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7"/>
  </p:notesMasterIdLst>
  <p:sldIdLst>
    <p:sldId id="256" r:id="rId2"/>
    <p:sldId id="259" r:id="rId3"/>
    <p:sldId id="258" r:id="rId4"/>
    <p:sldId id="257" r:id="rId5"/>
    <p:sldId id="275" r:id="rId6"/>
    <p:sldId id="276" r:id="rId7"/>
    <p:sldId id="263" r:id="rId8"/>
    <p:sldId id="277" r:id="rId9"/>
    <p:sldId id="278" r:id="rId10"/>
    <p:sldId id="279" r:id="rId11"/>
    <p:sldId id="280" r:id="rId12"/>
    <p:sldId id="281" r:id="rId13"/>
    <p:sldId id="282" r:id="rId14"/>
    <p:sldId id="283" r:id="rId15"/>
    <p:sldId id="284" r:id="rId16"/>
    <p:sldId id="285" r:id="rId17"/>
    <p:sldId id="286" r:id="rId18"/>
    <p:sldId id="287" r:id="rId19"/>
    <p:sldId id="288" r:id="rId20"/>
    <p:sldId id="289" r:id="rId21"/>
    <p:sldId id="290" r:id="rId22"/>
    <p:sldId id="291" r:id="rId23"/>
    <p:sldId id="292" r:id="rId24"/>
    <p:sldId id="293" r:id="rId25"/>
    <p:sldId id="294"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FBFBF"/>
    <a:srgbClr val="091B2C"/>
    <a:srgbClr val="E2180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FBF2654-A0BB-4E9E-9D47-0B88D1910A33}" v="220" dt="2024-09-29T11:29:34.80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162" autoAdjust="0"/>
    <p:restoredTop sz="94660"/>
  </p:normalViewPr>
  <p:slideViewPr>
    <p:cSldViewPr snapToGrid="0">
      <p:cViewPr varScale="1">
        <p:scale>
          <a:sx n="62" d="100"/>
          <a:sy n="62" d="100"/>
        </p:scale>
        <p:origin x="1050" y="66"/>
      </p:cViewPr>
      <p:guideLst/>
    </p:cSldViewPr>
  </p:slideViewPr>
  <p:notesTextViewPr>
    <p:cViewPr>
      <p:scale>
        <a:sx n="150" d="100"/>
        <a:sy n="15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iket Hade" userId="f0e4b717-03d3-4271-ad15-50c4738de6f5" providerId="ADAL" clId="{9FBF2654-A0BB-4E9E-9D47-0B88D1910A33}"/>
    <pc:docChg chg="undo redo custSel addSld delSld modSld">
      <pc:chgData name="Aniket Hade" userId="f0e4b717-03d3-4271-ad15-50c4738de6f5" providerId="ADAL" clId="{9FBF2654-A0BB-4E9E-9D47-0B88D1910A33}" dt="2024-09-29T11:29:37.270" v="2546" actId="20577"/>
      <pc:docMkLst>
        <pc:docMk/>
      </pc:docMkLst>
      <pc:sldChg chg="delSp mod">
        <pc:chgData name="Aniket Hade" userId="f0e4b717-03d3-4271-ad15-50c4738de6f5" providerId="ADAL" clId="{9FBF2654-A0BB-4E9E-9D47-0B88D1910A33}" dt="2024-09-29T04:34:59.885" v="26" actId="478"/>
        <pc:sldMkLst>
          <pc:docMk/>
          <pc:sldMk cId="906969659" sldId="256"/>
        </pc:sldMkLst>
        <pc:spChg chg="del">
          <ac:chgData name="Aniket Hade" userId="f0e4b717-03d3-4271-ad15-50c4738de6f5" providerId="ADAL" clId="{9FBF2654-A0BB-4E9E-9D47-0B88D1910A33}" dt="2024-09-29T04:34:59.885" v="26" actId="478"/>
          <ac:spMkLst>
            <pc:docMk/>
            <pc:sldMk cId="906969659" sldId="256"/>
            <ac:spMk id="5" creationId="{FFE6ADF0-9223-0FD0-2237-C97A1F7B6F42}"/>
          </ac:spMkLst>
        </pc:spChg>
      </pc:sldChg>
      <pc:sldChg chg="modSp mod">
        <pc:chgData name="Aniket Hade" userId="f0e4b717-03d3-4271-ad15-50c4738de6f5" providerId="ADAL" clId="{9FBF2654-A0BB-4E9E-9D47-0B88D1910A33}" dt="2024-09-29T09:41:26.790" v="1540" actId="20577"/>
        <pc:sldMkLst>
          <pc:docMk/>
          <pc:sldMk cId="3903141060" sldId="257"/>
        </pc:sldMkLst>
        <pc:spChg chg="mod">
          <ac:chgData name="Aniket Hade" userId="f0e4b717-03d3-4271-ad15-50c4738de6f5" providerId="ADAL" clId="{9FBF2654-A0BB-4E9E-9D47-0B88D1910A33}" dt="2024-09-29T09:41:26.790" v="1540" actId="20577"/>
          <ac:spMkLst>
            <pc:docMk/>
            <pc:sldMk cId="3903141060" sldId="257"/>
            <ac:spMk id="6" creationId="{CA9A2BAA-7CE0-7479-E1A7-48DEFF76CEA0}"/>
          </ac:spMkLst>
        </pc:spChg>
      </pc:sldChg>
      <pc:sldChg chg="modSp mod">
        <pc:chgData name="Aniket Hade" userId="f0e4b717-03d3-4271-ad15-50c4738de6f5" providerId="ADAL" clId="{9FBF2654-A0BB-4E9E-9D47-0B88D1910A33}" dt="2024-09-29T11:29:37.270" v="2546" actId="20577"/>
        <pc:sldMkLst>
          <pc:docMk/>
          <pc:sldMk cId="567341179" sldId="259"/>
        </pc:sldMkLst>
        <pc:spChg chg="mod">
          <ac:chgData name="Aniket Hade" userId="f0e4b717-03d3-4271-ad15-50c4738de6f5" providerId="ADAL" clId="{9FBF2654-A0BB-4E9E-9D47-0B88D1910A33}" dt="2024-09-29T09:39:32.028" v="1524" actId="20577"/>
          <ac:spMkLst>
            <pc:docMk/>
            <pc:sldMk cId="567341179" sldId="259"/>
            <ac:spMk id="11" creationId="{9364E306-1470-46C0-B31B-5FD0B0753C8F}"/>
          </ac:spMkLst>
        </pc:spChg>
        <pc:spChg chg="mod">
          <ac:chgData name="Aniket Hade" userId="f0e4b717-03d3-4271-ad15-50c4738de6f5" providerId="ADAL" clId="{9FBF2654-A0BB-4E9E-9D47-0B88D1910A33}" dt="2024-09-29T09:39:46.593" v="1525" actId="20577"/>
          <ac:spMkLst>
            <pc:docMk/>
            <pc:sldMk cId="567341179" sldId="259"/>
            <ac:spMk id="12" creationId="{A4B39D17-CD9D-27BE-B929-E661473DD871}"/>
          </ac:spMkLst>
        </pc:spChg>
        <pc:spChg chg="mod">
          <ac:chgData name="Aniket Hade" userId="f0e4b717-03d3-4271-ad15-50c4738de6f5" providerId="ADAL" clId="{9FBF2654-A0BB-4E9E-9D47-0B88D1910A33}" dt="2024-09-29T09:40:06.318" v="1536" actId="20577"/>
          <ac:spMkLst>
            <pc:docMk/>
            <pc:sldMk cId="567341179" sldId="259"/>
            <ac:spMk id="15" creationId="{0EAB0EF7-BC15-55A2-E242-897AAEA9AA73}"/>
          </ac:spMkLst>
        </pc:spChg>
        <pc:spChg chg="mod">
          <ac:chgData name="Aniket Hade" userId="f0e4b717-03d3-4271-ad15-50c4738de6f5" providerId="ADAL" clId="{9FBF2654-A0BB-4E9E-9D47-0B88D1910A33}" dt="2024-09-29T09:40:09.082" v="1538" actId="20577"/>
          <ac:spMkLst>
            <pc:docMk/>
            <pc:sldMk cId="567341179" sldId="259"/>
            <ac:spMk id="16" creationId="{894FB00D-A075-C404-4A68-7EE58E011013}"/>
          </ac:spMkLst>
        </pc:spChg>
        <pc:spChg chg="mod">
          <ac:chgData name="Aniket Hade" userId="f0e4b717-03d3-4271-ad15-50c4738de6f5" providerId="ADAL" clId="{9FBF2654-A0BB-4E9E-9D47-0B88D1910A33}" dt="2024-09-29T11:29:34.804" v="2544"/>
          <ac:spMkLst>
            <pc:docMk/>
            <pc:sldMk cId="567341179" sldId="259"/>
            <ac:spMk id="19" creationId="{119005CB-1999-B648-6743-FEF3E66ED502}"/>
          </ac:spMkLst>
        </pc:spChg>
        <pc:spChg chg="mod">
          <ac:chgData name="Aniket Hade" userId="f0e4b717-03d3-4271-ad15-50c4738de6f5" providerId="ADAL" clId="{9FBF2654-A0BB-4E9E-9D47-0B88D1910A33}" dt="2024-09-29T11:29:37.270" v="2546" actId="20577"/>
          <ac:spMkLst>
            <pc:docMk/>
            <pc:sldMk cId="567341179" sldId="259"/>
            <ac:spMk id="20" creationId="{2FDE9DAF-8656-63B2-A4D5-0CE1342A9AE0}"/>
          </ac:spMkLst>
        </pc:spChg>
      </pc:sldChg>
      <pc:sldChg chg="modSp mod">
        <pc:chgData name="Aniket Hade" userId="f0e4b717-03d3-4271-ad15-50c4738de6f5" providerId="ADAL" clId="{9FBF2654-A0BB-4E9E-9D47-0B88D1910A33}" dt="2024-09-29T09:41:30.777" v="1542" actId="20577"/>
        <pc:sldMkLst>
          <pc:docMk/>
          <pc:sldMk cId="431676238" sldId="262"/>
        </pc:sldMkLst>
        <pc:spChg chg="mod">
          <ac:chgData name="Aniket Hade" userId="f0e4b717-03d3-4271-ad15-50c4738de6f5" providerId="ADAL" clId="{9FBF2654-A0BB-4E9E-9D47-0B88D1910A33}" dt="2024-09-29T09:41:30.777" v="1542" actId="20577"/>
          <ac:spMkLst>
            <pc:docMk/>
            <pc:sldMk cId="431676238" sldId="262"/>
            <ac:spMk id="6" creationId="{CA9A2BAA-7CE0-7479-E1A7-48DEFF76CEA0}"/>
          </ac:spMkLst>
        </pc:spChg>
        <pc:spChg chg="mod">
          <ac:chgData name="Aniket Hade" userId="f0e4b717-03d3-4271-ad15-50c4738de6f5" providerId="ADAL" clId="{9FBF2654-A0BB-4E9E-9D47-0B88D1910A33}" dt="2024-09-29T08:07:27.732" v="1051" actId="20577"/>
          <ac:spMkLst>
            <pc:docMk/>
            <pc:sldMk cId="431676238" sldId="262"/>
            <ac:spMk id="9" creationId="{3FA4AA37-B082-7189-8617-95ADD73C1652}"/>
          </ac:spMkLst>
        </pc:spChg>
        <pc:spChg chg="mod">
          <ac:chgData name="Aniket Hade" userId="f0e4b717-03d3-4271-ad15-50c4738de6f5" providerId="ADAL" clId="{9FBF2654-A0BB-4E9E-9D47-0B88D1910A33}" dt="2024-09-29T08:07:07.479" v="1037" actId="20577"/>
          <ac:spMkLst>
            <pc:docMk/>
            <pc:sldMk cId="431676238" sldId="262"/>
            <ac:spMk id="22" creationId="{5A0604F1-B789-5F89-B3B4-483B6298DDEF}"/>
          </ac:spMkLst>
        </pc:spChg>
        <pc:spChg chg="mod">
          <ac:chgData name="Aniket Hade" userId="f0e4b717-03d3-4271-ad15-50c4738de6f5" providerId="ADAL" clId="{9FBF2654-A0BB-4E9E-9D47-0B88D1910A33}" dt="2024-09-29T08:07:01.756" v="1033" actId="20577"/>
          <ac:spMkLst>
            <pc:docMk/>
            <pc:sldMk cId="431676238" sldId="262"/>
            <ac:spMk id="24" creationId="{27577BE0-0DCE-96E6-FD59-FFCB0F167477}"/>
          </ac:spMkLst>
        </pc:spChg>
        <pc:spChg chg="mod">
          <ac:chgData name="Aniket Hade" userId="f0e4b717-03d3-4271-ad15-50c4738de6f5" providerId="ADAL" clId="{9FBF2654-A0BB-4E9E-9D47-0B88D1910A33}" dt="2024-09-29T08:06:52.796" v="1028" actId="20577"/>
          <ac:spMkLst>
            <pc:docMk/>
            <pc:sldMk cId="431676238" sldId="262"/>
            <ac:spMk id="26" creationId="{F8DFCF15-B57D-58BF-74E2-84543E5BB686}"/>
          </ac:spMkLst>
        </pc:spChg>
      </pc:sldChg>
      <pc:sldChg chg="modSp mod">
        <pc:chgData name="Aniket Hade" userId="f0e4b717-03d3-4271-ad15-50c4738de6f5" providerId="ADAL" clId="{9FBF2654-A0BB-4E9E-9D47-0B88D1910A33}" dt="2024-09-29T09:41:39.207" v="1546" actId="20577"/>
        <pc:sldMkLst>
          <pc:docMk/>
          <pc:sldMk cId="831587863" sldId="263"/>
        </pc:sldMkLst>
        <pc:spChg chg="mod">
          <ac:chgData name="Aniket Hade" userId="f0e4b717-03d3-4271-ad15-50c4738de6f5" providerId="ADAL" clId="{9FBF2654-A0BB-4E9E-9D47-0B88D1910A33}" dt="2024-09-29T09:41:39.207" v="1546" actId="20577"/>
          <ac:spMkLst>
            <pc:docMk/>
            <pc:sldMk cId="831587863" sldId="263"/>
            <ac:spMk id="6" creationId="{CA9A2BAA-7CE0-7479-E1A7-48DEFF76CEA0}"/>
          </ac:spMkLst>
        </pc:spChg>
      </pc:sldChg>
      <pc:sldChg chg="modSp mod">
        <pc:chgData name="Aniket Hade" userId="f0e4b717-03d3-4271-ad15-50c4738de6f5" providerId="ADAL" clId="{9FBF2654-A0BB-4E9E-9D47-0B88D1910A33}" dt="2024-09-29T09:42:28.579" v="1547" actId="20577"/>
        <pc:sldMkLst>
          <pc:docMk/>
          <pc:sldMk cId="4127680580" sldId="264"/>
        </pc:sldMkLst>
        <pc:spChg chg="mod">
          <ac:chgData name="Aniket Hade" userId="f0e4b717-03d3-4271-ad15-50c4738de6f5" providerId="ADAL" clId="{9FBF2654-A0BB-4E9E-9D47-0B88D1910A33}" dt="2024-09-29T07:34:48.516" v="765" actId="20577"/>
          <ac:spMkLst>
            <pc:docMk/>
            <pc:sldMk cId="4127680580" sldId="264"/>
            <ac:spMk id="6" creationId="{CA9A2BAA-7CE0-7479-E1A7-48DEFF76CEA0}"/>
          </ac:spMkLst>
        </pc:spChg>
        <pc:spChg chg="mod">
          <ac:chgData name="Aniket Hade" userId="f0e4b717-03d3-4271-ad15-50c4738de6f5" providerId="ADAL" clId="{9FBF2654-A0BB-4E9E-9D47-0B88D1910A33}" dt="2024-09-29T09:42:28.579" v="1547" actId="20577"/>
          <ac:spMkLst>
            <pc:docMk/>
            <pc:sldMk cId="4127680580" sldId="264"/>
            <ac:spMk id="8" creationId="{98958601-D84A-385D-C930-DC7078FD73B6}"/>
          </ac:spMkLst>
        </pc:spChg>
        <pc:graphicFrameChg chg="mod">
          <ac:chgData name="Aniket Hade" userId="f0e4b717-03d3-4271-ad15-50c4738de6f5" providerId="ADAL" clId="{9FBF2654-A0BB-4E9E-9D47-0B88D1910A33}" dt="2024-09-29T09:19:32.661" v="1325" actId="2711"/>
          <ac:graphicFrameMkLst>
            <pc:docMk/>
            <pc:sldMk cId="4127680580" sldId="264"/>
            <ac:graphicFrameMk id="5" creationId="{F2B79D71-B2B5-561B-B749-E5591DCB5A8A}"/>
          </ac:graphicFrameMkLst>
        </pc:graphicFrameChg>
        <pc:graphicFrameChg chg="modGraphic">
          <ac:chgData name="Aniket Hade" userId="f0e4b717-03d3-4271-ad15-50c4738de6f5" providerId="ADAL" clId="{9FBF2654-A0BB-4E9E-9D47-0B88D1910A33}" dt="2024-09-29T09:19:46.174" v="1327" actId="255"/>
          <ac:graphicFrameMkLst>
            <pc:docMk/>
            <pc:sldMk cId="4127680580" sldId="264"/>
            <ac:graphicFrameMk id="12" creationId="{965A70B9-7A85-C311-1B35-AC13AF28D784}"/>
          </ac:graphicFrameMkLst>
        </pc:graphicFrameChg>
      </pc:sldChg>
      <pc:sldChg chg="modSp mod">
        <pc:chgData name="Aniket Hade" userId="f0e4b717-03d3-4271-ad15-50c4738de6f5" providerId="ADAL" clId="{9FBF2654-A0BB-4E9E-9D47-0B88D1910A33}" dt="2024-09-29T09:41:34.682" v="1544" actId="20577"/>
        <pc:sldMkLst>
          <pc:docMk/>
          <pc:sldMk cId="4133644782" sldId="265"/>
        </pc:sldMkLst>
        <pc:spChg chg="mod">
          <ac:chgData name="Aniket Hade" userId="f0e4b717-03d3-4271-ad15-50c4738de6f5" providerId="ADAL" clId="{9FBF2654-A0BB-4E9E-9D47-0B88D1910A33}" dt="2024-09-29T09:41:34.682" v="1544" actId="20577"/>
          <ac:spMkLst>
            <pc:docMk/>
            <pc:sldMk cId="4133644782" sldId="265"/>
            <ac:spMk id="6" creationId="{CA9A2BAA-7CE0-7479-E1A7-48DEFF76CEA0}"/>
          </ac:spMkLst>
        </pc:spChg>
        <pc:spChg chg="mod">
          <ac:chgData name="Aniket Hade" userId="f0e4b717-03d3-4271-ad15-50c4738de6f5" providerId="ADAL" clId="{9FBF2654-A0BB-4E9E-9D47-0B88D1910A33}" dt="2024-09-29T04:47:31.334" v="177" actId="1036"/>
          <ac:spMkLst>
            <pc:docMk/>
            <pc:sldMk cId="4133644782" sldId="265"/>
            <ac:spMk id="114" creationId="{95FCEFF0-C1CE-9866-CAB5-D9177B73D30F}"/>
          </ac:spMkLst>
        </pc:spChg>
        <pc:spChg chg="mod">
          <ac:chgData name="Aniket Hade" userId="f0e4b717-03d3-4271-ad15-50c4738de6f5" providerId="ADAL" clId="{9FBF2654-A0BB-4E9E-9D47-0B88D1910A33}" dt="2024-09-29T04:47:31.334" v="177" actId="1036"/>
          <ac:spMkLst>
            <pc:docMk/>
            <pc:sldMk cId="4133644782" sldId="265"/>
            <ac:spMk id="115" creationId="{F65EE124-B3FC-0961-B5C1-E7FC90404020}"/>
          </ac:spMkLst>
        </pc:spChg>
        <pc:spChg chg="mod">
          <ac:chgData name="Aniket Hade" userId="f0e4b717-03d3-4271-ad15-50c4738de6f5" providerId="ADAL" clId="{9FBF2654-A0BB-4E9E-9D47-0B88D1910A33}" dt="2024-09-29T04:46:44.966" v="123" actId="1035"/>
          <ac:spMkLst>
            <pc:docMk/>
            <pc:sldMk cId="4133644782" sldId="265"/>
            <ac:spMk id="116" creationId="{CD7F46F6-7288-84AA-6A17-0E80E3C8C7BC}"/>
          </ac:spMkLst>
        </pc:spChg>
        <pc:spChg chg="mod">
          <ac:chgData name="Aniket Hade" userId="f0e4b717-03d3-4271-ad15-50c4738de6f5" providerId="ADAL" clId="{9FBF2654-A0BB-4E9E-9D47-0B88D1910A33}" dt="2024-09-29T04:47:31.334" v="177" actId="1036"/>
          <ac:spMkLst>
            <pc:docMk/>
            <pc:sldMk cId="4133644782" sldId="265"/>
            <ac:spMk id="117" creationId="{B7323DA1-B0C2-86C4-6ECA-E76C8B13E5C6}"/>
          </ac:spMkLst>
        </pc:spChg>
        <pc:spChg chg="mod">
          <ac:chgData name="Aniket Hade" userId="f0e4b717-03d3-4271-ad15-50c4738de6f5" providerId="ADAL" clId="{9FBF2654-A0BB-4E9E-9D47-0B88D1910A33}" dt="2024-09-29T04:49:43.131" v="212" actId="1076"/>
          <ac:spMkLst>
            <pc:docMk/>
            <pc:sldMk cId="4133644782" sldId="265"/>
            <ac:spMk id="124" creationId="{6B8CDC97-544C-E7AA-26E3-9AC2AEEDC98C}"/>
          </ac:spMkLst>
        </pc:spChg>
        <pc:spChg chg="mod">
          <ac:chgData name="Aniket Hade" userId="f0e4b717-03d3-4271-ad15-50c4738de6f5" providerId="ADAL" clId="{9FBF2654-A0BB-4E9E-9D47-0B88D1910A33}" dt="2024-09-29T04:47:31.334" v="177" actId="1036"/>
          <ac:spMkLst>
            <pc:docMk/>
            <pc:sldMk cId="4133644782" sldId="265"/>
            <ac:spMk id="127" creationId="{67B97709-35C1-96E9-0812-160D13F2295B}"/>
          </ac:spMkLst>
        </pc:spChg>
        <pc:spChg chg="mod">
          <ac:chgData name="Aniket Hade" userId="f0e4b717-03d3-4271-ad15-50c4738de6f5" providerId="ADAL" clId="{9FBF2654-A0BB-4E9E-9D47-0B88D1910A33}" dt="2024-09-29T04:47:31.334" v="177" actId="1036"/>
          <ac:spMkLst>
            <pc:docMk/>
            <pc:sldMk cId="4133644782" sldId="265"/>
            <ac:spMk id="128" creationId="{114632A3-05D6-D236-BDC5-6CA1B7161549}"/>
          </ac:spMkLst>
        </pc:spChg>
        <pc:spChg chg="mod">
          <ac:chgData name="Aniket Hade" userId="f0e4b717-03d3-4271-ad15-50c4738de6f5" providerId="ADAL" clId="{9FBF2654-A0BB-4E9E-9D47-0B88D1910A33}" dt="2024-09-29T04:47:31.334" v="177" actId="1036"/>
          <ac:spMkLst>
            <pc:docMk/>
            <pc:sldMk cId="4133644782" sldId="265"/>
            <ac:spMk id="129" creationId="{1D7E6862-B6EF-280A-F6E3-75D72FA86052}"/>
          </ac:spMkLst>
        </pc:spChg>
        <pc:spChg chg="mod">
          <ac:chgData name="Aniket Hade" userId="f0e4b717-03d3-4271-ad15-50c4738de6f5" providerId="ADAL" clId="{9FBF2654-A0BB-4E9E-9D47-0B88D1910A33}" dt="2024-09-29T04:47:31.334" v="177" actId="1036"/>
          <ac:spMkLst>
            <pc:docMk/>
            <pc:sldMk cId="4133644782" sldId="265"/>
            <ac:spMk id="130" creationId="{6C20E3D5-7163-073B-A4C5-733FD4CA3BC9}"/>
          </ac:spMkLst>
        </pc:spChg>
        <pc:spChg chg="mod">
          <ac:chgData name="Aniket Hade" userId="f0e4b717-03d3-4271-ad15-50c4738de6f5" providerId="ADAL" clId="{9FBF2654-A0BB-4E9E-9D47-0B88D1910A33}" dt="2024-09-29T04:47:31.334" v="177" actId="1036"/>
          <ac:spMkLst>
            <pc:docMk/>
            <pc:sldMk cId="4133644782" sldId="265"/>
            <ac:spMk id="131" creationId="{C458A45F-301D-6455-3529-A2340A8C7174}"/>
          </ac:spMkLst>
        </pc:spChg>
        <pc:spChg chg="mod">
          <ac:chgData name="Aniket Hade" userId="f0e4b717-03d3-4271-ad15-50c4738de6f5" providerId="ADAL" clId="{9FBF2654-A0BB-4E9E-9D47-0B88D1910A33}" dt="2024-09-29T04:47:31.334" v="177" actId="1036"/>
          <ac:spMkLst>
            <pc:docMk/>
            <pc:sldMk cId="4133644782" sldId="265"/>
            <ac:spMk id="132" creationId="{6B416707-D785-6F53-5300-2E9BD4011C7D}"/>
          </ac:spMkLst>
        </pc:spChg>
        <pc:spChg chg="mod">
          <ac:chgData name="Aniket Hade" userId="f0e4b717-03d3-4271-ad15-50c4738de6f5" providerId="ADAL" clId="{9FBF2654-A0BB-4E9E-9D47-0B88D1910A33}" dt="2024-09-29T04:47:31.334" v="177" actId="1036"/>
          <ac:spMkLst>
            <pc:docMk/>
            <pc:sldMk cId="4133644782" sldId="265"/>
            <ac:spMk id="133" creationId="{0F68605F-AF03-FD29-F6D0-FF72A2A5431B}"/>
          </ac:spMkLst>
        </pc:spChg>
        <pc:spChg chg="mod">
          <ac:chgData name="Aniket Hade" userId="f0e4b717-03d3-4271-ad15-50c4738de6f5" providerId="ADAL" clId="{9FBF2654-A0BB-4E9E-9D47-0B88D1910A33}" dt="2024-09-29T04:47:31.334" v="177" actId="1036"/>
          <ac:spMkLst>
            <pc:docMk/>
            <pc:sldMk cId="4133644782" sldId="265"/>
            <ac:spMk id="134" creationId="{6297F5BD-B720-69F0-06CE-AC3E1465FE25}"/>
          </ac:spMkLst>
        </pc:spChg>
        <pc:spChg chg="mod">
          <ac:chgData name="Aniket Hade" userId="f0e4b717-03d3-4271-ad15-50c4738de6f5" providerId="ADAL" clId="{9FBF2654-A0BB-4E9E-9D47-0B88D1910A33}" dt="2024-09-29T04:47:31.334" v="177" actId="1036"/>
          <ac:spMkLst>
            <pc:docMk/>
            <pc:sldMk cId="4133644782" sldId="265"/>
            <ac:spMk id="135" creationId="{B535DCAC-20E8-6F00-A61B-0BCAE958E3CA}"/>
          </ac:spMkLst>
        </pc:spChg>
        <pc:grpChg chg="mod">
          <ac:chgData name="Aniket Hade" userId="f0e4b717-03d3-4271-ad15-50c4738de6f5" providerId="ADAL" clId="{9FBF2654-A0BB-4E9E-9D47-0B88D1910A33}" dt="2024-09-29T04:47:31.334" v="177" actId="1036"/>
          <ac:grpSpMkLst>
            <pc:docMk/>
            <pc:sldMk cId="4133644782" sldId="265"/>
            <ac:grpSpMk id="126" creationId="{EA857642-4054-6D5F-1E6F-593C6E31A0AC}"/>
          </ac:grpSpMkLst>
        </pc:grpChg>
        <pc:grpChg chg="mod">
          <ac:chgData name="Aniket Hade" userId="f0e4b717-03d3-4271-ad15-50c4738de6f5" providerId="ADAL" clId="{9FBF2654-A0BB-4E9E-9D47-0B88D1910A33}" dt="2024-09-29T04:47:31.334" v="177" actId="1036"/>
          <ac:grpSpMkLst>
            <pc:docMk/>
            <pc:sldMk cId="4133644782" sldId="265"/>
            <ac:grpSpMk id="146" creationId="{DA8FED94-E148-095F-CE33-77232EDAC27C}"/>
          </ac:grpSpMkLst>
        </pc:grpChg>
        <pc:grpChg chg="mod">
          <ac:chgData name="Aniket Hade" userId="f0e4b717-03d3-4271-ad15-50c4738de6f5" providerId="ADAL" clId="{9FBF2654-A0BB-4E9E-9D47-0B88D1910A33}" dt="2024-09-29T04:46:03.029" v="77" actId="14100"/>
          <ac:grpSpMkLst>
            <pc:docMk/>
            <pc:sldMk cId="4133644782" sldId="265"/>
            <ac:grpSpMk id="147" creationId="{86E55A31-F0BC-A0AE-1773-F40D05529CA7}"/>
          </ac:grpSpMkLst>
        </pc:grpChg>
        <pc:picChg chg="mod">
          <ac:chgData name="Aniket Hade" userId="f0e4b717-03d3-4271-ad15-50c4738de6f5" providerId="ADAL" clId="{9FBF2654-A0BB-4E9E-9D47-0B88D1910A33}" dt="2024-09-29T04:47:31.334" v="177" actId="1036"/>
          <ac:picMkLst>
            <pc:docMk/>
            <pc:sldMk cId="4133644782" sldId="265"/>
            <ac:picMk id="113" creationId="{1AB73DAB-F67B-1D11-CD6B-A6FFAF25D43E}"/>
          </ac:picMkLst>
        </pc:picChg>
        <pc:cxnChg chg="mod">
          <ac:chgData name="Aniket Hade" userId="f0e4b717-03d3-4271-ad15-50c4738de6f5" providerId="ADAL" clId="{9FBF2654-A0BB-4E9E-9D47-0B88D1910A33}" dt="2024-09-29T04:47:53.884" v="195" actId="14100"/>
          <ac:cxnSpMkLst>
            <pc:docMk/>
            <pc:sldMk cId="4133644782" sldId="265"/>
            <ac:cxnSpMk id="152" creationId="{9AD41D27-67DC-1C72-06EF-8C94C2FD68E6}"/>
          </ac:cxnSpMkLst>
        </pc:cxnChg>
        <pc:cxnChg chg="mod">
          <ac:chgData name="Aniket Hade" userId="f0e4b717-03d3-4271-ad15-50c4738de6f5" providerId="ADAL" clId="{9FBF2654-A0BB-4E9E-9D47-0B88D1910A33}" dt="2024-09-29T04:49:14.379" v="211" actId="1036"/>
          <ac:cxnSpMkLst>
            <pc:docMk/>
            <pc:sldMk cId="4133644782" sldId="265"/>
            <ac:cxnSpMk id="154" creationId="{4C701C59-2904-B8C2-8E66-90125D60C9C9}"/>
          </ac:cxnSpMkLst>
        </pc:cxnChg>
        <pc:cxnChg chg="mod">
          <ac:chgData name="Aniket Hade" userId="f0e4b717-03d3-4271-ad15-50c4738de6f5" providerId="ADAL" clId="{9FBF2654-A0BB-4E9E-9D47-0B88D1910A33}" dt="2024-09-29T04:49:05.123" v="208" actId="14100"/>
          <ac:cxnSpMkLst>
            <pc:docMk/>
            <pc:sldMk cId="4133644782" sldId="265"/>
            <ac:cxnSpMk id="158" creationId="{9C0B0EE7-8B63-1E7C-7EBA-E1E35DB5183C}"/>
          </ac:cxnSpMkLst>
        </pc:cxnChg>
      </pc:sldChg>
      <pc:sldChg chg="modSp mod">
        <pc:chgData name="Aniket Hade" userId="f0e4b717-03d3-4271-ad15-50c4738de6f5" providerId="ADAL" clId="{9FBF2654-A0BB-4E9E-9D47-0B88D1910A33}" dt="2024-09-29T09:36:51.296" v="1466" actId="14734"/>
        <pc:sldMkLst>
          <pc:docMk/>
          <pc:sldMk cId="925363965" sldId="267"/>
        </pc:sldMkLst>
        <pc:spChg chg="mod">
          <ac:chgData name="Aniket Hade" userId="f0e4b717-03d3-4271-ad15-50c4738de6f5" providerId="ADAL" clId="{9FBF2654-A0BB-4E9E-9D47-0B88D1910A33}" dt="2024-09-29T06:42:55.439" v="505" actId="20577"/>
          <ac:spMkLst>
            <pc:docMk/>
            <pc:sldMk cId="925363965" sldId="267"/>
            <ac:spMk id="8" creationId="{98958601-D84A-385D-C930-DC7078FD73B6}"/>
          </ac:spMkLst>
        </pc:spChg>
        <pc:graphicFrameChg chg="mod modGraphic">
          <ac:chgData name="Aniket Hade" userId="f0e4b717-03d3-4271-ad15-50c4738de6f5" providerId="ADAL" clId="{9FBF2654-A0BB-4E9E-9D47-0B88D1910A33}" dt="2024-09-29T09:36:51.296" v="1466" actId="14734"/>
          <ac:graphicFrameMkLst>
            <pc:docMk/>
            <pc:sldMk cId="925363965" sldId="267"/>
            <ac:graphicFrameMk id="2" creationId="{46C9ED70-3DB5-3CE7-570E-DCDCE78669B2}"/>
          </ac:graphicFrameMkLst>
        </pc:graphicFrameChg>
      </pc:sldChg>
      <pc:sldChg chg="modSp add del mod setBg">
        <pc:chgData name="Aniket Hade" userId="f0e4b717-03d3-4271-ad15-50c4738de6f5" providerId="ADAL" clId="{9FBF2654-A0BB-4E9E-9D47-0B88D1910A33}" dt="2024-09-29T08:55:20.857" v="1052" actId="47"/>
        <pc:sldMkLst>
          <pc:docMk/>
          <pc:sldMk cId="1453471751" sldId="268"/>
        </pc:sldMkLst>
        <pc:graphicFrameChg chg="mod modGraphic">
          <ac:chgData name="Aniket Hade" userId="f0e4b717-03d3-4271-ad15-50c4738de6f5" providerId="ADAL" clId="{9FBF2654-A0BB-4E9E-9D47-0B88D1910A33}" dt="2024-09-29T06:15:58.940" v="450"/>
          <ac:graphicFrameMkLst>
            <pc:docMk/>
            <pc:sldMk cId="1453471751" sldId="268"/>
            <ac:graphicFrameMk id="2" creationId="{46C9ED70-3DB5-3CE7-570E-DCDCE78669B2}"/>
          </ac:graphicFrameMkLst>
        </pc:graphicFrameChg>
      </pc:sldChg>
      <pc:sldChg chg="addSp modSp add mod setBg">
        <pc:chgData name="Aniket Hade" userId="f0e4b717-03d3-4271-ad15-50c4738de6f5" providerId="ADAL" clId="{9FBF2654-A0BB-4E9E-9D47-0B88D1910A33}" dt="2024-09-29T10:10:58.314" v="1559" actId="20577"/>
        <pc:sldMkLst>
          <pc:docMk/>
          <pc:sldMk cId="2919778428" sldId="269"/>
        </pc:sldMkLst>
        <pc:spChg chg="add mod">
          <ac:chgData name="Aniket Hade" userId="f0e4b717-03d3-4271-ad15-50c4738de6f5" providerId="ADAL" clId="{9FBF2654-A0BB-4E9E-9D47-0B88D1910A33}" dt="2024-09-29T07:07:19.293" v="607"/>
          <ac:spMkLst>
            <pc:docMk/>
            <pc:sldMk cId="2919778428" sldId="269"/>
            <ac:spMk id="3" creationId="{883CDB53-8C97-B2D8-15BF-0107571EBFCD}"/>
          </ac:spMkLst>
        </pc:spChg>
        <pc:spChg chg="add mod">
          <ac:chgData name="Aniket Hade" userId="f0e4b717-03d3-4271-ad15-50c4738de6f5" providerId="ADAL" clId="{9FBF2654-A0BB-4E9E-9D47-0B88D1910A33}" dt="2024-09-29T09:07:19.853" v="1099" actId="20577"/>
          <ac:spMkLst>
            <pc:docMk/>
            <pc:sldMk cId="2919778428" sldId="269"/>
            <ac:spMk id="4" creationId="{E5851271-DF69-0199-EC4F-821EA7F31E73}"/>
          </ac:spMkLst>
        </pc:spChg>
        <pc:spChg chg="add mod">
          <ac:chgData name="Aniket Hade" userId="f0e4b717-03d3-4271-ad15-50c4738de6f5" providerId="ADAL" clId="{9FBF2654-A0BB-4E9E-9D47-0B88D1910A33}" dt="2024-09-29T09:38:54.364" v="1506" actId="1035"/>
          <ac:spMkLst>
            <pc:docMk/>
            <pc:sldMk cId="2919778428" sldId="269"/>
            <ac:spMk id="5" creationId="{1D4878C2-D4EC-6E62-6282-87AF24963B5D}"/>
          </ac:spMkLst>
        </pc:spChg>
        <pc:spChg chg="mod">
          <ac:chgData name="Aniket Hade" userId="f0e4b717-03d3-4271-ad15-50c4738de6f5" providerId="ADAL" clId="{9FBF2654-A0BB-4E9E-9D47-0B88D1910A33}" dt="2024-09-29T10:10:58.314" v="1559" actId="20577"/>
          <ac:spMkLst>
            <pc:docMk/>
            <pc:sldMk cId="2919778428" sldId="269"/>
            <ac:spMk id="6" creationId="{CA9A2BAA-7CE0-7479-E1A7-48DEFF76CEA0}"/>
          </ac:spMkLst>
        </pc:spChg>
        <pc:spChg chg="mod">
          <ac:chgData name="Aniket Hade" userId="f0e4b717-03d3-4271-ad15-50c4738de6f5" providerId="ADAL" clId="{9FBF2654-A0BB-4E9E-9D47-0B88D1910A33}" dt="2024-09-29T06:43:01.648" v="508" actId="20577"/>
          <ac:spMkLst>
            <pc:docMk/>
            <pc:sldMk cId="2919778428" sldId="269"/>
            <ac:spMk id="8" creationId="{98958601-D84A-385D-C930-DC7078FD73B6}"/>
          </ac:spMkLst>
        </pc:spChg>
        <pc:graphicFrameChg chg="mod modGraphic">
          <ac:chgData name="Aniket Hade" userId="f0e4b717-03d3-4271-ad15-50c4738de6f5" providerId="ADAL" clId="{9FBF2654-A0BB-4E9E-9D47-0B88D1910A33}" dt="2024-09-29T09:39:02.958" v="1507" actId="14734"/>
          <ac:graphicFrameMkLst>
            <pc:docMk/>
            <pc:sldMk cId="2919778428" sldId="269"/>
            <ac:graphicFrameMk id="2" creationId="{46C9ED70-3DB5-3CE7-570E-DCDCE78669B2}"/>
          </ac:graphicFrameMkLst>
        </pc:graphicFrameChg>
      </pc:sldChg>
      <pc:sldChg chg="modSp add mod setBg">
        <pc:chgData name="Aniket Hade" userId="f0e4b717-03d3-4271-ad15-50c4738de6f5" providerId="ADAL" clId="{9FBF2654-A0BB-4E9E-9D47-0B88D1910A33}" dt="2024-09-29T07:36:29.150" v="779" actId="20577"/>
        <pc:sldMkLst>
          <pc:docMk/>
          <pc:sldMk cId="4081850823" sldId="270"/>
        </pc:sldMkLst>
        <pc:spChg chg="mod">
          <ac:chgData name="Aniket Hade" userId="f0e4b717-03d3-4271-ad15-50c4738de6f5" providerId="ADAL" clId="{9FBF2654-A0BB-4E9E-9D47-0B88D1910A33}" dt="2024-09-29T07:36:29.150" v="779" actId="20577"/>
          <ac:spMkLst>
            <pc:docMk/>
            <pc:sldMk cId="4081850823" sldId="270"/>
            <ac:spMk id="6" creationId="{CA9A2BAA-7CE0-7479-E1A7-48DEFF76CEA0}"/>
          </ac:spMkLst>
        </pc:spChg>
      </pc:sldChg>
      <pc:sldChg chg="add del setBg">
        <pc:chgData name="Aniket Hade" userId="f0e4b717-03d3-4271-ad15-50c4738de6f5" providerId="ADAL" clId="{9FBF2654-A0BB-4E9E-9D47-0B88D1910A33}" dt="2024-09-29T07:32:12.506" v="708"/>
        <pc:sldMkLst>
          <pc:docMk/>
          <pc:sldMk cId="1387372172" sldId="271"/>
        </pc:sldMkLst>
      </pc:sldChg>
      <pc:sldChg chg="add del setBg">
        <pc:chgData name="Aniket Hade" userId="f0e4b717-03d3-4271-ad15-50c4738de6f5" providerId="ADAL" clId="{9FBF2654-A0BB-4E9E-9D47-0B88D1910A33}" dt="2024-09-29T07:35:14.353" v="770" actId="47"/>
        <pc:sldMkLst>
          <pc:docMk/>
          <pc:sldMk cId="2928577403" sldId="271"/>
        </pc:sldMkLst>
      </pc:sldChg>
      <pc:sldChg chg="addSp delSp modSp add mod setBg">
        <pc:chgData name="Aniket Hade" userId="f0e4b717-03d3-4271-ad15-50c4738de6f5" providerId="ADAL" clId="{9FBF2654-A0BB-4E9E-9D47-0B88D1910A33}" dt="2024-09-29T09:34:49.617" v="1460" actId="6549"/>
        <pc:sldMkLst>
          <pc:docMk/>
          <pc:sldMk cId="4186902249" sldId="272"/>
        </pc:sldMkLst>
        <pc:spChg chg="add mod">
          <ac:chgData name="Aniket Hade" userId="f0e4b717-03d3-4271-ad15-50c4738de6f5" providerId="ADAL" clId="{9FBF2654-A0BB-4E9E-9D47-0B88D1910A33}" dt="2024-09-29T07:55:40.327" v="955"/>
          <ac:spMkLst>
            <pc:docMk/>
            <pc:sldMk cId="4186902249" sldId="272"/>
            <ac:spMk id="4" creationId="{4F9F84CC-DE18-B485-E794-D113015D06E2}"/>
          </ac:spMkLst>
        </pc:spChg>
        <pc:spChg chg="mod">
          <ac:chgData name="Aniket Hade" userId="f0e4b717-03d3-4271-ad15-50c4738de6f5" providerId="ADAL" clId="{9FBF2654-A0BB-4E9E-9D47-0B88D1910A33}" dt="2024-09-29T07:35:02.601" v="769" actId="20577"/>
          <ac:spMkLst>
            <pc:docMk/>
            <pc:sldMk cId="4186902249" sldId="272"/>
            <ac:spMk id="6" creationId="{CA9A2BAA-7CE0-7479-E1A7-48DEFF76CEA0}"/>
          </ac:spMkLst>
        </pc:spChg>
        <pc:spChg chg="add del mod">
          <ac:chgData name="Aniket Hade" userId="f0e4b717-03d3-4271-ad15-50c4738de6f5" providerId="ADAL" clId="{9FBF2654-A0BB-4E9E-9D47-0B88D1910A33}" dt="2024-09-29T09:17:57.366" v="1306" actId="478"/>
          <ac:spMkLst>
            <pc:docMk/>
            <pc:sldMk cId="4186902249" sldId="272"/>
            <ac:spMk id="7" creationId="{1D7DD6F1-F575-F1B1-5E87-F5625D58A70D}"/>
          </ac:spMkLst>
        </pc:spChg>
        <pc:spChg chg="mod">
          <ac:chgData name="Aniket Hade" userId="f0e4b717-03d3-4271-ad15-50c4738de6f5" providerId="ADAL" clId="{9FBF2654-A0BB-4E9E-9D47-0B88D1910A33}" dt="2024-09-29T09:12:58.814" v="1153" actId="20577"/>
          <ac:spMkLst>
            <pc:docMk/>
            <pc:sldMk cId="4186902249" sldId="272"/>
            <ac:spMk id="8" creationId="{98958601-D84A-385D-C930-DC7078FD73B6}"/>
          </ac:spMkLst>
        </pc:spChg>
        <pc:spChg chg="del">
          <ac:chgData name="Aniket Hade" userId="f0e4b717-03d3-4271-ad15-50c4738de6f5" providerId="ADAL" clId="{9FBF2654-A0BB-4E9E-9D47-0B88D1910A33}" dt="2024-09-29T09:19:53.447" v="1328" actId="478"/>
          <ac:spMkLst>
            <pc:docMk/>
            <pc:sldMk cId="4186902249" sldId="272"/>
            <ac:spMk id="9" creationId="{3FA4AA37-B082-7189-8617-95ADD73C1652}"/>
          </ac:spMkLst>
        </pc:spChg>
        <pc:spChg chg="mod">
          <ac:chgData name="Aniket Hade" userId="f0e4b717-03d3-4271-ad15-50c4738de6f5" providerId="ADAL" clId="{9FBF2654-A0BB-4E9E-9D47-0B88D1910A33}" dt="2024-09-29T09:18:21.846" v="1312" actId="1076"/>
          <ac:spMkLst>
            <pc:docMk/>
            <pc:sldMk cId="4186902249" sldId="272"/>
            <ac:spMk id="14" creationId="{0F17F6DB-C343-3325-D8E9-50C7807EB848}"/>
          </ac:spMkLst>
        </pc:spChg>
        <pc:spChg chg="add mod">
          <ac:chgData name="Aniket Hade" userId="f0e4b717-03d3-4271-ad15-50c4738de6f5" providerId="ADAL" clId="{9FBF2654-A0BB-4E9E-9D47-0B88D1910A33}" dt="2024-09-29T09:26:51.020" v="1416" actId="164"/>
          <ac:spMkLst>
            <pc:docMk/>
            <pc:sldMk cId="4186902249" sldId="272"/>
            <ac:spMk id="16" creationId="{2508222C-EDDB-B10E-E7A0-FEFE20408473}"/>
          </ac:spMkLst>
        </pc:spChg>
        <pc:spChg chg="add mod">
          <ac:chgData name="Aniket Hade" userId="f0e4b717-03d3-4271-ad15-50c4738de6f5" providerId="ADAL" clId="{9FBF2654-A0BB-4E9E-9D47-0B88D1910A33}" dt="2024-09-29T09:27:01.925" v="1417" actId="1076"/>
          <ac:spMkLst>
            <pc:docMk/>
            <pc:sldMk cId="4186902249" sldId="272"/>
            <ac:spMk id="17" creationId="{418CD2A3-BFF2-F3F9-8788-7B59C97EC562}"/>
          </ac:spMkLst>
        </pc:spChg>
        <pc:spChg chg="add del mod">
          <ac:chgData name="Aniket Hade" userId="f0e4b717-03d3-4271-ad15-50c4738de6f5" providerId="ADAL" clId="{9FBF2654-A0BB-4E9E-9D47-0B88D1910A33}" dt="2024-09-29T09:26:51.020" v="1416" actId="164"/>
          <ac:spMkLst>
            <pc:docMk/>
            <pc:sldMk cId="4186902249" sldId="272"/>
            <ac:spMk id="19" creationId="{F7F9295F-973F-E47A-69F4-060CFBB4B3B2}"/>
          </ac:spMkLst>
        </pc:spChg>
        <pc:spChg chg="mod">
          <ac:chgData name="Aniket Hade" userId="f0e4b717-03d3-4271-ad15-50c4738de6f5" providerId="ADAL" clId="{9FBF2654-A0BB-4E9E-9D47-0B88D1910A33}" dt="2024-09-29T09:29:16.146" v="1439" actId="164"/>
          <ac:spMkLst>
            <pc:docMk/>
            <pc:sldMk cId="4186902249" sldId="272"/>
            <ac:spMk id="23" creationId="{D40D94CF-76F6-5A0D-1511-51CFAF89C9AD}"/>
          </ac:spMkLst>
        </pc:spChg>
        <pc:spChg chg="mod">
          <ac:chgData name="Aniket Hade" userId="f0e4b717-03d3-4271-ad15-50c4738de6f5" providerId="ADAL" clId="{9FBF2654-A0BB-4E9E-9D47-0B88D1910A33}" dt="2024-09-29T09:27:17.172" v="1419" actId="1076"/>
          <ac:spMkLst>
            <pc:docMk/>
            <pc:sldMk cId="4186902249" sldId="272"/>
            <ac:spMk id="25" creationId="{6A242448-9BD9-9BCD-15C0-94C0BEF0AB4B}"/>
          </ac:spMkLst>
        </pc:spChg>
        <pc:spChg chg="mod">
          <ac:chgData name="Aniket Hade" userId="f0e4b717-03d3-4271-ad15-50c4738de6f5" providerId="ADAL" clId="{9FBF2654-A0BB-4E9E-9D47-0B88D1910A33}" dt="2024-09-29T09:30:31.036" v="1442" actId="20577"/>
          <ac:spMkLst>
            <pc:docMk/>
            <pc:sldMk cId="4186902249" sldId="272"/>
            <ac:spMk id="26" creationId="{84175F6E-CA8F-3A86-753E-C6AD984564DC}"/>
          </ac:spMkLst>
        </pc:spChg>
        <pc:spChg chg="mod">
          <ac:chgData name="Aniket Hade" userId="f0e4b717-03d3-4271-ad15-50c4738de6f5" providerId="ADAL" clId="{9FBF2654-A0BB-4E9E-9D47-0B88D1910A33}" dt="2024-09-29T09:33:34.253" v="1455" actId="164"/>
          <ac:spMkLst>
            <pc:docMk/>
            <pc:sldMk cId="4186902249" sldId="272"/>
            <ac:spMk id="29" creationId="{A1DEBD44-7B2E-B066-7F02-1C922355E8CD}"/>
          </ac:spMkLst>
        </pc:spChg>
        <pc:spChg chg="mod">
          <ac:chgData name="Aniket Hade" userId="f0e4b717-03d3-4271-ad15-50c4738de6f5" providerId="ADAL" clId="{9FBF2654-A0BB-4E9E-9D47-0B88D1910A33}" dt="2024-09-29T09:27:24.739" v="1421" actId="1076"/>
          <ac:spMkLst>
            <pc:docMk/>
            <pc:sldMk cId="4186902249" sldId="272"/>
            <ac:spMk id="31" creationId="{DF3F2375-7FA6-61CA-8291-0EC7BFCDD4D2}"/>
          </ac:spMkLst>
        </pc:spChg>
        <pc:spChg chg="mod">
          <ac:chgData name="Aniket Hade" userId="f0e4b717-03d3-4271-ad15-50c4738de6f5" providerId="ADAL" clId="{9FBF2654-A0BB-4E9E-9D47-0B88D1910A33}" dt="2024-09-29T09:34:49.617" v="1460" actId="6549"/>
          <ac:spMkLst>
            <pc:docMk/>
            <pc:sldMk cId="4186902249" sldId="272"/>
            <ac:spMk id="32" creationId="{AA5A0D47-208C-813A-0BDF-0FF40CDF5F37}"/>
          </ac:spMkLst>
        </pc:spChg>
        <pc:grpChg chg="add mod">
          <ac:chgData name="Aniket Hade" userId="f0e4b717-03d3-4271-ad15-50c4738de6f5" providerId="ADAL" clId="{9FBF2654-A0BB-4E9E-9D47-0B88D1910A33}" dt="2024-09-29T09:27:01.925" v="1417" actId="1076"/>
          <ac:grpSpMkLst>
            <pc:docMk/>
            <pc:sldMk cId="4186902249" sldId="272"/>
            <ac:grpSpMk id="18" creationId="{D0C176C9-F3AC-3846-04B6-4883D1CA47AC}"/>
          </ac:grpSpMkLst>
        </pc:grpChg>
        <pc:grpChg chg="add mod">
          <ac:chgData name="Aniket Hade" userId="f0e4b717-03d3-4271-ad15-50c4738de6f5" providerId="ADAL" clId="{9FBF2654-A0BB-4E9E-9D47-0B88D1910A33}" dt="2024-09-29T09:26:51.020" v="1416" actId="164"/>
          <ac:grpSpMkLst>
            <pc:docMk/>
            <pc:sldMk cId="4186902249" sldId="272"/>
            <ac:grpSpMk id="20" creationId="{917F2074-C6E4-22D9-D8F5-C143E0EA4746}"/>
          </ac:grpSpMkLst>
        </pc:grpChg>
        <pc:grpChg chg="add del mod">
          <ac:chgData name="Aniket Hade" userId="f0e4b717-03d3-4271-ad15-50c4738de6f5" providerId="ADAL" clId="{9FBF2654-A0BB-4E9E-9D47-0B88D1910A33}" dt="2024-09-29T09:28:52.576" v="1435" actId="478"/>
          <ac:grpSpMkLst>
            <pc:docMk/>
            <pc:sldMk cId="4186902249" sldId="272"/>
            <ac:grpSpMk id="21" creationId="{96AD7C81-6EA1-EA19-8C70-AD923D6D69E2}"/>
          </ac:grpSpMkLst>
        </pc:grpChg>
        <pc:grpChg chg="add mod">
          <ac:chgData name="Aniket Hade" userId="f0e4b717-03d3-4271-ad15-50c4738de6f5" providerId="ADAL" clId="{9FBF2654-A0BB-4E9E-9D47-0B88D1910A33}" dt="2024-09-29T09:27:17.172" v="1419" actId="1076"/>
          <ac:grpSpMkLst>
            <pc:docMk/>
            <pc:sldMk cId="4186902249" sldId="272"/>
            <ac:grpSpMk id="24" creationId="{63A2B11C-5F2D-9A5B-8557-EE88160F6B15}"/>
          </ac:grpSpMkLst>
        </pc:grpChg>
        <pc:grpChg chg="add del mod">
          <ac:chgData name="Aniket Hade" userId="f0e4b717-03d3-4271-ad15-50c4738de6f5" providerId="ADAL" clId="{9FBF2654-A0BB-4E9E-9D47-0B88D1910A33}" dt="2024-09-29T09:32:50.673" v="1450" actId="478"/>
          <ac:grpSpMkLst>
            <pc:docMk/>
            <pc:sldMk cId="4186902249" sldId="272"/>
            <ac:grpSpMk id="27" creationId="{4D3CB060-CED9-974D-9EBC-BAFF46EA0642}"/>
          </ac:grpSpMkLst>
        </pc:grpChg>
        <pc:grpChg chg="add mod">
          <ac:chgData name="Aniket Hade" userId="f0e4b717-03d3-4271-ad15-50c4738de6f5" providerId="ADAL" clId="{9FBF2654-A0BB-4E9E-9D47-0B88D1910A33}" dt="2024-09-29T09:27:24.739" v="1421" actId="1076"/>
          <ac:grpSpMkLst>
            <pc:docMk/>
            <pc:sldMk cId="4186902249" sldId="272"/>
            <ac:grpSpMk id="30" creationId="{AF59FBFE-D002-16B5-068A-24B8FB994FEB}"/>
          </ac:grpSpMkLst>
        </pc:grpChg>
        <pc:grpChg chg="add mod">
          <ac:chgData name="Aniket Hade" userId="f0e4b717-03d3-4271-ad15-50c4738de6f5" providerId="ADAL" clId="{9FBF2654-A0BB-4E9E-9D47-0B88D1910A33}" dt="2024-09-29T09:29:16.146" v="1439" actId="164"/>
          <ac:grpSpMkLst>
            <pc:docMk/>
            <pc:sldMk cId="4186902249" sldId="272"/>
            <ac:grpSpMk id="33" creationId="{9FC9AAAF-F085-22EB-2FBF-D1290B45C4B7}"/>
          </ac:grpSpMkLst>
        </pc:grpChg>
        <pc:grpChg chg="add mod">
          <ac:chgData name="Aniket Hade" userId="f0e4b717-03d3-4271-ad15-50c4738de6f5" providerId="ADAL" clId="{9FBF2654-A0BB-4E9E-9D47-0B88D1910A33}" dt="2024-09-29T09:33:34.253" v="1455" actId="164"/>
          <ac:grpSpMkLst>
            <pc:docMk/>
            <pc:sldMk cId="4186902249" sldId="272"/>
            <ac:grpSpMk id="34" creationId="{5E1E1391-014C-20E6-2F43-86262BD888B5}"/>
          </ac:grpSpMkLst>
        </pc:grpChg>
        <pc:graphicFrameChg chg="mod">
          <ac:chgData name="Aniket Hade" userId="f0e4b717-03d3-4271-ad15-50c4738de6f5" providerId="ADAL" clId="{9FBF2654-A0BB-4E9E-9D47-0B88D1910A33}" dt="2024-09-29T09:20:49.167" v="1348" actId="14100"/>
          <ac:graphicFrameMkLst>
            <pc:docMk/>
            <pc:sldMk cId="4186902249" sldId="272"/>
            <ac:graphicFrameMk id="5" creationId="{F2B79D71-B2B5-561B-B749-E5591DCB5A8A}"/>
          </ac:graphicFrameMkLst>
        </pc:graphicFrameChg>
        <pc:graphicFrameChg chg="add mod modGraphic">
          <ac:chgData name="Aniket Hade" userId="f0e4b717-03d3-4271-ad15-50c4738de6f5" providerId="ADAL" clId="{9FBF2654-A0BB-4E9E-9D47-0B88D1910A33}" dt="2024-09-29T09:18:39.945" v="1316" actId="255"/>
          <ac:graphicFrameMkLst>
            <pc:docMk/>
            <pc:sldMk cId="4186902249" sldId="272"/>
            <ac:graphicFrameMk id="11" creationId="{ECFDAF53-EB7D-8190-BF0F-5091693C5FE6}"/>
          </ac:graphicFrameMkLst>
        </pc:graphicFrameChg>
        <pc:graphicFrameChg chg="del">
          <ac:chgData name="Aniket Hade" userId="f0e4b717-03d3-4271-ad15-50c4738de6f5" providerId="ADAL" clId="{9FBF2654-A0BB-4E9E-9D47-0B88D1910A33}" dt="2024-09-29T07:52:44.194" v="865" actId="478"/>
          <ac:graphicFrameMkLst>
            <pc:docMk/>
            <pc:sldMk cId="4186902249" sldId="272"/>
            <ac:graphicFrameMk id="12" creationId="{965A70B9-7A85-C311-1B35-AC13AF28D784}"/>
          </ac:graphicFrameMkLst>
        </pc:graphicFrameChg>
        <pc:picChg chg="del mod">
          <ac:chgData name="Aniket Hade" userId="f0e4b717-03d3-4271-ad15-50c4738de6f5" providerId="ADAL" clId="{9FBF2654-A0BB-4E9E-9D47-0B88D1910A33}" dt="2024-09-29T09:28:52.576" v="1435" actId="478"/>
          <ac:picMkLst>
            <pc:docMk/>
            <pc:sldMk cId="4186902249" sldId="272"/>
            <ac:picMk id="22" creationId="{F9E1BD10-5D54-9793-E774-B5C9BF9E3623}"/>
          </ac:picMkLst>
        </pc:picChg>
        <pc:picChg chg="del mod">
          <ac:chgData name="Aniket Hade" userId="f0e4b717-03d3-4271-ad15-50c4738de6f5" providerId="ADAL" clId="{9FBF2654-A0BB-4E9E-9D47-0B88D1910A33}" dt="2024-09-29T09:32:50.673" v="1450" actId="478"/>
          <ac:picMkLst>
            <pc:docMk/>
            <pc:sldMk cId="4186902249" sldId="272"/>
            <ac:picMk id="28" creationId="{2266B828-BB53-0FB7-2AD0-A7936D67966E}"/>
          </ac:picMkLst>
        </pc:picChg>
        <pc:picChg chg="add">
          <ac:chgData name="Aniket Hade" userId="f0e4b717-03d3-4271-ad15-50c4738de6f5" providerId="ADAL" clId="{9FBF2654-A0BB-4E9E-9D47-0B88D1910A33}" dt="2024-09-29T09:21:34.537" v="1349"/>
          <ac:picMkLst>
            <pc:docMk/>
            <pc:sldMk cId="4186902249" sldId="272"/>
            <ac:picMk id="1026" creationId="{AC198DE2-BBFF-8828-6155-13E95DDD8637}"/>
          </ac:picMkLst>
        </pc:picChg>
        <pc:picChg chg="add mod">
          <ac:chgData name="Aniket Hade" userId="f0e4b717-03d3-4271-ad15-50c4738de6f5" providerId="ADAL" clId="{9FBF2654-A0BB-4E9E-9D47-0B88D1910A33}" dt="2024-09-29T09:27:01.925" v="1417" actId="1076"/>
          <ac:picMkLst>
            <pc:docMk/>
            <pc:sldMk cId="4186902249" sldId="272"/>
            <ac:picMk id="1028" creationId="{B0E4AAFA-F693-315D-0D9F-9AF24DB8777B}"/>
          </ac:picMkLst>
        </pc:picChg>
        <pc:picChg chg="add mod">
          <ac:chgData name="Aniket Hade" userId="f0e4b717-03d3-4271-ad15-50c4738de6f5" providerId="ADAL" clId="{9FBF2654-A0BB-4E9E-9D47-0B88D1910A33}" dt="2024-09-29T09:29:16.146" v="1439" actId="164"/>
          <ac:picMkLst>
            <pc:docMk/>
            <pc:sldMk cId="4186902249" sldId="272"/>
            <ac:picMk id="1030" creationId="{1A8D85B7-05C1-A84F-221E-04B1FAFD0F74}"/>
          </ac:picMkLst>
        </pc:picChg>
        <pc:picChg chg="add mod">
          <ac:chgData name="Aniket Hade" userId="f0e4b717-03d3-4271-ad15-50c4738de6f5" providerId="ADAL" clId="{9FBF2654-A0BB-4E9E-9D47-0B88D1910A33}" dt="2024-09-29T09:33:34.253" v="1455" actId="164"/>
          <ac:picMkLst>
            <pc:docMk/>
            <pc:sldMk cId="4186902249" sldId="272"/>
            <ac:picMk id="1032" creationId="{9B451FAB-71D4-CFE4-AD2D-BD96C9387B66}"/>
          </ac:picMkLst>
        </pc:picChg>
        <pc:cxnChg chg="del mod">
          <ac:chgData name="Aniket Hade" userId="f0e4b717-03d3-4271-ad15-50c4738de6f5" providerId="ADAL" clId="{9FBF2654-A0BB-4E9E-9D47-0B88D1910A33}" dt="2024-09-29T09:17:58.637" v="1307" actId="478"/>
          <ac:cxnSpMkLst>
            <pc:docMk/>
            <pc:sldMk cId="4186902249" sldId="272"/>
            <ac:cxnSpMk id="10" creationId="{A1E62AE1-B0A2-49A3-B256-9986B9CB0F16}"/>
          </ac:cxnSpMkLst>
        </pc:cxnChg>
        <pc:cxnChg chg="add mod">
          <ac:chgData name="Aniket Hade" userId="f0e4b717-03d3-4271-ad15-50c4738de6f5" providerId="ADAL" clId="{9FBF2654-A0BB-4E9E-9D47-0B88D1910A33}" dt="2024-09-29T09:20:43.930" v="1346" actId="1037"/>
          <ac:cxnSpMkLst>
            <pc:docMk/>
            <pc:sldMk cId="4186902249" sldId="272"/>
            <ac:cxnSpMk id="13" creationId="{62B5E7F8-00F9-DA86-1480-14322C495749}"/>
          </ac:cxnSpMkLst>
        </pc:cxnChg>
      </pc:sldChg>
      <pc:sldChg chg="modSp add mod setBg">
        <pc:chgData name="Aniket Hade" userId="f0e4b717-03d3-4271-ad15-50c4738de6f5" providerId="ADAL" clId="{9FBF2654-A0BB-4E9E-9D47-0B88D1910A33}" dt="2024-09-29T09:52:52.446" v="1553"/>
        <pc:sldMkLst>
          <pc:docMk/>
          <pc:sldMk cId="753152700" sldId="273"/>
        </pc:sldMkLst>
        <pc:spChg chg="mod">
          <ac:chgData name="Aniket Hade" userId="f0e4b717-03d3-4271-ad15-50c4738de6f5" providerId="ADAL" clId="{9FBF2654-A0BB-4E9E-9D47-0B88D1910A33}" dt="2024-09-29T09:51:39.838" v="1549"/>
          <ac:spMkLst>
            <pc:docMk/>
            <pc:sldMk cId="753152700" sldId="273"/>
            <ac:spMk id="6" creationId="{CA9A2BAA-7CE0-7479-E1A7-48DEFF76CEA0}"/>
          </ac:spMkLst>
        </pc:spChg>
      </pc:sldChg>
      <pc:sldChg chg="modSp add del mod setBg">
        <pc:chgData name="Aniket Hade" userId="f0e4b717-03d3-4271-ad15-50c4738de6f5" providerId="ADAL" clId="{9FBF2654-A0BB-4E9E-9D47-0B88D1910A33}" dt="2024-09-29T09:38:08.762" v="1491" actId="47"/>
        <pc:sldMkLst>
          <pc:docMk/>
          <pc:sldMk cId="1301523101" sldId="273"/>
        </pc:sldMkLst>
        <pc:graphicFrameChg chg="mod modGraphic">
          <ac:chgData name="Aniket Hade" userId="f0e4b717-03d3-4271-ad15-50c4738de6f5" providerId="ADAL" clId="{9FBF2654-A0BB-4E9E-9D47-0B88D1910A33}" dt="2024-09-29T09:38:03.937" v="1489" actId="2165"/>
          <ac:graphicFrameMkLst>
            <pc:docMk/>
            <pc:sldMk cId="1301523101" sldId="273"/>
            <ac:graphicFrameMk id="2" creationId="{46C9ED70-3DB5-3CE7-570E-DCDCE78669B2}"/>
          </ac:graphicFrameMkLst>
        </pc:graphicFrameChg>
      </pc:sldChg>
      <pc:sldChg chg="addSp delSp modSp add mod setBg">
        <pc:chgData name="Aniket Hade" userId="f0e4b717-03d3-4271-ad15-50c4738de6f5" providerId="ADAL" clId="{9FBF2654-A0BB-4E9E-9D47-0B88D1910A33}" dt="2024-09-29T11:23:57.827" v="2542" actId="14100"/>
        <pc:sldMkLst>
          <pc:docMk/>
          <pc:sldMk cId="2172986480" sldId="274"/>
        </pc:sldMkLst>
        <pc:spChg chg="add del mod">
          <ac:chgData name="Aniket Hade" userId="f0e4b717-03d3-4271-ad15-50c4738de6f5" providerId="ADAL" clId="{9FBF2654-A0BB-4E9E-9D47-0B88D1910A33}" dt="2024-09-29T10:16:26.890" v="1679" actId="478"/>
          <ac:spMkLst>
            <pc:docMk/>
            <pc:sldMk cId="2172986480" sldId="274"/>
            <ac:spMk id="2" creationId="{FA6CD1CD-9A04-2F0B-7337-459ABDA1022B}"/>
          </ac:spMkLst>
        </pc:spChg>
        <pc:spChg chg="add del mod">
          <ac:chgData name="Aniket Hade" userId="f0e4b717-03d3-4271-ad15-50c4738de6f5" providerId="ADAL" clId="{9FBF2654-A0BB-4E9E-9D47-0B88D1910A33}" dt="2024-09-29T10:16:49.680" v="1691" actId="478"/>
          <ac:spMkLst>
            <pc:docMk/>
            <pc:sldMk cId="2172986480" sldId="274"/>
            <ac:spMk id="3" creationId="{B8810008-230A-E6AE-FF8B-08E320CAC2DD}"/>
          </ac:spMkLst>
        </pc:spChg>
        <pc:spChg chg="add mod">
          <ac:chgData name="Aniket Hade" userId="f0e4b717-03d3-4271-ad15-50c4738de6f5" providerId="ADAL" clId="{9FBF2654-A0BB-4E9E-9D47-0B88D1910A33}" dt="2024-09-29T10:48:45.158" v="2318" actId="14100"/>
          <ac:spMkLst>
            <pc:docMk/>
            <pc:sldMk cId="2172986480" sldId="274"/>
            <ac:spMk id="5" creationId="{D81195F0-C78E-189A-0F4F-B0E5C5001C6D}"/>
          </ac:spMkLst>
        </pc:spChg>
        <pc:spChg chg="mod">
          <ac:chgData name="Aniket Hade" userId="f0e4b717-03d3-4271-ad15-50c4738de6f5" providerId="ADAL" clId="{9FBF2654-A0BB-4E9E-9D47-0B88D1910A33}" dt="2024-09-29T10:11:35.090" v="1561"/>
          <ac:spMkLst>
            <pc:docMk/>
            <pc:sldMk cId="2172986480" sldId="274"/>
            <ac:spMk id="6" creationId="{CA9A2BAA-7CE0-7479-E1A7-48DEFF76CEA0}"/>
          </ac:spMkLst>
        </pc:spChg>
        <pc:spChg chg="add mod">
          <ac:chgData name="Aniket Hade" userId="f0e4b717-03d3-4271-ad15-50c4738de6f5" providerId="ADAL" clId="{9FBF2654-A0BB-4E9E-9D47-0B88D1910A33}" dt="2024-09-29T10:48:45.158" v="2318" actId="14100"/>
          <ac:spMkLst>
            <pc:docMk/>
            <pc:sldMk cId="2172986480" sldId="274"/>
            <ac:spMk id="7" creationId="{C462CA37-95D3-A1D4-2661-32F8C65BEA2C}"/>
          </ac:spMkLst>
        </pc:spChg>
        <pc:spChg chg="mod">
          <ac:chgData name="Aniket Hade" userId="f0e4b717-03d3-4271-ad15-50c4738de6f5" providerId="ADAL" clId="{9FBF2654-A0BB-4E9E-9D47-0B88D1910A33}" dt="2024-09-29T10:24:58.686" v="1825" actId="20577"/>
          <ac:spMkLst>
            <pc:docMk/>
            <pc:sldMk cId="2172986480" sldId="274"/>
            <ac:spMk id="8" creationId="{98958601-D84A-385D-C930-DC7078FD73B6}"/>
          </ac:spMkLst>
        </pc:spChg>
        <pc:spChg chg="del mod">
          <ac:chgData name="Aniket Hade" userId="f0e4b717-03d3-4271-ad15-50c4738de6f5" providerId="ADAL" clId="{9FBF2654-A0BB-4E9E-9D47-0B88D1910A33}" dt="2024-09-29T10:16:25.253" v="1678" actId="478"/>
          <ac:spMkLst>
            <pc:docMk/>
            <pc:sldMk cId="2172986480" sldId="274"/>
            <ac:spMk id="9" creationId="{3FA4AA37-B082-7189-8617-95ADD73C1652}"/>
          </ac:spMkLst>
        </pc:spChg>
        <pc:spChg chg="add mod">
          <ac:chgData name="Aniket Hade" userId="f0e4b717-03d3-4271-ad15-50c4738de6f5" providerId="ADAL" clId="{9FBF2654-A0BB-4E9E-9D47-0B88D1910A33}" dt="2024-09-29T10:48:45.158" v="2318" actId="14100"/>
          <ac:spMkLst>
            <pc:docMk/>
            <pc:sldMk cId="2172986480" sldId="274"/>
            <ac:spMk id="10" creationId="{853905C0-7D43-5B75-6E82-1224247DFA15}"/>
          </ac:spMkLst>
        </pc:spChg>
        <pc:spChg chg="add mod">
          <ac:chgData name="Aniket Hade" userId="f0e4b717-03d3-4271-ad15-50c4738de6f5" providerId="ADAL" clId="{9FBF2654-A0BB-4E9E-9D47-0B88D1910A33}" dt="2024-09-29T11:23:57.827" v="2542" actId="14100"/>
          <ac:spMkLst>
            <pc:docMk/>
            <pc:sldMk cId="2172986480" sldId="274"/>
            <ac:spMk id="11" creationId="{9815014A-2921-7007-610B-33A9218B089F}"/>
          </ac:spMkLst>
        </pc:spChg>
        <pc:spChg chg="add mod">
          <ac:chgData name="Aniket Hade" userId="f0e4b717-03d3-4271-ad15-50c4738de6f5" providerId="ADAL" clId="{9FBF2654-A0BB-4E9E-9D47-0B88D1910A33}" dt="2024-09-29T10:51:27.341" v="2368" actId="1038"/>
          <ac:spMkLst>
            <pc:docMk/>
            <pc:sldMk cId="2172986480" sldId="274"/>
            <ac:spMk id="12" creationId="{C8E9A7B3-85F0-C1DF-C01B-6453C4596568}"/>
          </ac:spMkLst>
        </pc:spChg>
        <pc:spChg chg="add mod">
          <ac:chgData name="Aniket Hade" userId="f0e4b717-03d3-4271-ad15-50c4738de6f5" providerId="ADAL" clId="{9FBF2654-A0BB-4E9E-9D47-0B88D1910A33}" dt="2024-09-29T10:52:28.279" v="2378" actId="1076"/>
          <ac:spMkLst>
            <pc:docMk/>
            <pc:sldMk cId="2172986480" sldId="274"/>
            <ac:spMk id="13" creationId="{6DDE6861-9D11-4EF0-9F32-06D3BEDCFF64}"/>
          </ac:spMkLst>
        </pc:spChg>
        <pc:spChg chg="add del mod">
          <ac:chgData name="Aniket Hade" userId="f0e4b717-03d3-4271-ad15-50c4738de6f5" providerId="ADAL" clId="{9FBF2654-A0BB-4E9E-9D47-0B88D1910A33}" dt="2024-09-29T11:10:20.797" v="2484" actId="20577"/>
          <ac:spMkLst>
            <pc:docMk/>
            <pc:sldMk cId="2172986480" sldId="274"/>
            <ac:spMk id="14" creationId="{BA04E66B-54BD-B79B-02B5-F8E1B6914759}"/>
          </ac:spMkLst>
        </pc:spChg>
        <pc:spChg chg="add mod">
          <ac:chgData name="Aniket Hade" userId="f0e4b717-03d3-4271-ad15-50c4738de6f5" providerId="ADAL" clId="{9FBF2654-A0BB-4E9E-9D47-0B88D1910A33}" dt="2024-09-29T11:14:19.705" v="2492" actId="20577"/>
          <ac:spMkLst>
            <pc:docMk/>
            <pc:sldMk cId="2172986480" sldId="274"/>
            <ac:spMk id="15" creationId="{8C7122EE-BB51-1127-8F17-5AB931327531}"/>
          </ac:spMkLst>
        </pc:spChg>
        <pc:spChg chg="add mod">
          <ac:chgData name="Aniket Hade" userId="f0e4b717-03d3-4271-ad15-50c4738de6f5" providerId="ADAL" clId="{9FBF2654-A0BB-4E9E-9D47-0B88D1910A33}" dt="2024-09-29T11:23:25.567" v="2539" actId="20577"/>
          <ac:spMkLst>
            <pc:docMk/>
            <pc:sldMk cId="2172986480" sldId="274"/>
            <ac:spMk id="16" creationId="{F0881991-93F9-5F53-6A51-556806D7A337}"/>
          </ac:spMkLst>
        </pc:spChg>
        <pc:spChg chg="add mod ord">
          <ac:chgData name="Aniket Hade" userId="f0e4b717-03d3-4271-ad15-50c4738de6f5" providerId="ADAL" clId="{9FBF2654-A0BB-4E9E-9D47-0B88D1910A33}" dt="2024-09-29T10:50:17.474" v="2354" actId="207"/>
          <ac:spMkLst>
            <pc:docMk/>
            <pc:sldMk cId="2172986480" sldId="274"/>
            <ac:spMk id="17" creationId="{B3732734-A9DC-CF75-4837-E0D6F7EBDA40}"/>
          </ac:spMkLst>
        </pc:spChg>
        <pc:spChg chg="add mod ord">
          <ac:chgData name="Aniket Hade" userId="f0e4b717-03d3-4271-ad15-50c4738de6f5" providerId="ADAL" clId="{9FBF2654-A0BB-4E9E-9D47-0B88D1910A33}" dt="2024-09-29T10:51:41.693" v="2370" actId="14100"/>
          <ac:spMkLst>
            <pc:docMk/>
            <pc:sldMk cId="2172986480" sldId="274"/>
            <ac:spMk id="18" creationId="{20BE5467-D198-B9E1-BE1D-BACC39FC683A}"/>
          </ac:spMkLst>
        </pc:spChg>
        <pc:spChg chg="add mod ord">
          <ac:chgData name="Aniket Hade" userId="f0e4b717-03d3-4271-ad15-50c4738de6f5" providerId="ADAL" clId="{9FBF2654-A0BB-4E9E-9D47-0B88D1910A33}" dt="2024-09-29T11:23:48.383" v="2540" actId="14100"/>
          <ac:spMkLst>
            <pc:docMk/>
            <pc:sldMk cId="2172986480" sldId="274"/>
            <ac:spMk id="19" creationId="{B3F44295-6FBB-6449-05CA-DF5E67CDD716}"/>
          </ac:spMkLst>
        </pc:spChg>
        <pc:graphicFrameChg chg="add del mod modGraphic">
          <ac:chgData name="Aniket Hade" userId="f0e4b717-03d3-4271-ad15-50c4738de6f5" providerId="ADAL" clId="{9FBF2654-A0BB-4E9E-9D47-0B88D1910A33}" dt="2024-09-29T10:16:17.540" v="1677" actId="478"/>
          <ac:graphicFrameMkLst>
            <pc:docMk/>
            <pc:sldMk cId="2172986480" sldId="274"/>
            <ac:graphicFrameMk id="4" creationId="{1E0104E2-D6E7-8ED4-7F14-AC0A52F1979A}"/>
          </ac:graphicFrameMkLst>
        </pc:graphicFrameChg>
        <pc:picChg chg="del">
          <ac:chgData name="Aniket Hade" userId="f0e4b717-03d3-4271-ad15-50c4738de6f5" providerId="ADAL" clId="{9FBF2654-A0BB-4E9E-9D47-0B88D1910A33}" dt="2024-09-29T09:53:01.974" v="1555" actId="478"/>
          <ac:picMkLst>
            <pc:docMk/>
            <pc:sldMk cId="2172986480" sldId="274"/>
            <ac:picMk id="3074" creationId="{59556AA0-665A-BF4D-AB36-B715FE6556A8}"/>
          </ac:picMkLst>
        </pc:pic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1" i="0" u="none" strike="noStrike" kern="1200" cap="all" spc="50" baseline="0">
                <a:solidFill>
                  <a:schemeClr val="tx1">
                    <a:lumMod val="65000"/>
                    <a:lumOff val="35000"/>
                  </a:schemeClr>
                </a:solidFill>
                <a:latin typeface="+mn-lt"/>
                <a:ea typeface="+mn-ea"/>
                <a:cs typeface="+mn-cs"/>
              </a:defRPr>
            </a:pPr>
            <a:r>
              <a:rPr lang="en-US" sz="1200" dirty="0">
                <a:solidFill>
                  <a:schemeClr val="tx1"/>
                </a:solidFill>
                <a:latin typeface="Poppins" panose="00000500000000000000" pitchFamily="2" charset="0"/>
                <a:cs typeface="Poppins" panose="00000500000000000000" pitchFamily="2" charset="0"/>
              </a:rPr>
              <a:t>Data Center Distribution, by City</a:t>
            </a:r>
          </a:p>
        </c:rich>
      </c:tx>
      <c:overlay val="0"/>
      <c:spPr>
        <a:noFill/>
        <a:ln>
          <a:noFill/>
        </a:ln>
        <a:effectLst/>
      </c:spPr>
      <c:txPr>
        <a:bodyPr rot="0" spcFirstLastPara="1" vertOverflow="ellipsis" vert="horz" wrap="square" anchor="ctr" anchorCtr="1"/>
        <a:lstStyle/>
        <a:p>
          <a:pPr>
            <a:defRPr sz="1862" b="1" i="0" u="none" strike="noStrike" kern="1200" cap="all" spc="5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5.0121156730408706E-2"/>
          <c:y val="0.19187075543224016"/>
          <c:w val="0.5651940382452193"/>
          <c:h val="0.77811166137019894"/>
        </c:manualLayout>
      </c:layout>
      <c:doughnutChart>
        <c:varyColors val="1"/>
        <c:ser>
          <c:idx val="0"/>
          <c:order val="0"/>
          <c:tx>
            <c:strRef>
              <c:f>Sheet1!$B$1</c:f>
              <c:strCache>
                <c:ptCount val="1"/>
                <c:pt idx="0">
                  <c:v>Sales</c:v>
                </c:pt>
              </c:strCache>
            </c:strRef>
          </c:tx>
          <c:spPr>
            <a:ln>
              <a:noFill/>
            </a:ln>
          </c:spPr>
          <c:dPt>
            <c:idx val="0"/>
            <c:bubble3D val="0"/>
            <c:spPr>
              <a:solidFill>
                <a:schemeClr val="accent1"/>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1-5815-4CDD-8CC4-6F678BA79180}"/>
              </c:ext>
            </c:extLst>
          </c:dPt>
          <c:dPt>
            <c:idx val="1"/>
            <c:bubble3D val="0"/>
            <c:spPr>
              <a:solidFill>
                <a:schemeClr val="accent2"/>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3-5815-4CDD-8CC4-6F678BA79180}"/>
              </c:ext>
            </c:extLst>
          </c:dPt>
          <c:dPt>
            <c:idx val="2"/>
            <c:bubble3D val="0"/>
            <c:spPr>
              <a:solidFill>
                <a:schemeClr val="accent3"/>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5-5815-4CDD-8CC4-6F678BA79180}"/>
              </c:ext>
            </c:extLst>
          </c:dPt>
          <c:dPt>
            <c:idx val="3"/>
            <c:bubble3D val="0"/>
            <c:spPr>
              <a:solidFill>
                <a:schemeClr val="accent4"/>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7-5815-4CDD-8CC4-6F678BA79180}"/>
              </c:ext>
            </c:extLst>
          </c:dPt>
          <c:dPt>
            <c:idx val="4"/>
            <c:bubble3D val="0"/>
            <c:spPr>
              <a:solidFill>
                <a:schemeClr val="accent5"/>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9-5815-4CDD-8CC4-6F678BA79180}"/>
              </c:ext>
            </c:extLst>
          </c:dPt>
          <c:dPt>
            <c:idx val="5"/>
            <c:bubble3D val="0"/>
            <c:spPr>
              <a:solidFill>
                <a:schemeClr val="accent6"/>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B-5815-4CDD-8CC4-6F678BA79180}"/>
              </c:ext>
            </c:extLst>
          </c:dPt>
          <c:dLbls>
            <c:numFmt formatCode="0.0%" sourceLinked="0"/>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lt1"/>
                    </a:solidFill>
                    <a:latin typeface="Poppins" panose="00000500000000000000" pitchFamily="2" charset="0"/>
                    <a:ea typeface="+mn-ea"/>
                    <a:cs typeface="Poppins" panose="00000500000000000000" pitchFamily="2" charset="0"/>
                  </a:defRPr>
                </a:pPr>
                <a:endParaRPr lang="en-US"/>
              </a:p>
            </c:txP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Sheet1!$A$2:$A$7</c:f>
              <c:strCache>
                <c:ptCount val="6"/>
                <c:pt idx="0">
                  <c:v>Mumbai</c:v>
                </c:pt>
                <c:pt idx="1">
                  <c:v>Bengaluru</c:v>
                </c:pt>
                <c:pt idx="2">
                  <c:v>Chennai</c:v>
                </c:pt>
                <c:pt idx="3">
                  <c:v>Hyderabad</c:v>
                </c:pt>
                <c:pt idx="4">
                  <c:v>Pune</c:v>
                </c:pt>
                <c:pt idx="5">
                  <c:v>Others</c:v>
                </c:pt>
              </c:strCache>
            </c:strRef>
          </c:cat>
          <c:val>
            <c:numRef>
              <c:f>Sheet1!$B$2:$B$7</c:f>
              <c:numCache>
                <c:formatCode>0.0%</c:formatCode>
                <c:ptCount val="6"/>
                <c:pt idx="0">
                  <c:v>0.1598360655737705</c:v>
                </c:pt>
                <c:pt idx="1">
                  <c:v>0.12704918032786885</c:v>
                </c:pt>
                <c:pt idx="2">
                  <c:v>0.11065573770491803</c:v>
                </c:pt>
                <c:pt idx="3">
                  <c:v>0.10245901639344263</c:v>
                </c:pt>
                <c:pt idx="4">
                  <c:v>7.3770491803278687E-2</c:v>
                </c:pt>
                <c:pt idx="5">
                  <c:v>0.42622950819672129</c:v>
                </c:pt>
              </c:numCache>
            </c:numRef>
          </c:val>
          <c:extLst>
            <c:ext xmlns:c16="http://schemas.microsoft.com/office/drawing/2014/chart" uri="{C3380CC4-5D6E-409C-BE32-E72D297353CC}">
              <c16:uniqueId val="{0000000C-5815-4CDD-8CC4-6F678BA79180}"/>
            </c:ext>
          </c:extLst>
        </c:ser>
        <c:dLbls>
          <c:showLegendKey val="0"/>
          <c:showVal val="0"/>
          <c:showCatName val="0"/>
          <c:showSerName val="0"/>
          <c:showPercent val="1"/>
          <c:showBubbleSize val="0"/>
          <c:showLeaderLines val="1"/>
        </c:dLbls>
        <c:firstSliceAng val="0"/>
        <c:holeSize val="50"/>
      </c:doughnutChart>
      <c:spPr>
        <a:noFill/>
        <a:ln>
          <a:noFill/>
        </a:ln>
        <a:effectLst/>
      </c:spPr>
    </c:plotArea>
    <c:legend>
      <c:legendPos val="t"/>
      <c:layout>
        <c:manualLayout>
          <c:xMode val="edge"/>
          <c:yMode val="edge"/>
          <c:x val="0.67466191093723638"/>
          <c:y val="0.25788148033054337"/>
          <c:w val="0.26954583802024745"/>
          <c:h val="0.66962365504670029"/>
        </c:manualLayout>
      </c:layout>
      <c:overlay val="0"/>
      <c:spPr>
        <a:noFill/>
        <a:ln>
          <a:noFill/>
        </a:ln>
        <a:effectLst/>
      </c:spPr>
      <c:txPr>
        <a:bodyPr rot="0" spcFirstLastPara="1" vertOverflow="ellipsis" vert="horz" wrap="square" anchor="ctr" anchorCtr="1"/>
        <a:lstStyle/>
        <a:p>
          <a:pPr>
            <a:defRPr sz="1100" b="0" i="0" u="none" strike="noStrike" kern="1200" baseline="0">
              <a:solidFill>
                <a:schemeClr val="tx1">
                  <a:lumMod val="65000"/>
                  <a:lumOff val="35000"/>
                </a:schemeClr>
              </a:solidFill>
              <a:latin typeface="Poppins" panose="00000500000000000000" pitchFamily="2" charset="0"/>
              <a:ea typeface="+mn-ea"/>
              <a:cs typeface="Poppins" panose="00000500000000000000" pitchFamily="2"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1" i="0" u="none" strike="noStrike" kern="1200" cap="all" spc="50" baseline="0">
                <a:solidFill>
                  <a:schemeClr val="tx1">
                    <a:lumMod val="65000"/>
                    <a:lumOff val="35000"/>
                  </a:schemeClr>
                </a:solidFill>
                <a:latin typeface="+mn-lt"/>
                <a:ea typeface="+mn-ea"/>
                <a:cs typeface="+mn-cs"/>
              </a:defRPr>
            </a:pPr>
            <a:r>
              <a:rPr lang="en-US" sz="1200" dirty="0">
                <a:solidFill>
                  <a:schemeClr val="tx1"/>
                </a:solidFill>
                <a:latin typeface="Poppins" panose="00000500000000000000" pitchFamily="2" charset="0"/>
                <a:cs typeface="Poppins" panose="00000500000000000000" pitchFamily="2" charset="0"/>
              </a:rPr>
              <a:t>Data Center CAPACITY-WISE</a:t>
            </a:r>
            <a:r>
              <a:rPr lang="en-US" sz="1200" baseline="0" dirty="0">
                <a:solidFill>
                  <a:schemeClr val="tx1"/>
                </a:solidFill>
                <a:latin typeface="Poppins" panose="00000500000000000000" pitchFamily="2" charset="0"/>
                <a:cs typeface="Poppins" panose="00000500000000000000" pitchFamily="2" charset="0"/>
              </a:rPr>
              <a:t> </a:t>
            </a:r>
            <a:r>
              <a:rPr lang="en-US" sz="1200" dirty="0">
                <a:solidFill>
                  <a:schemeClr val="tx1"/>
                </a:solidFill>
                <a:latin typeface="Poppins" panose="00000500000000000000" pitchFamily="2" charset="0"/>
                <a:cs typeface="Poppins" panose="00000500000000000000" pitchFamily="2" charset="0"/>
              </a:rPr>
              <a:t>Distribution, by City (2023)</a:t>
            </a:r>
          </a:p>
        </c:rich>
      </c:tx>
      <c:overlay val="0"/>
      <c:spPr>
        <a:noFill/>
        <a:ln>
          <a:noFill/>
        </a:ln>
        <a:effectLst/>
      </c:spPr>
      <c:txPr>
        <a:bodyPr rot="0" spcFirstLastPara="1" vertOverflow="ellipsis" vert="horz" wrap="square" anchor="ctr" anchorCtr="1"/>
        <a:lstStyle/>
        <a:p>
          <a:pPr>
            <a:defRPr sz="1862" b="1" i="0" u="none" strike="noStrike" kern="1200" cap="all" spc="5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05123344691957"/>
          <c:y val="0.26362454286219317"/>
          <c:w val="0.46689465117909446"/>
          <c:h val="0.69610737724170046"/>
        </c:manualLayout>
      </c:layout>
      <c:doughnutChart>
        <c:varyColors val="1"/>
        <c:ser>
          <c:idx val="0"/>
          <c:order val="0"/>
          <c:tx>
            <c:strRef>
              <c:f>Sheet1!$B$1</c:f>
              <c:strCache>
                <c:ptCount val="1"/>
                <c:pt idx="0">
                  <c:v>Sales</c:v>
                </c:pt>
              </c:strCache>
            </c:strRef>
          </c:tx>
          <c:dPt>
            <c:idx val="0"/>
            <c:bubble3D val="0"/>
            <c:spPr>
              <a:solidFill>
                <a:schemeClr val="accent1"/>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1-3732-4CB0-8AAD-320A78413076}"/>
              </c:ext>
            </c:extLst>
          </c:dPt>
          <c:dPt>
            <c:idx val="1"/>
            <c:bubble3D val="0"/>
            <c:spPr>
              <a:solidFill>
                <a:schemeClr val="accent2"/>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3-3732-4CB0-8AAD-320A78413076}"/>
              </c:ext>
            </c:extLst>
          </c:dPt>
          <c:dPt>
            <c:idx val="2"/>
            <c:bubble3D val="0"/>
            <c:spPr>
              <a:solidFill>
                <a:schemeClr val="accent3"/>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5-3732-4CB0-8AAD-320A78413076}"/>
              </c:ext>
            </c:extLst>
          </c:dPt>
          <c:dPt>
            <c:idx val="3"/>
            <c:bubble3D val="0"/>
            <c:spPr>
              <a:solidFill>
                <a:schemeClr val="accent4"/>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7-3732-4CB0-8AAD-320A78413076}"/>
              </c:ext>
            </c:extLst>
          </c:dPt>
          <c:dPt>
            <c:idx val="4"/>
            <c:bubble3D val="0"/>
            <c:spPr>
              <a:solidFill>
                <a:schemeClr val="accent5"/>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9-3732-4CB0-8AAD-320A78413076}"/>
              </c:ext>
            </c:extLst>
          </c:dPt>
          <c:dLbls>
            <c:numFmt formatCode="0.0%" sourceLinked="0"/>
            <c:spPr>
              <a:noFill/>
              <a:ln>
                <a:noFill/>
              </a:ln>
              <a:effectLst/>
            </c:spPr>
            <c:txPr>
              <a:bodyPr rot="0" spcFirstLastPara="1" vertOverflow="ellipsis" vert="horz" wrap="square" lIns="38100" tIns="19050" rIns="38100" bIns="19050" anchor="ctr" anchorCtr="1">
                <a:spAutoFit/>
              </a:bodyPr>
              <a:lstStyle/>
              <a:p>
                <a:pPr>
                  <a:defRPr sz="1100" b="0" i="0" u="none" strike="noStrike" kern="1200" baseline="0">
                    <a:solidFill>
                      <a:schemeClr val="lt1"/>
                    </a:solidFill>
                    <a:latin typeface="Poppins" panose="00000500000000000000" pitchFamily="2" charset="0"/>
                    <a:ea typeface="+mn-ea"/>
                    <a:cs typeface="Poppins" panose="00000500000000000000" pitchFamily="2" charset="0"/>
                  </a:defRPr>
                </a:pPr>
                <a:endParaRPr lang="en-US"/>
              </a:p>
            </c:txP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Sheet1!$A$2:$A$6</c:f>
              <c:strCache>
                <c:ptCount val="5"/>
                <c:pt idx="0">
                  <c:v>Mumbai</c:v>
                </c:pt>
                <c:pt idx="1">
                  <c:v>Bengaluru</c:v>
                </c:pt>
                <c:pt idx="2">
                  <c:v>Chennai</c:v>
                </c:pt>
                <c:pt idx="3">
                  <c:v>Delhi NCR</c:v>
                </c:pt>
                <c:pt idx="4">
                  <c:v>Others</c:v>
                </c:pt>
              </c:strCache>
            </c:strRef>
          </c:cat>
          <c:val>
            <c:numRef>
              <c:f>Sheet1!$B$2:$B$6</c:f>
              <c:numCache>
                <c:formatCode>0.0%</c:formatCode>
                <c:ptCount val="5"/>
                <c:pt idx="0">
                  <c:v>0.52</c:v>
                </c:pt>
                <c:pt idx="1">
                  <c:v>0.16</c:v>
                </c:pt>
                <c:pt idx="2">
                  <c:v>0.13</c:v>
                </c:pt>
                <c:pt idx="3">
                  <c:v>0.08</c:v>
                </c:pt>
                <c:pt idx="4">
                  <c:v>0.11</c:v>
                </c:pt>
              </c:numCache>
            </c:numRef>
          </c:val>
          <c:extLst>
            <c:ext xmlns:c16="http://schemas.microsoft.com/office/drawing/2014/chart" uri="{C3380CC4-5D6E-409C-BE32-E72D297353CC}">
              <c16:uniqueId val="{0000000A-3732-4CB0-8AAD-320A78413076}"/>
            </c:ext>
          </c:extLst>
        </c:ser>
        <c:dLbls>
          <c:showLegendKey val="0"/>
          <c:showVal val="0"/>
          <c:showCatName val="0"/>
          <c:showSerName val="0"/>
          <c:showPercent val="1"/>
          <c:showBubbleSize val="0"/>
          <c:showLeaderLines val="1"/>
        </c:dLbls>
        <c:firstSliceAng val="0"/>
        <c:holeSize val="50"/>
      </c:doughnutChart>
      <c:spPr>
        <a:noFill/>
        <a:ln>
          <a:noFill/>
        </a:ln>
        <a:effectLst/>
      </c:spPr>
    </c:plotArea>
    <c:legend>
      <c:legendPos val="t"/>
      <c:layout>
        <c:manualLayout>
          <c:xMode val="edge"/>
          <c:yMode val="edge"/>
          <c:x val="0.67081258530195265"/>
          <c:y val="0.29152103902754511"/>
          <c:w val="0.26184725347034787"/>
          <c:h val="0.6359840984992462"/>
        </c:manualLayout>
      </c:layout>
      <c:overlay val="0"/>
      <c:spPr>
        <a:noFill/>
        <a:ln>
          <a:noFill/>
        </a:ln>
        <a:effectLst/>
      </c:spPr>
      <c:txPr>
        <a:bodyPr rot="0" spcFirstLastPara="1" vertOverflow="ellipsis" vert="horz" wrap="square" anchor="ctr" anchorCtr="1"/>
        <a:lstStyle/>
        <a:p>
          <a:pPr>
            <a:defRPr sz="1100" b="0" i="0" u="none" strike="noStrike" kern="1200" baseline="0">
              <a:solidFill>
                <a:schemeClr val="tx1">
                  <a:lumMod val="65000"/>
                  <a:lumOff val="35000"/>
                </a:schemeClr>
              </a:solidFill>
              <a:latin typeface="Poppins" panose="00000500000000000000" pitchFamily="2" charset="0"/>
              <a:ea typeface="+mn-ea"/>
              <a:cs typeface="Poppins" panose="00000500000000000000" pitchFamily="2"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8">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lt1"/>
    </cs:fontRef>
    <cs:defRPr sz="1197" b="1"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scene3d>
        <a:camera prst="orthographicFront"/>
        <a:lightRig rig="brightRoom" dir="t"/>
      </a:scene3d>
      <a:sp3d prstMaterial="flat">
        <a:bevelT w="50800" h="101600" prst="angle"/>
        <a:contourClr>
          <a:srgbClr val="000000"/>
        </a:contourClr>
      </a:sp3d>
    </cs:spPr>
  </cs:dataPoint>
  <cs:dataPoint3D>
    <cs:lnRef idx="0"/>
    <cs:fillRef idx="0">
      <cs:styleClr val="auto"/>
    </cs:fillRef>
    <cs:effectRef idx="0"/>
    <cs:fontRef idx="minor">
      <a:schemeClr val="tx1"/>
    </cs:fontRef>
    <cs:spPr>
      <a:solidFill>
        <a:schemeClr val="phClr"/>
      </a:solidFill>
      <a:ln w="1905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1" i="0" kern="1200" cap="all" spc="5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8">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lt1"/>
    </cs:fontRef>
    <cs:defRPr sz="1197" b="1"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scene3d>
        <a:camera prst="orthographicFront"/>
        <a:lightRig rig="brightRoom" dir="t"/>
      </a:scene3d>
      <a:sp3d prstMaterial="flat">
        <a:bevelT w="50800" h="101600" prst="angle"/>
        <a:contourClr>
          <a:srgbClr val="000000"/>
        </a:contourClr>
      </a:sp3d>
    </cs:spPr>
  </cs:dataPoint>
  <cs:dataPoint3D>
    <cs:lnRef idx="0"/>
    <cs:fillRef idx="0">
      <cs:styleClr val="auto"/>
    </cs:fillRef>
    <cs:effectRef idx="0"/>
    <cs:fontRef idx="minor">
      <a:schemeClr val="tx1"/>
    </cs:fontRef>
    <cs:spPr>
      <a:solidFill>
        <a:schemeClr val="phClr"/>
      </a:solidFill>
      <a:ln w="1905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1" i="0" kern="1200" cap="all" spc="5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3F8F30-F450-4836-B8F9-269834CBDFEF}" type="datetimeFigureOut">
              <a:rPr lang="en-IN" smtClean="0"/>
              <a:t>30-09-2024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0D07093-35D6-42BA-A229-1290141865D9}" type="slidenum">
              <a:rPr lang="en-IN" smtClean="0"/>
              <a:t>‹#›</a:t>
            </a:fld>
            <a:endParaRPr lang="en-IN"/>
          </a:p>
        </p:txBody>
      </p:sp>
    </p:spTree>
    <p:extLst>
      <p:ext uri="{BB962C8B-B14F-4D97-AF65-F5344CB8AC3E}">
        <p14:creationId xmlns:p14="http://schemas.microsoft.com/office/powerpoint/2010/main" val="22663000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0D07093-35D6-42BA-A229-1290141865D9}" type="slidenum">
              <a:rPr lang="en-IN" smtClean="0"/>
              <a:t>2</a:t>
            </a:fld>
            <a:endParaRPr lang="en-IN"/>
          </a:p>
        </p:txBody>
      </p:sp>
    </p:spTree>
    <p:extLst>
      <p:ext uri="{BB962C8B-B14F-4D97-AF65-F5344CB8AC3E}">
        <p14:creationId xmlns:p14="http://schemas.microsoft.com/office/powerpoint/2010/main" val="40733769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52A176-6E33-37A4-2A1D-BBBB2FB07A8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90B70FF1-2092-720E-D089-BEAD11C13EF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98EC9A42-DE81-0531-C89F-D0291270C8AB}"/>
              </a:ext>
            </a:extLst>
          </p:cNvPr>
          <p:cNvSpPr>
            <a:spLocks noGrp="1"/>
          </p:cNvSpPr>
          <p:nvPr>
            <p:ph type="dt" sz="half" idx="10"/>
          </p:nvPr>
        </p:nvSpPr>
        <p:spPr/>
        <p:txBody>
          <a:bodyPr/>
          <a:lstStyle/>
          <a:p>
            <a:fld id="{F05390B6-011B-4D88-B11F-43C5EA933AAB}" type="datetimeFigureOut">
              <a:rPr lang="en-IN" smtClean="0"/>
              <a:t>30-09-2024</a:t>
            </a:fld>
            <a:endParaRPr lang="en-IN"/>
          </a:p>
        </p:txBody>
      </p:sp>
      <p:sp>
        <p:nvSpPr>
          <p:cNvPr id="5" name="Footer Placeholder 4">
            <a:extLst>
              <a:ext uri="{FF2B5EF4-FFF2-40B4-BE49-F238E27FC236}">
                <a16:creationId xmlns:a16="http://schemas.microsoft.com/office/drawing/2014/main" id="{8F4DDB4C-F4C7-51B5-6AC7-02DE058A773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579A841-EAA8-2175-3532-7785AC9EF30B}"/>
              </a:ext>
            </a:extLst>
          </p:cNvPr>
          <p:cNvSpPr>
            <a:spLocks noGrp="1"/>
          </p:cNvSpPr>
          <p:nvPr>
            <p:ph type="sldNum" sz="quarter" idx="12"/>
          </p:nvPr>
        </p:nvSpPr>
        <p:spPr/>
        <p:txBody>
          <a:bodyPr/>
          <a:lstStyle/>
          <a:p>
            <a:fld id="{D916D7B0-3B58-4480-8BA0-5B2135E6AB7B}" type="slidenum">
              <a:rPr lang="en-IN" smtClean="0"/>
              <a:t>‹#›</a:t>
            </a:fld>
            <a:endParaRPr lang="en-IN"/>
          </a:p>
        </p:txBody>
      </p:sp>
    </p:spTree>
    <p:extLst>
      <p:ext uri="{BB962C8B-B14F-4D97-AF65-F5344CB8AC3E}">
        <p14:creationId xmlns:p14="http://schemas.microsoft.com/office/powerpoint/2010/main" val="4450988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A95182-9478-3980-CC51-BA1396EDE4E6}"/>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5F612277-A5ED-F96C-C463-108EAD3BD77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8F57DE8-74F1-4243-E301-422756998027}"/>
              </a:ext>
            </a:extLst>
          </p:cNvPr>
          <p:cNvSpPr>
            <a:spLocks noGrp="1"/>
          </p:cNvSpPr>
          <p:nvPr>
            <p:ph type="dt" sz="half" idx="10"/>
          </p:nvPr>
        </p:nvSpPr>
        <p:spPr/>
        <p:txBody>
          <a:bodyPr/>
          <a:lstStyle/>
          <a:p>
            <a:fld id="{F05390B6-011B-4D88-B11F-43C5EA933AAB}" type="datetimeFigureOut">
              <a:rPr lang="en-IN" smtClean="0"/>
              <a:t>30-09-2024</a:t>
            </a:fld>
            <a:endParaRPr lang="en-IN"/>
          </a:p>
        </p:txBody>
      </p:sp>
      <p:sp>
        <p:nvSpPr>
          <p:cNvPr id="5" name="Footer Placeholder 4">
            <a:extLst>
              <a:ext uri="{FF2B5EF4-FFF2-40B4-BE49-F238E27FC236}">
                <a16:creationId xmlns:a16="http://schemas.microsoft.com/office/drawing/2014/main" id="{2EAE315E-A4C0-A573-B38C-E8DF205AF7C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5B678D4-2D70-4982-3B02-FE4277AEB964}"/>
              </a:ext>
            </a:extLst>
          </p:cNvPr>
          <p:cNvSpPr>
            <a:spLocks noGrp="1"/>
          </p:cNvSpPr>
          <p:nvPr>
            <p:ph type="sldNum" sz="quarter" idx="12"/>
          </p:nvPr>
        </p:nvSpPr>
        <p:spPr/>
        <p:txBody>
          <a:bodyPr/>
          <a:lstStyle/>
          <a:p>
            <a:fld id="{D916D7B0-3B58-4480-8BA0-5B2135E6AB7B}" type="slidenum">
              <a:rPr lang="en-IN" smtClean="0"/>
              <a:t>‹#›</a:t>
            </a:fld>
            <a:endParaRPr lang="en-IN"/>
          </a:p>
        </p:txBody>
      </p:sp>
    </p:spTree>
    <p:extLst>
      <p:ext uri="{BB962C8B-B14F-4D97-AF65-F5344CB8AC3E}">
        <p14:creationId xmlns:p14="http://schemas.microsoft.com/office/powerpoint/2010/main" val="7508631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0CDFF8F-2032-41CC-59C8-7D9250885AB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49F8B67-BEF5-A3A4-D23D-37BA0ADC021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07F9500-3B3A-E0F8-2EA3-E4B4ECA45D10}"/>
              </a:ext>
            </a:extLst>
          </p:cNvPr>
          <p:cNvSpPr>
            <a:spLocks noGrp="1"/>
          </p:cNvSpPr>
          <p:nvPr>
            <p:ph type="dt" sz="half" idx="10"/>
          </p:nvPr>
        </p:nvSpPr>
        <p:spPr/>
        <p:txBody>
          <a:bodyPr/>
          <a:lstStyle/>
          <a:p>
            <a:fld id="{F05390B6-011B-4D88-B11F-43C5EA933AAB}" type="datetimeFigureOut">
              <a:rPr lang="en-IN" smtClean="0"/>
              <a:t>30-09-2024</a:t>
            </a:fld>
            <a:endParaRPr lang="en-IN"/>
          </a:p>
        </p:txBody>
      </p:sp>
      <p:sp>
        <p:nvSpPr>
          <p:cNvPr id="5" name="Footer Placeholder 4">
            <a:extLst>
              <a:ext uri="{FF2B5EF4-FFF2-40B4-BE49-F238E27FC236}">
                <a16:creationId xmlns:a16="http://schemas.microsoft.com/office/drawing/2014/main" id="{3D9951ED-82C2-D1D1-D2F4-2C469BCDBEB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CFBF0AD-056C-033E-1191-D10991D4D7F6}"/>
              </a:ext>
            </a:extLst>
          </p:cNvPr>
          <p:cNvSpPr>
            <a:spLocks noGrp="1"/>
          </p:cNvSpPr>
          <p:nvPr>
            <p:ph type="sldNum" sz="quarter" idx="12"/>
          </p:nvPr>
        </p:nvSpPr>
        <p:spPr/>
        <p:txBody>
          <a:bodyPr/>
          <a:lstStyle/>
          <a:p>
            <a:fld id="{D916D7B0-3B58-4480-8BA0-5B2135E6AB7B}" type="slidenum">
              <a:rPr lang="en-IN" smtClean="0"/>
              <a:t>‹#›</a:t>
            </a:fld>
            <a:endParaRPr lang="en-IN"/>
          </a:p>
        </p:txBody>
      </p:sp>
    </p:spTree>
    <p:extLst>
      <p:ext uri="{BB962C8B-B14F-4D97-AF65-F5344CB8AC3E}">
        <p14:creationId xmlns:p14="http://schemas.microsoft.com/office/powerpoint/2010/main" val="3452615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CC1BE3-4288-0B4E-E9B1-0959A82C6035}"/>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834A442B-17CE-1562-18E7-91A68AD7A2A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759C049-B814-AA79-230E-3ECB2EF95F5B}"/>
              </a:ext>
            </a:extLst>
          </p:cNvPr>
          <p:cNvSpPr>
            <a:spLocks noGrp="1"/>
          </p:cNvSpPr>
          <p:nvPr>
            <p:ph type="dt" sz="half" idx="10"/>
          </p:nvPr>
        </p:nvSpPr>
        <p:spPr/>
        <p:txBody>
          <a:bodyPr/>
          <a:lstStyle/>
          <a:p>
            <a:fld id="{F05390B6-011B-4D88-B11F-43C5EA933AAB}" type="datetimeFigureOut">
              <a:rPr lang="en-IN" smtClean="0"/>
              <a:t>30-09-2024</a:t>
            </a:fld>
            <a:endParaRPr lang="en-IN"/>
          </a:p>
        </p:txBody>
      </p:sp>
      <p:sp>
        <p:nvSpPr>
          <p:cNvPr id="5" name="Footer Placeholder 4">
            <a:extLst>
              <a:ext uri="{FF2B5EF4-FFF2-40B4-BE49-F238E27FC236}">
                <a16:creationId xmlns:a16="http://schemas.microsoft.com/office/drawing/2014/main" id="{5EFDA15B-AD0B-1AD0-47B3-EDC531FBDD9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5CFC522-224A-D1A9-22AE-73BFF82D1DFA}"/>
              </a:ext>
            </a:extLst>
          </p:cNvPr>
          <p:cNvSpPr>
            <a:spLocks noGrp="1"/>
          </p:cNvSpPr>
          <p:nvPr>
            <p:ph type="sldNum" sz="quarter" idx="12"/>
          </p:nvPr>
        </p:nvSpPr>
        <p:spPr/>
        <p:txBody>
          <a:bodyPr/>
          <a:lstStyle/>
          <a:p>
            <a:fld id="{D916D7B0-3B58-4480-8BA0-5B2135E6AB7B}" type="slidenum">
              <a:rPr lang="en-IN" smtClean="0"/>
              <a:t>‹#›</a:t>
            </a:fld>
            <a:endParaRPr lang="en-IN"/>
          </a:p>
        </p:txBody>
      </p:sp>
    </p:spTree>
    <p:extLst>
      <p:ext uri="{BB962C8B-B14F-4D97-AF65-F5344CB8AC3E}">
        <p14:creationId xmlns:p14="http://schemas.microsoft.com/office/powerpoint/2010/main" val="22818485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D96B5F-0603-A2E3-7B07-356C24CE0A5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0BEC7EE7-100A-980D-99DE-52C04FFC7E10}"/>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FEE24E0-45D6-FCAE-29E2-0FAD6014C03A}"/>
              </a:ext>
            </a:extLst>
          </p:cNvPr>
          <p:cNvSpPr>
            <a:spLocks noGrp="1"/>
          </p:cNvSpPr>
          <p:nvPr>
            <p:ph type="dt" sz="half" idx="10"/>
          </p:nvPr>
        </p:nvSpPr>
        <p:spPr/>
        <p:txBody>
          <a:bodyPr/>
          <a:lstStyle/>
          <a:p>
            <a:fld id="{F05390B6-011B-4D88-B11F-43C5EA933AAB}" type="datetimeFigureOut">
              <a:rPr lang="en-IN" smtClean="0"/>
              <a:t>30-09-2024</a:t>
            </a:fld>
            <a:endParaRPr lang="en-IN"/>
          </a:p>
        </p:txBody>
      </p:sp>
      <p:sp>
        <p:nvSpPr>
          <p:cNvPr id="5" name="Footer Placeholder 4">
            <a:extLst>
              <a:ext uri="{FF2B5EF4-FFF2-40B4-BE49-F238E27FC236}">
                <a16:creationId xmlns:a16="http://schemas.microsoft.com/office/drawing/2014/main" id="{6FCAF506-C866-677B-C379-AF0B55A7055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0CB63FA-64F9-BA8C-3056-2E06FC65CEC3}"/>
              </a:ext>
            </a:extLst>
          </p:cNvPr>
          <p:cNvSpPr>
            <a:spLocks noGrp="1"/>
          </p:cNvSpPr>
          <p:nvPr>
            <p:ph type="sldNum" sz="quarter" idx="12"/>
          </p:nvPr>
        </p:nvSpPr>
        <p:spPr/>
        <p:txBody>
          <a:bodyPr/>
          <a:lstStyle/>
          <a:p>
            <a:fld id="{D916D7B0-3B58-4480-8BA0-5B2135E6AB7B}" type="slidenum">
              <a:rPr lang="en-IN" smtClean="0"/>
              <a:t>‹#›</a:t>
            </a:fld>
            <a:endParaRPr lang="en-IN"/>
          </a:p>
        </p:txBody>
      </p:sp>
    </p:spTree>
    <p:extLst>
      <p:ext uri="{BB962C8B-B14F-4D97-AF65-F5344CB8AC3E}">
        <p14:creationId xmlns:p14="http://schemas.microsoft.com/office/powerpoint/2010/main" val="26844796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E42C0-E521-4B75-0078-22FE02B5FF25}"/>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53F40B13-63A6-9080-7F0E-008018054EF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C5F17CF9-5747-5455-B074-D5342149CFF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A3E67E49-BEC9-9608-70F1-EAB00FAAB295}"/>
              </a:ext>
            </a:extLst>
          </p:cNvPr>
          <p:cNvSpPr>
            <a:spLocks noGrp="1"/>
          </p:cNvSpPr>
          <p:nvPr>
            <p:ph type="dt" sz="half" idx="10"/>
          </p:nvPr>
        </p:nvSpPr>
        <p:spPr/>
        <p:txBody>
          <a:bodyPr/>
          <a:lstStyle/>
          <a:p>
            <a:fld id="{F05390B6-011B-4D88-B11F-43C5EA933AAB}" type="datetimeFigureOut">
              <a:rPr lang="en-IN" smtClean="0"/>
              <a:t>30-09-2024</a:t>
            </a:fld>
            <a:endParaRPr lang="en-IN"/>
          </a:p>
        </p:txBody>
      </p:sp>
      <p:sp>
        <p:nvSpPr>
          <p:cNvPr id="6" name="Footer Placeholder 5">
            <a:extLst>
              <a:ext uri="{FF2B5EF4-FFF2-40B4-BE49-F238E27FC236}">
                <a16:creationId xmlns:a16="http://schemas.microsoft.com/office/drawing/2014/main" id="{54EC0EED-C26C-6FD3-1854-3E0CDEDE312B}"/>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639A490-396F-7BC2-9915-042B33D3E3B1}"/>
              </a:ext>
            </a:extLst>
          </p:cNvPr>
          <p:cNvSpPr>
            <a:spLocks noGrp="1"/>
          </p:cNvSpPr>
          <p:nvPr>
            <p:ph type="sldNum" sz="quarter" idx="12"/>
          </p:nvPr>
        </p:nvSpPr>
        <p:spPr/>
        <p:txBody>
          <a:bodyPr/>
          <a:lstStyle/>
          <a:p>
            <a:fld id="{D916D7B0-3B58-4480-8BA0-5B2135E6AB7B}" type="slidenum">
              <a:rPr lang="en-IN" smtClean="0"/>
              <a:t>‹#›</a:t>
            </a:fld>
            <a:endParaRPr lang="en-IN"/>
          </a:p>
        </p:txBody>
      </p:sp>
    </p:spTree>
    <p:extLst>
      <p:ext uri="{BB962C8B-B14F-4D97-AF65-F5344CB8AC3E}">
        <p14:creationId xmlns:p14="http://schemas.microsoft.com/office/powerpoint/2010/main" val="16347100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8549CA-F82C-1F86-27BF-16124D512BAA}"/>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5360B00B-CBA7-F050-2422-DFA316B2BC1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4647380-1A69-8513-8EAC-E42FBA0FA38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9196A90E-2299-E26D-F651-4FDB72CCE6B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179C3D7-E387-CF41-2E4F-1F68459B91C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F962C711-1854-7AF3-E5CA-1DBF78C5373C}"/>
              </a:ext>
            </a:extLst>
          </p:cNvPr>
          <p:cNvSpPr>
            <a:spLocks noGrp="1"/>
          </p:cNvSpPr>
          <p:nvPr>
            <p:ph type="dt" sz="half" idx="10"/>
          </p:nvPr>
        </p:nvSpPr>
        <p:spPr/>
        <p:txBody>
          <a:bodyPr/>
          <a:lstStyle/>
          <a:p>
            <a:fld id="{F05390B6-011B-4D88-B11F-43C5EA933AAB}" type="datetimeFigureOut">
              <a:rPr lang="en-IN" smtClean="0"/>
              <a:t>30-09-2024</a:t>
            </a:fld>
            <a:endParaRPr lang="en-IN"/>
          </a:p>
        </p:txBody>
      </p:sp>
      <p:sp>
        <p:nvSpPr>
          <p:cNvPr id="8" name="Footer Placeholder 7">
            <a:extLst>
              <a:ext uri="{FF2B5EF4-FFF2-40B4-BE49-F238E27FC236}">
                <a16:creationId xmlns:a16="http://schemas.microsoft.com/office/drawing/2014/main" id="{A6F05A62-B4DD-BCEA-BCDB-09D61EA6629E}"/>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20A60350-E527-A68A-42B1-A142828C51E7}"/>
              </a:ext>
            </a:extLst>
          </p:cNvPr>
          <p:cNvSpPr>
            <a:spLocks noGrp="1"/>
          </p:cNvSpPr>
          <p:nvPr>
            <p:ph type="sldNum" sz="quarter" idx="12"/>
          </p:nvPr>
        </p:nvSpPr>
        <p:spPr/>
        <p:txBody>
          <a:bodyPr/>
          <a:lstStyle/>
          <a:p>
            <a:fld id="{D916D7B0-3B58-4480-8BA0-5B2135E6AB7B}" type="slidenum">
              <a:rPr lang="en-IN" smtClean="0"/>
              <a:t>‹#›</a:t>
            </a:fld>
            <a:endParaRPr lang="en-IN"/>
          </a:p>
        </p:txBody>
      </p:sp>
    </p:spTree>
    <p:extLst>
      <p:ext uri="{BB962C8B-B14F-4D97-AF65-F5344CB8AC3E}">
        <p14:creationId xmlns:p14="http://schemas.microsoft.com/office/powerpoint/2010/main" val="34104364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71DC11-9344-4027-0E99-97AF9034A594}"/>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C9AB5F51-0867-C608-4FB5-9AF845CAFDAB}"/>
              </a:ext>
            </a:extLst>
          </p:cNvPr>
          <p:cNvSpPr>
            <a:spLocks noGrp="1"/>
          </p:cNvSpPr>
          <p:nvPr>
            <p:ph type="dt" sz="half" idx="10"/>
          </p:nvPr>
        </p:nvSpPr>
        <p:spPr/>
        <p:txBody>
          <a:bodyPr/>
          <a:lstStyle/>
          <a:p>
            <a:fld id="{F05390B6-011B-4D88-B11F-43C5EA933AAB}" type="datetimeFigureOut">
              <a:rPr lang="en-IN" smtClean="0"/>
              <a:t>30-09-2024</a:t>
            </a:fld>
            <a:endParaRPr lang="en-IN"/>
          </a:p>
        </p:txBody>
      </p:sp>
      <p:sp>
        <p:nvSpPr>
          <p:cNvPr id="4" name="Footer Placeholder 3">
            <a:extLst>
              <a:ext uri="{FF2B5EF4-FFF2-40B4-BE49-F238E27FC236}">
                <a16:creationId xmlns:a16="http://schemas.microsoft.com/office/drawing/2014/main" id="{CBEDEB1C-B052-286D-085B-5794CF830DB4}"/>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15B18125-CE27-E036-4215-1EDB92E8D292}"/>
              </a:ext>
            </a:extLst>
          </p:cNvPr>
          <p:cNvSpPr>
            <a:spLocks noGrp="1"/>
          </p:cNvSpPr>
          <p:nvPr>
            <p:ph type="sldNum" sz="quarter" idx="12"/>
          </p:nvPr>
        </p:nvSpPr>
        <p:spPr/>
        <p:txBody>
          <a:bodyPr/>
          <a:lstStyle/>
          <a:p>
            <a:fld id="{D916D7B0-3B58-4480-8BA0-5B2135E6AB7B}" type="slidenum">
              <a:rPr lang="en-IN" smtClean="0"/>
              <a:t>‹#›</a:t>
            </a:fld>
            <a:endParaRPr lang="en-IN"/>
          </a:p>
        </p:txBody>
      </p:sp>
    </p:spTree>
    <p:extLst>
      <p:ext uri="{BB962C8B-B14F-4D97-AF65-F5344CB8AC3E}">
        <p14:creationId xmlns:p14="http://schemas.microsoft.com/office/powerpoint/2010/main" val="7411740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297E104-7F89-1A30-CCE6-A8B4280F5C73}"/>
              </a:ext>
            </a:extLst>
          </p:cNvPr>
          <p:cNvSpPr>
            <a:spLocks noGrp="1"/>
          </p:cNvSpPr>
          <p:nvPr>
            <p:ph type="dt" sz="half" idx="10"/>
          </p:nvPr>
        </p:nvSpPr>
        <p:spPr/>
        <p:txBody>
          <a:bodyPr/>
          <a:lstStyle/>
          <a:p>
            <a:fld id="{F05390B6-011B-4D88-B11F-43C5EA933AAB}" type="datetimeFigureOut">
              <a:rPr lang="en-IN" smtClean="0"/>
              <a:t>30-09-2024</a:t>
            </a:fld>
            <a:endParaRPr lang="en-IN"/>
          </a:p>
        </p:txBody>
      </p:sp>
      <p:sp>
        <p:nvSpPr>
          <p:cNvPr id="3" name="Footer Placeholder 2">
            <a:extLst>
              <a:ext uri="{FF2B5EF4-FFF2-40B4-BE49-F238E27FC236}">
                <a16:creationId xmlns:a16="http://schemas.microsoft.com/office/drawing/2014/main" id="{944F5E22-0358-A7B3-B636-C1F56BBD6207}"/>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37E8F580-444F-DC3F-6077-E08DB167DEE6}"/>
              </a:ext>
            </a:extLst>
          </p:cNvPr>
          <p:cNvSpPr>
            <a:spLocks noGrp="1"/>
          </p:cNvSpPr>
          <p:nvPr>
            <p:ph type="sldNum" sz="quarter" idx="12"/>
          </p:nvPr>
        </p:nvSpPr>
        <p:spPr/>
        <p:txBody>
          <a:bodyPr/>
          <a:lstStyle/>
          <a:p>
            <a:fld id="{D916D7B0-3B58-4480-8BA0-5B2135E6AB7B}" type="slidenum">
              <a:rPr lang="en-IN" smtClean="0"/>
              <a:t>‹#›</a:t>
            </a:fld>
            <a:endParaRPr lang="en-IN"/>
          </a:p>
        </p:txBody>
      </p:sp>
    </p:spTree>
    <p:extLst>
      <p:ext uri="{BB962C8B-B14F-4D97-AF65-F5344CB8AC3E}">
        <p14:creationId xmlns:p14="http://schemas.microsoft.com/office/powerpoint/2010/main" val="35624246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3546F7-9A2D-FD7D-B8A8-AB8D36D4FE2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54CEC786-A351-4326-D99F-033A082C66D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D52DEF36-11E0-8AED-31DF-F75C757A1E5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9686C66-A861-AE14-C7A7-173495E558ED}"/>
              </a:ext>
            </a:extLst>
          </p:cNvPr>
          <p:cNvSpPr>
            <a:spLocks noGrp="1"/>
          </p:cNvSpPr>
          <p:nvPr>
            <p:ph type="dt" sz="half" idx="10"/>
          </p:nvPr>
        </p:nvSpPr>
        <p:spPr/>
        <p:txBody>
          <a:bodyPr/>
          <a:lstStyle/>
          <a:p>
            <a:fld id="{F05390B6-011B-4D88-B11F-43C5EA933AAB}" type="datetimeFigureOut">
              <a:rPr lang="en-IN" smtClean="0"/>
              <a:t>30-09-2024</a:t>
            </a:fld>
            <a:endParaRPr lang="en-IN"/>
          </a:p>
        </p:txBody>
      </p:sp>
      <p:sp>
        <p:nvSpPr>
          <p:cNvPr id="6" name="Footer Placeholder 5">
            <a:extLst>
              <a:ext uri="{FF2B5EF4-FFF2-40B4-BE49-F238E27FC236}">
                <a16:creationId xmlns:a16="http://schemas.microsoft.com/office/drawing/2014/main" id="{81B986DD-3B6B-F675-25E9-205764639B1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41F4D64-A4AF-6225-E164-0A80A8A45D1A}"/>
              </a:ext>
            </a:extLst>
          </p:cNvPr>
          <p:cNvSpPr>
            <a:spLocks noGrp="1"/>
          </p:cNvSpPr>
          <p:nvPr>
            <p:ph type="sldNum" sz="quarter" idx="12"/>
          </p:nvPr>
        </p:nvSpPr>
        <p:spPr/>
        <p:txBody>
          <a:bodyPr/>
          <a:lstStyle/>
          <a:p>
            <a:fld id="{D916D7B0-3B58-4480-8BA0-5B2135E6AB7B}" type="slidenum">
              <a:rPr lang="en-IN" smtClean="0"/>
              <a:t>‹#›</a:t>
            </a:fld>
            <a:endParaRPr lang="en-IN"/>
          </a:p>
        </p:txBody>
      </p:sp>
    </p:spTree>
    <p:extLst>
      <p:ext uri="{BB962C8B-B14F-4D97-AF65-F5344CB8AC3E}">
        <p14:creationId xmlns:p14="http://schemas.microsoft.com/office/powerpoint/2010/main" val="32635506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F45CB6-A683-816C-755C-41F4654D73E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E46B842D-B008-969B-3054-04410ABF2F3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1EDAD4EB-4673-D6C2-C5E0-6843D4EC974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3F6FB32-E099-F160-F591-0B311316AB5C}"/>
              </a:ext>
            </a:extLst>
          </p:cNvPr>
          <p:cNvSpPr>
            <a:spLocks noGrp="1"/>
          </p:cNvSpPr>
          <p:nvPr>
            <p:ph type="dt" sz="half" idx="10"/>
          </p:nvPr>
        </p:nvSpPr>
        <p:spPr/>
        <p:txBody>
          <a:bodyPr/>
          <a:lstStyle/>
          <a:p>
            <a:fld id="{F05390B6-011B-4D88-B11F-43C5EA933AAB}" type="datetimeFigureOut">
              <a:rPr lang="en-IN" smtClean="0"/>
              <a:t>30-09-2024</a:t>
            </a:fld>
            <a:endParaRPr lang="en-IN"/>
          </a:p>
        </p:txBody>
      </p:sp>
      <p:sp>
        <p:nvSpPr>
          <p:cNvPr id="6" name="Footer Placeholder 5">
            <a:extLst>
              <a:ext uri="{FF2B5EF4-FFF2-40B4-BE49-F238E27FC236}">
                <a16:creationId xmlns:a16="http://schemas.microsoft.com/office/drawing/2014/main" id="{063E6EA9-958D-D472-568B-1AE6BFB8DCA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59F1F19-C39B-3247-E41E-F07895BE1026}"/>
              </a:ext>
            </a:extLst>
          </p:cNvPr>
          <p:cNvSpPr>
            <a:spLocks noGrp="1"/>
          </p:cNvSpPr>
          <p:nvPr>
            <p:ph type="sldNum" sz="quarter" idx="12"/>
          </p:nvPr>
        </p:nvSpPr>
        <p:spPr/>
        <p:txBody>
          <a:bodyPr/>
          <a:lstStyle/>
          <a:p>
            <a:fld id="{D916D7B0-3B58-4480-8BA0-5B2135E6AB7B}" type="slidenum">
              <a:rPr lang="en-IN" smtClean="0"/>
              <a:t>‹#›</a:t>
            </a:fld>
            <a:endParaRPr lang="en-IN"/>
          </a:p>
        </p:txBody>
      </p:sp>
    </p:spTree>
    <p:extLst>
      <p:ext uri="{BB962C8B-B14F-4D97-AF65-F5344CB8AC3E}">
        <p14:creationId xmlns:p14="http://schemas.microsoft.com/office/powerpoint/2010/main" val="960253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FCBC1A2-0FAF-84CA-425A-568E4E7B973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7D53024-3850-8D33-1653-4B9EB69F5AF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414662D-8733-5E6F-EB61-C9B2771FE3B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F05390B6-011B-4D88-B11F-43C5EA933AAB}" type="datetimeFigureOut">
              <a:rPr lang="en-IN" smtClean="0"/>
              <a:t>30-09-2024</a:t>
            </a:fld>
            <a:endParaRPr lang="en-IN"/>
          </a:p>
        </p:txBody>
      </p:sp>
      <p:sp>
        <p:nvSpPr>
          <p:cNvPr id="5" name="Footer Placeholder 4">
            <a:extLst>
              <a:ext uri="{FF2B5EF4-FFF2-40B4-BE49-F238E27FC236}">
                <a16:creationId xmlns:a16="http://schemas.microsoft.com/office/drawing/2014/main" id="{79ECF79D-1D73-ECE9-1C5D-1A0C7BB37CE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IN"/>
          </a:p>
        </p:txBody>
      </p:sp>
      <p:sp>
        <p:nvSpPr>
          <p:cNvPr id="6" name="Slide Number Placeholder 5">
            <a:extLst>
              <a:ext uri="{FF2B5EF4-FFF2-40B4-BE49-F238E27FC236}">
                <a16:creationId xmlns:a16="http://schemas.microsoft.com/office/drawing/2014/main" id="{D648C3B0-D596-77A3-D6F2-B1563FB47AE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D916D7B0-3B58-4480-8BA0-5B2135E6AB7B}" type="slidenum">
              <a:rPr lang="en-IN" smtClean="0"/>
              <a:t>‹#›</a:t>
            </a:fld>
            <a:endParaRPr lang="en-IN"/>
          </a:p>
        </p:txBody>
      </p:sp>
    </p:spTree>
    <p:extLst>
      <p:ext uri="{BB962C8B-B14F-4D97-AF65-F5344CB8AC3E}">
        <p14:creationId xmlns:p14="http://schemas.microsoft.com/office/powerpoint/2010/main" val="21891789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chart" Target="../charts/chart2.xml"/><Relationship Id="rId1" Type="http://schemas.openxmlformats.org/officeDocument/2006/relationships/slideLayout" Target="../slideLayouts/slideLayout1.xml"/><Relationship Id="rId5" Type="http://schemas.openxmlformats.org/officeDocument/2006/relationships/image" Target="../media/image23.png"/><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5.png"/><Relationship Id="rId18" Type="http://schemas.openxmlformats.org/officeDocument/2006/relationships/image" Target="../media/image40.png"/><Relationship Id="rId26" Type="http://schemas.openxmlformats.org/officeDocument/2006/relationships/image" Target="../media/image48.png"/><Relationship Id="rId3" Type="http://schemas.openxmlformats.org/officeDocument/2006/relationships/image" Target="../media/image25.png"/><Relationship Id="rId21" Type="http://schemas.openxmlformats.org/officeDocument/2006/relationships/image" Target="../media/image43.png"/><Relationship Id="rId7" Type="http://schemas.openxmlformats.org/officeDocument/2006/relationships/image" Target="../media/image29.png"/><Relationship Id="rId12" Type="http://schemas.openxmlformats.org/officeDocument/2006/relationships/image" Target="../media/image34.png"/><Relationship Id="rId17" Type="http://schemas.openxmlformats.org/officeDocument/2006/relationships/image" Target="../media/image39.png"/><Relationship Id="rId25" Type="http://schemas.openxmlformats.org/officeDocument/2006/relationships/image" Target="../media/image47.png"/><Relationship Id="rId2" Type="http://schemas.openxmlformats.org/officeDocument/2006/relationships/image" Target="../media/image24.png"/><Relationship Id="rId16" Type="http://schemas.openxmlformats.org/officeDocument/2006/relationships/image" Target="../media/image38.png"/><Relationship Id="rId20" Type="http://schemas.openxmlformats.org/officeDocument/2006/relationships/image" Target="../media/image42.png"/><Relationship Id="rId29" Type="http://schemas.openxmlformats.org/officeDocument/2006/relationships/image" Target="../media/image51.png"/><Relationship Id="rId1" Type="http://schemas.openxmlformats.org/officeDocument/2006/relationships/slideLayout" Target="../slideLayouts/slideLayout1.xml"/><Relationship Id="rId6" Type="http://schemas.openxmlformats.org/officeDocument/2006/relationships/image" Target="../media/image28.png"/><Relationship Id="rId11" Type="http://schemas.openxmlformats.org/officeDocument/2006/relationships/image" Target="../media/image33.png"/><Relationship Id="rId24" Type="http://schemas.openxmlformats.org/officeDocument/2006/relationships/image" Target="../media/image46.png"/><Relationship Id="rId5" Type="http://schemas.openxmlformats.org/officeDocument/2006/relationships/image" Target="../media/image27.png"/><Relationship Id="rId15" Type="http://schemas.openxmlformats.org/officeDocument/2006/relationships/image" Target="../media/image37.png"/><Relationship Id="rId23" Type="http://schemas.openxmlformats.org/officeDocument/2006/relationships/image" Target="../media/image45.png"/><Relationship Id="rId28" Type="http://schemas.openxmlformats.org/officeDocument/2006/relationships/image" Target="../media/image50.png"/><Relationship Id="rId10" Type="http://schemas.openxmlformats.org/officeDocument/2006/relationships/image" Target="../media/image32.jpeg"/><Relationship Id="rId19" Type="http://schemas.openxmlformats.org/officeDocument/2006/relationships/image" Target="../media/image41.png"/><Relationship Id="rId31" Type="http://schemas.openxmlformats.org/officeDocument/2006/relationships/image" Target="../media/image53.png"/><Relationship Id="rId4" Type="http://schemas.openxmlformats.org/officeDocument/2006/relationships/image" Target="../media/image26.png"/><Relationship Id="rId9" Type="http://schemas.openxmlformats.org/officeDocument/2006/relationships/image" Target="../media/image31.png"/><Relationship Id="rId14" Type="http://schemas.openxmlformats.org/officeDocument/2006/relationships/image" Target="../media/image36.png"/><Relationship Id="rId22" Type="http://schemas.openxmlformats.org/officeDocument/2006/relationships/image" Target="../media/image44.png"/><Relationship Id="rId27" Type="http://schemas.openxmlformats.org/officeDocument/2006/relationships/image" Target="../media/image49.png"/><Relationship Id="rId30" Type="http://schemas.openxmlformats.org/officeDocument/2006/relationships/image" Target="../media/image52.png"/></Relationships>
</file>

<file path=ppt/slides/_rels/slide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slide" Target="slide18.xml"/><Relationship Id="rId3" Type="http://schemas.openxmlformats.org/officeDocument/2006/relationships/slide" Target="slide3.xml"/><Relationship Id="rId7" Type="http://schemas.openxmlformats.org/officeDocument/2006/relationships/slide" Target="slide16.xm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slide" Target="slide14.xml"/><Relationship Id="rId5" Type="http://schemas.openxmlformats.org/officeDocument/2006/relationships/slide" Target="slide11.xml"/><Relationship Id="rId4" Type="http://schemas.openxmlformats.org/officeDocument/2006/relationships/slide" Target="slide8.xml"/><Relationship Id="rId9" Type="http://schemas.openxmlformats.org/officeDocument/2006/relationships/slide" Target="slide20.xml"/></Relationships>
</file>

<file path=ppt/slides/_rels/slide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54.jpe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56.jpe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58.jpe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sv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 Id="rId9" Type="http://schemas.openxmlformats.org/officeDocument/2006/relationships/image" Target="../media/image20.jpeg"/></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Free photo abstract cybersecurity concept design">
            <a:extLst>
              <a:ext uri="{FF2B5EF4-FFF2-40B4-BE49-F238E27FC236}">
                <a16:creationId xmlns:a16="http://schemas.microsoft.com/office/drawing/2014/main" id="{69B4BED7-CD27-33EC-93DE-F46F1F6F955B}"/>
              </a:ext>
            </a:extLst>
          </p:cNvPr>
          <p:cNvPicPr>
            <a:picLocks noChangeAspect="1" noChangeArrowheads="1"/>
          </p:cNvPicPr>
          <p:nvPr/>
        </p:nvPicPr>
        <p:blipFill rotWithShape="1">
          <a:blip r:embed="rId2">
            <a:alphaModFix amt="50000"/>
            <a:extLst>
              <a:ext uri="{28A0092B-C50C-407E-A947-70E740481C1C}">
                <a14:useLocalDpi xmlns:a14="http://schemas.microsoft.com/office/drawing/2010/main" val="0"/>
              </a:ext>
            </a:extLst>
          </a:blip>
          <a:srcRect r="20294" b="1747"/>
          <a:stretch/>
        </p:blipFill>
        <p:spPr bwMode="auto">
          <a:xfrm>
            <a:off x="2474259" y="1"/>
            <a:ext cx="9717741" cy="6857999"/>
          </a:xfrm>
          <a:prstGeom prst="rect">
            <a:avLst/>
          </a:prstGeom>
          <a:noFill/>
          <a:extLst>
            <a:ext uri="{909E8E84-426E-40DD-AFC4-6F175D3DCCD1}">
              <a14:hiddenFill xmlns:a14="http://schemas.microsoft.com/office/drawing/2010/main">
                <a:solidFill>
                  <a:srgbClr val="FFFFFF"/>
                </a:solidFill>
              </a14:hiddenFill>
            </a:ext>
          </a:extLst>
        </p:spPr>
      </p:pic>
      <p:sp>
        <p:nvSpPr>
          <p:cNvPr id="62" name="Freeform: Shape 61">
            <a:extLst>
              <a:ext uri="{FF2B5EF4-FFF2-40B4-BE49-F238E27FC236}">
                <a16:creationId xmlns:a16="http://schemas.microsoft.com/office/drawing/2014/main" id="{B3509C2F-AF3A-637E-E52E-EF3A30831521}"/>
              </a:ext>
            </a:extLst>
          </p:cNvPr>
          <p:cNvSpPr/>
          <p:nvPr/>
        </p:nvSpPr>
        <p:spPr>
          <a:xfrm>
            <a:off x="10401196" y="1"/>
            <a:ext cx="1790804" cy="1790803"/>
          </a:xfrm>
          <a:custGeom>
            <a:avLst/>
            <a:gdLst>
              <a:gd name="connsiteX0" fmla="*/ 0 w 1790804"/>
              <a:gd name="connsiteY0" fmla="*/ 0 h 1790803"/>
              <a:gd name="connsiteX1" fmla="*/ 1790804 w 1790804"/>
              <a:gd name="connsiteY1" fmla="*/ 0 h 1790803"/>
              <a:gd name="connsiteX2" fmla="*/ 1790804 w 1790804"/>
              <a:gd name="connsiteY2" fmla="*/ 1790803 h 1790803"/>
              <a:gd name="connsiteX3" fmla="*/ 0 w 1790804"/>
              <a:gd name="connsiteY3" fmla="*/ 0 h 1790803"/>
            </a:gdLst>
            <a:ahLst/>
            <a:cxnLst>
              <a:cxn ang="0">
                <a:pos x="connsiteX0" y="connsiteY0"/>
              </a:cxn>
              <a:cxn ang="0">
                <a:pos x="connsiteX1" y="connsiteY1"/>
              </a:cxn>
              <a:cxn ang="0">
                <a:pos x="connsiteX2" y="connsiteY2"/>
              </a:cxn>
              <a:cxn ang="0">
                <a:pos x="connsiteX3" y="connsiteY3"/>
              </a:cxn>
            </a:cxnLst>
            <a:rect l="l" t="t" r="r" b="b"/>
            <a:pathLst>
              <a:path w="1790804" h="1790803">
                <a:moveTo>
                  <a:pt x="0" y="0"/>
                </a:moveTo>
                <a:lnTo>
                  <a:pt x="1790804" y="0"/>
                </a:lnTo>
                <a:lnTo>
                  <a:pt x="1790804" y="1790803"/>
                </a:lnTo>
                <a:lnTo>
                  <a:pt x="0" y="0"/>
                </a:lnTo>
                <a:close/>
              </a:path>
            </a:pathLst>
          </a:custGeom>
          <a:solidFill>
            <a:srgbClr val="E2180D"/>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sp>
        <p:nvSpPr>
          <p:cNvPr id="51" name="Freeform: Shape 50">
            <a:extLst>
              <a:ext uri="{FF2B5EF4-FFF2-40B4-BE49-F238E27FC236}">
                <a16:creationId xmlns:a16="http://schemas.microsoft.com/office/drawing/2014/main" id="{FB0382C4-A209-9709-7458-A0C91779DD9F}"/>
              </a:ext>
            </a:extLst>
          </p:cNvPr>
          <p:cNvSpPr/>
          <p:nvPr/>
        </p:nvSpPr>
        <p:spPr>
          <a:xfrm>
            <a:off x="-1" y="0"/>
            <a:ext cx="7799071" cy="6858000"/>
          </a:xfrm>
          <a:custGeom>
            <a:avLst/>
            <a:gdLst>
              <a:gd name="connsiteX0" fmla="*/ 0 w 7799071"/>
              <a:gd name="connsiteY0" fmla="*/ 0 h 6858000"/>
              <a:gd name="connsiteX1" fmla="*/ 941072 w 7799071"/>
              <a:gd name="connsiteY1" fmla="*/ 0 h 6858000"/>
              <a:gd name="connsiteX2" fmla="*/ 7799071 w 7799071"/>
              <a:gd name="connsiteY2" fmla="*/ 6858000 h 6858000"/>
              <a:gd name="connsiteX3" fmla="*/ 0 w 7799071"/>
              <a:gd name="connsiteY3" fmla="*/ 6858000 h 6858000"/>
              <a:gd name="connsiteX4" fmla="*/ 0 w 779907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99071" h="6858000">
                <a:moveTo>
                  <a:pt x="0" y="0"/>
                </a:moveTo>
                <a:lnTo>
                  <a:pt x="941072" y="0"/>
                </a:lnTo>
                <a:lnTo>
                  <a:pt x="7799071" y="6858000"/>
                </a:lnTo>
                <a:lnTo>
                  <a:pt x="0" y="6858000"/>
                </a:lnTo>
                <a:lnTo>
                  <a:pt x="0" y="0"/>
                </a:lnTo>
                <a:close/>
              </a:path>
            </a:pathLst>
          </a:custGeom>
          <a:solidFill>
            <a:srgbClr val="091B2C"/>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21" name="Freeform: Shape 20">
            <a:extLst>
              <a:ext uri="{FF2B5EF4-FFF2-40B4-BE49-F238E27FC236}">
                <a16:creationId xmlns:a16="http://schemas.microsoft.com/office/drawing/2014/main" id="{2649D7A8-4C35-A0D3-F62E-6ACEE79CEC99}"/>
              </a:ext>
            </a:extLst>
          </p:cNvPr>
          <p:cNvSpPr/>
          <p:nvPr/>
        </p:nvSpPr>
        <p:spPr>
          <a:xfrm>
            <a:off x="506664" y="709702"/>
            <a:ext cx="3245002" cy="3245000"/>
          </a:xfrm>
          <a:custGeom>
            <a:avLst/>
            <a:gdLst>
              <a:gd name="connsiteX0" fmla="*/ 404224 w 2888575"/>
              <a:gd name="connsiteY0" fmla="*/ 0 h 2888573"/>
              <a:gd name="connsiteX1" fmla="*/ 2888575 w 2888575"/>
              <a:gd name="connsiteY1" fmla="*/ 2484351 h 2888573"/>
              <a:gd name="connsiteX2" fmla="*/ 2564523 w 2888575"/>
              <a:gd name="connsiteY2" fmla="*/ 2808403 h 2888573"/>
              <a:gd name="connsiteX3" fmla="*/ 2177485 w 2888575"/>
              <a:gd name="connsiteY3" fmla="*/ 2808403 h 2888573"/>
              <a:gd name="connsiteX4" fmla="*/ 80171 w 2888575"/>
              <a:gd name="connsiteY4" fmla="*/ 711089 h 2888573"/>
              <a:gd name="connsiteX5" fmla="*/ 80171 w 2888575"/>
              <a:gd name="connsiteY5" fmla="*/ 324052 h 2888573"/>
              <a:gd name="connsiteX6" fmla="*/ 404224 w 2888575"/>
              <a:gd name="connsiteY6" fmla="*/ 0 h 2888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88575" h="2888573">
                <a:moveTo>
                  <a:pt x="404224" y="0"/>
                </a:moveTo>
                <a:lnTo>
                  <a:pt x="2888575" y="2484351"/>
                </a:lnTo>
                <a:lnTo>
                  <a:pt x="2564523" y="2808403"/>
                </a:lnTo>
                <a:cubicBezTo>
                  <a:pt x="2457627" y="2915297"/>
                  <a:pt x="2284380" y="2915297"/>
                  <a:pt x="2177485" y="2808403"/>
                </a:cubicBezTo>
                <a:lnTo>
                  <a:pt x="80171" y="711089"/>
                </a:lnTo>
                <a:cubicBezTo>
                  <a:pt x="-26724" y="604194"/>
                  <a:pt x="-26724" y="430947"/>
                  <a:pt x="80171" y="324052"/>
                </a:cubicBezTo>
                <a:lnTo>
                  <a:pt x="404224" y="0"/>
                </a:lnTo>
                <a:close/>
              </a:path>
            </a:pathLst>
          </a:custGeom>
          <a:solidFill>
            <a:srgbClr val="E2180D"/>
          </a:solidFill>
          <a:ln w="0" cap="flat">
            <a:noFill/>
            <a:prstDash val="solid"/>
            <a:miter/>
          </a:ln>
        </p:spPr>
        <p:txBody>
          <a:bodyPr rtlCol="0" anchor="ctr"/>
          <a:lstStyle/>
          <a:p>
            <a:endParaRPr lang="en-IN"/>
          </a:p>
        </p:txBody>
      </p:sp>
      <p:sp>
        <p:nvSpPr>
          <p:cNvPr id="47" name="Freeform: Shape 46">
            <a:extLst>
              <a:ext uri="{FF2B5EF4-FFF2-40B4-BE49-F238E27FC236}">
                <a16:creationId xmlns:a16="http://schemas.microsoft.com/office/drawing/2014/main" id="{9EDE27B0-AA67-A2C3-916A-879F92FEFC29}"/>
              </a:ext>
            </a:extLst>
          </p:cNvPr>
          <p:cNvSpPr/>
          <p:nvPr/>
        </p:nvSpPr>
        <p:spPr>
          <a:xfrm>
            <a:off x="506664" y="0"/>
            <a:ext cx="4365205" cy="3789566"/>
          </a:xfrm>
          <a:custGeom>
            <a:avLst/>
            <a:gdLst>
              <a:gd name="connsiteX0" fmla="*/ 49228 w 4365205"/>
              <a:gd name="connsiteY0" fmla="*/ 0 h 3789566"/>
              <a:gd name="connsiteX1" fmla="*/ 1164939 w 4365205"/>
              <a:gd name="connsiteY1" fmla="*/ 0 h 3789566"/>
              <a:gd name="connsiteX2" fmla="*/ 4365205 w 4365205"/>
              <a:gd name="connsiteY2" fmla="*/ 3200266 h 3789566"/>
              <a:gd name="connsiteX3" fmla="*/ 3908047 w 4365205"/>
              <a:gd name="connsiteY3" fmla="*/ 3657423 h 3789566"/>
              <a:gd name="connsiteX4" fmla="*/ 3269997 w 4365205"/>
              <a:gd name="connsiteY4" fmla="*/ 3657423 h 3789566"/>
              <a:gd name="connsiteX5" fmla="*/ 132145 w 4365205"/>
              <a:gd name="connsiteY5" fmla="*/ 519571 h 3789566"/>
              <a:gd name="connsiteX6" fmla="*/ 33036 w 4365205"/>
              <a:gd name="connsiteY6" fmla="*/ 30770 h 3789566"/>
              <a:gd name="connsiteX7" fmla="*/ 49228 w 4365205"/>
              <a:gd name="connsiteY7" fmla="*/ 0 h 3789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65205" h="3789566">
                <a:moveTo>
                  <a:pt x="49228" y="0"/>
                </a:moveTo>
                <a:lnTo>
                  <a:pt x="1164939" y="0"/>
                </a:lnTo>
                <a:lnTo>
                  <a:pt x="4365205" y="3200266"/>
                </a:lnTo>
                <a:lnTo>
                  <a:pt x="3908047" y="3657423"/>
                </a:lnTo>
                <a:cubicBezTo>
                  <a:pt x="3731855" y="3833614"/>
                  <a:pt x="3446190" y="3833614"/>
                  <a:pt x="3269997" y="3657423"/>
                </a:cubicBezTo>
                <a:lnTo>
                  <a:pt x="132145" y="519571"/>
                </a:lnTo>
                <a:cubicBezTo>
                  <a:pt x="0" y="387426"/>
                  <a:pt x="-33036" y="193704"/>
                  <a:pt x="33036" y="30770"/>
                </a:cubicBezTo>
                <a:lnTo>
                  <a:pt x="49228" y="0"/>
                </a:lnTo>
                <a:close/>
              </a:path>
            </a:pathLst>
          </a:custGeom>
          <a:solidFill>
            <a:srgbClr val="FFFFFF"/>
          </a:solidFill>
          <a:ln w="0" cap="flat">
            <a:noFill/>
            <a:prstDash val="solid"/>
            <a:miter/>
          </a:ln>
        </p:spPr>
        <p:txBody>
          <a:bodyPr rtlCol="0" anchor="ctr"/>
          <a:lstStyle/>
          <a:p>
            <a:endParaRPr lang="en-IN"/>
          </a:p>
        </p:txBody>
      </p:sp>
      <p:sp>
        <p:nvSpPr>
          <p:cNvPr id="2" name="Title 1">
            <a:extLst>
              <a:ext uri="{FF2B5EF4-FFF2-40B4-BE49-F238E27FC236}">
                <a16:creationId xmlns:a16="http://schemas.microsoft.com/office/drawing/2014/main" id="{82D3DBA9-E4D6-4944-8BAF-342DF9E9E986}"/>
              </a:ext>
            </a:extLst>
          </p:cNvPr>
          <p:cNvSpPr>
            <a:spLocks noGrp="1"/>
          </p:cNvSpPr>
          <p:nvPr>
            <p:ph type="ctrTitle"/>
          </p:nvPr>
        </p:nvSpPr>
        <p:spPr>
          <a:xfrm>
            <a:off x="446081" y="4046539"/>
            <a:ext cx="6675337" cy="2344855"/>
          </a:xfrm>
        </p:spPr>
        <p:txBody>
          <a:bodyPr>
            <a:normAutofit/>
          </a:bodyPr>
          <a:lstStyle/>
          <a:p>
            <a:pPr algn="l">
              <a:lnSpc>
                <a:spcPct val="100000"/>
              </a:lnSpc>
            </a:pPr>
            <a:r>
              <a:rPr lang="en-US" sz="4000" b="1" dirty="0">
                <a:solidFill>
                  <a:srgbClr val="FFFFFF"/>
                </a:solidFill>
                <a:latin typeface="Poppins" panose="00000500000000000000" pitchFamily="2" charset="0"/>
                <a:cs typeface="Poppins" panose="00000500000000000000" pitchFamily="2" charset="0"/>
              </a:rPr>
              <a:t>India Data Center </a:t>
            </a:r>
            <a:br>
              <a:rPr lang="en-US" sz="4000" b="1" dirty="0">
                <a:solidFill>
                  <a:srgbClr val="FFFFFF"/>
                </a:solidFill>
                <a:latin typeface="Poppins" panose="00000500000000000000" pitchFamily="2" charset="0"/>
                <a:cs typeface="Poppins" panose="00000500000000000000" pitchFamily="2" charset="0"/>
              </a:rPr>
            </a:br>
            <a:r>
              <a:rPr lang="en-US" sz="4000" b="1" dirty="0">
                <a:solidFill>
                  <a:srgbClr val="FFFFFF"/>
                </a:solidFill>
                <a:latin typeface="Poppins" panose="00000500000000000000" pitchFamily="2" charset="0"/>
                <a:cs typeface="Poppins" panose="00000500000000000000" pitchFamily="2" charset="0"/>
              </a:rPr>
              <a:t>(DC) Landscape: </a:t>
            </a:r>
            <a:br>
              <a:rPr lang="en-US" sz="4000" b="1" dirty="0">
                <a:solidFill>
                  <a:srgbClr val="FFFFFF"/>
                </a:solidFill>
                <a:latin typeface="Poppins" panose="00000500000000000000" pitchFamily="2" charset="0"/>
                <a:cs typeface="Poppins" panose="00000500000000000000" pitchFamily="2" charset="0"/>
              </a:rPr>
            </a:br>
            <a:r>
              <a:rPr lang="en-US" sz="2400" dirty="0">
                <a:solidFill>
                  <a:srgbClr val="FFFFFF"/>
                </a:solidFill>
                <a:latin typeface="Poppins" panose="00000500000000000000" pitchFamily="2" charset="0"/>
                <a:cs typeface="Poppins" panose="00000500000000000000" pitchFamily="2" charset="0"/>
              </a:rPr>
              <a:t>A Comprehensive Overview</a:t>
            </a:r>
            <a:endParaRPr lang="en-IN" sz="4000" dirty="0">
              <a:solidFill>
                <a:srgbClr val="FFFFFF"/>
              </a:solidFill>
              <a:latin typeface="Poppins" panose="00000500000000000000" pitchFamily="2" charset="0"/>
              <a:cs typeface="Poppins" panose="00000500000000000000" pitchFamily="2" charset="0"/>
            </a:endParaRPr>
          </a:p>
        </p:txBody>
      </p:sp>
    </p:spTree>
    <p:extLst>
      <p:ext uri="{BB962C8B-B14F-4D97-AF65-F5344CB8AC3E}">
        <p14:creationId xmlns:p14="http://schemas.microsoft.com/office/powerpoint/2010/main" val="906969659"/>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6D25CBDC-E395-4E50-F1F5-0A22733F9AB8}"/>
              </a:ext>
            </a:extLst>
          </p:cNvPr>
          <p:cNvSpPr txBox="1"/>
          <p:nvPr/>
        </p:nvSpPr>
        <p:spPr>
          <a:xfrm>
            <a:off x="340964" y="73780"/>
            <a:ext cx="11468744" cy="369332"/>
          </a:xfrm>
          <a:prstGeom prst="rect">
            <a:avLst/>
          </a:prstGeom>
          <a:noFill/>
        </p:spPr>
        <p:txBody>
          <a:bodyPr wrap="square" rtlCol="0">
            <a:spAutoFit/>
          </a:bodyPr>
          <a:lstStyle/>
          <a:p>
            <a:r>
              <a:rPr lang="en-US" b="1" dirty="0">
                <a:latin typeface="Poppins" panose="00000500000000000000" pitchFamily="2" charset="0"/>
                <a:cs typeface="Poppins" panose="00000500000000000000" pitchFamily="2" charset="0"/>
              </a:rPr>
              <a:t>DATA CENTER (DC) HOTSPOTS IN INDIA (2/2)</a:t>
            </a:r>
            <a:endParaRPr lang="en-IN" b="1" dirty="0">
              <a:latin typeface="Poppins" panose="00000500000000000000" pitchFamily="2" charset="0"/>
              <a:cs typeface="Poppins" panose="00000500000000000000" pitchFamily="2" charset="0"/>
            </a:endParaRPr>
          </a:p>
        </p:txBody>
      </p:sp>
      <p:sp>
        <p:nvSpPr>
          <p:cNvPr id="35" name="TextBox 34">
            <a:extLst>
              <a:ext uri="{FF2B5EF4-FFF2-40B4-BE49-F238E27FC236}">
                <a16:creationId xmlns:a16="http://schemas.microsoft.com/office/drawing/2014/main" id="{C76CA861-F7AA-D1AC-0F62-EB20733906B2}"/>
              </a:ext>
            </a:extLst>
          </p:cNvPr>
          <p:cNvSpPr txBox="1"/>
          <p:nvPr/>
        </p:nvSpPr>
        <p:spPr>
          <a:xfrm>
            <a:off x="438416" y="760541"/>
            <a:ext cx="10385598" cy="461665"/>
          </a:xfrm>
          <a:prstGeom prst="rect">
            <a:avLst/>
          </a:prstGeom>
          <a:noFill/>
        </p:spPr>
        <p:txBody>
          <a:bodyPr wrap="square" rtlCol="0">
            <a:spAutoFit/>
          </a:bodyPr>
          <a:lstStyle/>
          <a:p>
            <a:r>
              <a:rPr lang="en-US" sz="2400" dirty="0">
                <a:solidFill>
                  <a:srgbClr val="091B2C"/>
                </a:solidFill>
                <a:latin typeface="Poppins" panose="00000500000000000000" pitchFamily="2" charset="0"/>
                <a:cs typeface="Poppins" panose="00000500000000000000" pitchFamily="2" charset="0"/>
              </a:rPr>
              <a:t>TOP DATA CENTER (DC) CITIES IN INDIA, BY CAPACITY (2023)</a:t>
            </a:r>
            <a:endParaRPr lang="en-IN" sz="2400" dirty="0">
              <a:solidFill>
                <a:srgbClr val="091B2C"/>
              </a:solidFill>
              <a:latin typeface="Poppins" panose="00000500000000000000" pitchFamily="2" charset="0"/>
              <a:cs typeface="Poppins" panose="00000500000000000000" pitchFamily="2" charset="0"/>
            </a:endParaRPr>
          </a:p>
        </p:txBody>
      </p:sp>
      <p:cxnSp>
        <p:nvCxnSpPr>
          <p:cNvPr id="36" name="Straight Connector 35">
            <a:extLst>
              <a:ext uri="{FF2B5EF4-FFF2-40B4-BE49-F238E27FC236}">
                <a16:creationId xmlns:a16="http://schemas.microsoft.com/office/drawing/2014/main" id="{29625D31-FAE4-3F90-DB3A-BE1942CF1402}"/>
              </a:ext>
            </a:extLst>
          </p:cNvPr>
          <p:cNvCxnSpPr>
            <a:cxnSpLocks/>
          </p:cNvCxnSpPr>
          <p:nvPr/>
        </p:nvCxnSpPr>
        <p:spPr>
          <a:xfrm>
            <a:off x="0" y="519792"/>
            <a:ext cx="12192000" cy="0"/>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5E4F68C4-1FB5-7427-7950-2AF3D6F5E841}"/>
              </a:ext>
            </a:extLst>
          </p:cNvPr>
          <p:cNvCxnSpPr>
            <a:cxnSpLocks/>
          </p:cNvCxnSpPr>
          <p:nvPr/>
        </p:nvCxnSpPr>
        <p:spPr>
          <a:xfrm>
            <a:off x="0" y="586090"/>
            <a:ext cx="12192000" cy="0"/>
          </a:xfrm>
          <a:prstGeom prst="line">
            <a:avLst/>
          </a:prstGeom>
          <a:ln>
            <a:solidFill>
              <a:srgbClr val="E2180D"/>
            </a:solidFill>
          </a:ln>
        </p:spPr>
        <p:style>
          <a:lnRef idx="2">
            <a:schemeClr val="accent1"/>
          </a:lnRef>
          <a:fillRef idx="0">
            <a:schemeClr val="accent1"/>
          </a:fillRef>
          <a:effectRef idx="1">
            <a:schemeClr val="accent1"/>
          </a:effectRef>
          <a:fontRef idx="minor">
            <a:schemeClr val="tx1"/>
          </a:fontRef>
        </p:style>
      </p:cxnSp>
      <p:grpSp>
        <p:nvGrpSpPr>
          <p:cNvPr id="38" name="Group 37">
            <a:extLst>
              <a:ext uri="{FF2B5EF4-FFF2-40B4-BE49-F238E27FC236}">
                <a16:creationId xmlns:a16="http://schemas.microsoft.com/office/drawing/2014/main" id="{265B29E2-241B-73F2-8DC4-D619122E8B7C}"/>
              </a:ext>
            </a:extLst>
          </p:cNvPr>
          <p:cNvGrpSpPr/>
          <p:nvPr/>
        </p:nvGrpSpPr>
        <p:grpSpPr>
          <a:xfrm>
            <a:off x="284839" y="760540"/>
            <a:ext cx="97453" cy="461665"/>
            <a:chOff x="532785" y="906130"/>
            <a:chExt cx="97453" cy="461665"/>
          </a:xfrm>
        </p:grpSpPr>
        <p:sp>
          <p:nvSpPr>
            <p:cNvPr id="39" name="Rectangle 38">
              <a:extLst>
                <a:ext uri="{FF2B5EF4-FFF2-40B4-BE49-F238E27FC236}">
                  <a16:creationId xmlns:a16="http://schemas.microsoft.com/office/drawing/2014/main" id="{1999D489-F780-B4F4-DE4B-1FDF03186654}"/>
                </a:ext>
              </a:extLst>
            </p:cNvPr>
            <p:cNvSpPr/>
            <p:nvPr/>
          </p:nvSpPr>
          <p:spPr>
            <a:xfrm>
              <a:off x="532785" y="906130"/>
              <a:ext cx="53032" cy="461665"/>
            </a:xfrm>
            <a:prstGeom prst="rect">
              <a:avLst/>
            </a:prstGeom>
            <a:solidFill>
              <a:srgbClr val="E2180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40" name="Straight Connector 39">
              <a:extLst>
                <a:ext uri="{FF2B5EF4-FFF2-40B4-BE49-F238E27FC236}">
                  <a16:creationId xmlns:a16="http://schemas.microsoft.com/office/drawing/2014/main" id="{60B4E7E2-17B0-071E-E879-29841BAB18D6}"/>
                </a:ext>
              </a:extLst>
            </p:cNvPr>
            <p:cNvCxnSpPr/>
            <p:nvPr/>
          </p:nvCxnSpPr>
          <p:spPr>
            <a:xfrm>
              <a:off x="630238" y="906130"/>
              <a:ext cx="0" cy="461665"/>
            </a:xfrm>
            <a:prstGeom prst="line">
              <a:avLst/>
            </a:prstGeom>
            <a:ln>
              <a:solidFill>
                <a:srgbClr val="091B2C"/>
              </a:solidFill>
            </a:ln>
          </p:spPr>
          <p:style>
            <a:lnRef idx="2">
              <a:schemeClr val="accent1"/>
            </a:lnRef>
            <a:fillRef idx="0">
              <a:schemeClr val="accent1"/>
            </a:fillRef>
            <a:effectRef idx="1">
              <a:schemeClr val="accent1"/>
            </a:effectRef>
            <a:fontRef idx="minor">
              <a:schemeClr val="tx1"/>
            </a:fontRef>
          </p:style>
        </p:cxnSp>
      </p:grpSp>
      <p:graphicFrame>
        <p:nvGraphicFramePr>
          <p:cNvPr id="6" name="Chart 5">
            <a:extLst>
              <a:ext uri="{FF2B5EF4-FFF2-40B4-BE49-F238E27FC236}">
                <a16:creationId xmlns:a16="http://schemas.microsoft.com/office/drawing/2014/main" id="{815EFF8E-5FD0-D979-C404-E9660BC5EF11}"/>
              </a:ext>
            </a:extLst>
          </p:cNvPr>
          <p:cNvGraphicFramePr/>
          <p:nvPr>
            <p:extLst>
              <p:ext uri="{D42A27DB-BD31-4B8C-83A1-F6EECF244321}">
                <p14:modId xmlns:p14="http://schemas.microsoft.com/office/powerpoint/2010/main" val="3358158807"/>
              </p:ext>
            </p:extLst>
          </p:nvPr>
        </p:nvGraphicFramePr>
        <p:xfrm>
          <a:off x="6781810" y="1218949"/>
          <a:ext cx="4954926" cy="2302021"/>
        </p:xfrm>
        <a:graphic>
          <a:graphicData uri="http://schemas.openxmlformats.org/drawingml/2006/chart">
            <c:chart xmlns:c="http://schemas.openxmlformats.org/drawingml/2006/chart" xmlns:r="http://schemas.openxmlformats.org/officeDocument/2006/relationships" r:id="rId2"/>
          </a:graphicData>
        </a:graphic>
      </p:graphicFrame>
      <p:sp>
        <p:nvSpPr>
          <p:cNvPr id="7" name="TextBox 6">
            <a:extLst>
              <a:ext uri="{FF2B5EF4-FFF2-40B4-BE49-F238E27FC236}">
                <a16:creationId xmlns:a16="http://schemas.microsoft.com/office/drawing/2014/main" id="{DFB28A26-7CA5-37A8-1FF5-3DC2D502D5D4}"/>
              </a:ext>
            </a:extLst>
          </p:cNvPr>
          <p:cNvSpPr txBox="1"/>
          <p:nvPr/>
        </p:nvSpPr>
        <p:spPr>
          <a:xfrm>
            <a:off x="340964" y="3629618"/>
            <a:ext cx="5294608" cy="223138"/>
          </a:xfrm>
          <a:prstGeom prst="rect">
            <a:avLst/>
          </a:prstGeom>
          <a:noFill/>
        </p:spPr>
        <p:txBody>
          <a:bodyPr wrap="square" rtlCol="0">
            <a:spAutoFit/>
          </a:bodyPr>
          <a:lstStyle/>
          <a:p>
            <a:pPr algn="just">
              <a:spcAft>
                <a:spcPts val="1200"/>
              </a:spcAft>
            </a:pPr>
            <a:r>
              <a:rPr lang="en-US" sz="850" i="1" dirty="0">
                <a:latin typeface="Poppins" panose="00000500000000000000" pitchFamily="2" charset="0"/>
                <a:cs typeface="Poppins" panose="00000500000000000000" pitchFamily="2" charset="0"/>
              </a:rPr>
              <a:t>Source: DataCenterMap.com, India Brand Equity Foundation (IBEF), Research Reports, Analysis</a:t>
            </a:r>
          </a:p>
        </p:txBody>
      </p:sp>
      <p:graphicFrame>
        <p:nvGraphicFramePr>
          <p:cNvPr id="8" name="Table 7">
            <a:extLst>
              <a:ext uri="{FF2B5EF4-FFF2-40B4-BE49-F238E27FC236}">
                <a16:creationId xmlns:a16="http://schemas.microsoft.com/office/drawing/2014/main" id="{182347FB-1DE1-E9FB-25B8-C831AB93C235}"/>
              </a:ext>
            </a:extLst>
          </p:cNvPr>
          <p:cNvGraphicFramePr>
            <a:graphicFrameLocks noGrp="1"/>
          </p:cNvGraphicFramePr>
          <p:nvPr>
            <p:extLst>
              <p:ext uri="{D42A27DB-BD31-4B8C-83A1-F6EECF244321}">
                <p14:modId xmlns:p14="http://schemas.microsoft.com/office/powerpoint/2010/main" val="1077942932"/>
              </p:ext>
            </p:extLst>
          </p:nvPr>
        </p:nvGraphicFramePr>
        <p:xfrm>
          <a:off x="455263" y="1359384"/>
          <a:ext cx="5517737" cy="2161587"/>
        </p:xfrm>
        <a:graphic>
          <a:graphicData uri="http://schemas.openxmlformats.org/drawingml/2006/table">
            <a:tbl>
              <a:tblPr firstRow="1" bandRow="1">
                <a:tableStyleId>{00A15C55-8517-42AA-B614-E9B94910E393}</a:tableStyleId>
              </a:tblPr>
              <a:tblGrid>
                <a:gridCol w="2628900">
                  <a:extLst>
                    <a:ext uri="{9D8B030D-6E8A-4147-A177-3AD203B41FA5}">
                      <a16:colId xmlns:a16="http://schemas.microsoft.com/office/drawing/2014/main" val="2365382675"/>
                    </a:ext>
                  </a:extLst>
                </a:gridCol>
                <a:gridCol w="2888837">
                  <a:extLst>
                    <a:ext uri="{9D8B030D-6E8A-4147-A177-3AD203B41FA5}">
                      <a16:colId xmlns:a16="http://schemas.microsoft.com/office/drawing/2014/main" val="2370368319"/>
                    </a:ext>
                  </a:extLst>
                </a:gridCol>
              </a:tblGrid>
              <a:tr h="402843">
                <a:tc>
                  <a:txBody>
                    <a:bodyPr/>
                    <a:lstStyle/>
                    <a:p>
                      <a:pPr algn="ctr"/>
                      <a:r>
                        <a:rPr lang="en-US" sz="1300" dirty="0">
                          <a:solidFill>
                            <a:schemeClr val="tx1"/>
                          </a:solidFill>
                          <a:latin typeface="Poppins" panose="00000500000000000000" pitchFamily="2" charset="0"/>
                          <a:cs typeface="Poppins" panose="00000500000000000000" pitchFamily="2" charset="0"/>
                        </a:rPr>
                        <a:t>MARKET</a:t>
                      </a:r>
                      <a:endParaRPr lang="en-IN" sz="1300" dirty="0">
                        <a:solidFill>
                          <a:schemeClr val="tx1"/>
                        </a:solidFill>
                        <a:latin typeface="Poppins" panose="00000500000000000000" pitchFamily="2" charset="0"/>
                        <a:cs typeface="Poppins" panose="00000500000000000000" pitchFamily="2" charset="0"/>
                      </a:endParaRPr>
                    </a:p>
                  </a:txBody>
                  <a:tcPr anchor="ctr"/>
                </a:tc>
                <a:tc>
                  <a:txBody>
                    <a:bodyPr/>
                    <a:lstStyle/>
                    <a:p>
                      <a:pPr algn="ctr"/>
                      <a:r>
                        <a:rPr lang="en-US" sz="1300" dirty="0">
                          <a:solidFill>
                            <a:schemeClr val="tx1"/>
                          </a:solidFill>
                          <a:latin typeface="Poppins" panose="00000500000000000000" pitchFamily="2" charset="0"/>
                          <a:cs typeface="Poppins" panose="00000500000000000000" pitchFamily="2" charset="0"/>
                        </a:rPr>
                        <a:t>DC CAPACITY (MW)</a:t>
                      </a:r>
                      <a:endParaRPr lang="en-IN" sz="1300" dirty="0">
                        <a:solidFill>
                          <a:schemeClr val="tx1"/>
                        </a:solidFill>
                        <a:latin typeface="Poppins" panose="00000500000000000000" pitchFamily="2" charset="0"/>
                        <a:cs typeface="Poppins" panose="00000500000000000000" pitchFamily="2" charset="0"/>
                      </a:endParaRPr>
                    </a:p>
                  </a:txBody>
                  <a:tcPr anchor="ctr"/>
                </a:tc>
                <a:extLst>
                  <a:ext uri="{0D108BD9-81ED-4DB2-BD59-A6C34878D82A}">
                    <a16:rowId xmlns:a16="http://schemas.microsoft.com/office/drawing/2014/main" val="2872444369"/>
                  </a:ext>
                </a:extLst>
              </a:tr>
              <a:tr h="293124">
                <a:tc>
                  <a:txBody>
                    <a:bodyPr/>
                    <a:lstStyle/>
                    <a:p>
                      <a:pPr algn="ctr"/>
                      <a:r>
                        <a:rPr lang="en-US" sz="1300" dirty="0">
                          <a:solidFill>
                            <a:schemeClr val="tx1"/>
                          </a:solidFill>
                          <a:latin typeface="Poppins" panose="00000500000000000000" pitchFamily="2" charset="0"/>
                          <a:cs typeface="Poppins" panose="00000500000000000000" pitchFamily="2" charset="0"/>
                        </a:rPr>
                        <a:t>Mumbai</a:t>
                      </a:r>
                      <a:endParaRPr lang="en-IN" sz="1300" dirty="0">
                        <a:solidFill>
                          <a:schemeClr val="tx1"/>
                        </a:solidFill>
                        <a:latin typeface="Poppins" panose="00000500000000000000" pitchFamily="2" charset="0"/>
                        <a:cs typeface="Poppins" panose="00000500000000000000" pitchFamily="2" charset="0"/>
                      </a:endParaRPr>
                    </a:p>
                  </a:txBody>
                  <a:tcPr anchor="ctr"/>
                </a:tc>
                <a:tc>
                  <a:txBody>
                    <a:bodyPr/>
                    <a:lstStyle/>
                    <a:p>
                      <a:pPr algn="ctr"/>
                      <a:r>
                        <a:rPr lang="en-US" sz="1300" dirty="0">
                          <a:solidFill>
                            <a:schemeClr val="tx1"/>
                          </a:solidFill>
                          <a:latin typeface="Poppins" panose="00000500000000000000" pitchFamily="2" charset="0"/>
                          <a:cs typeface="Poppins" panose="00000500000000000000" pitchFamily="2" charset="0"/>
                        </a:rPr>
                        <a:t>649.4</a:t>
                      </a:r>
                      <a:endParaRPr lang="en-IN" sz="1300" dirty="0">
                        <a:solidFill>
                          <a:schemeClr val="tx1"/>
                        </a:solidFill>
                        <a:latin typeface="Poppins" panose="00000500000000000000" pitchFamily="2" charset="0"/>
                        <a:cs typeface="Poppins" panose="00000500000000000000" pitchFamily="2" charset="0"/>
                      </a:endParaRPr>
                    </a:p>
                  </a:txBody>
                  <a:tcPr anchor="ctr"/>
                </a:tc>
                <a:extLst>
                  <a:ext uri="{0D108BD9-81ED-4DB2-BD59-A6C34878D82A}">
                    <a16:rowId xmlns:a16="http://schemas.microsoft.com/office/drawing/2014/main" val="2146564878"/>
                  </a:ext>
                </a:extLst>
              </a:tr>
              <a:tr h="293124">
                <a:tc>
                  <a:txBody>
                    <a:bodyPr/>
                    <a:lstStyle/>
                    <a:p>
                      <a:pPr algn="ctr"/>
                      <a:r>
                        <a:rPr lang="en-US" sz="1300" dirty="0">
                          <a:solidFill>
                            <a:schemeClr val="tx1"/>
                          </a:solidFill>
                          <a:latin typeface="Poppins" panose="00000500000000000000" pitchFamily="2" charset="0"/>
                          <a:cs typeface="Poppins" panose="00000500000000000000" pitchFamily="2" charset="0"/>
                        </a:rPr>
                        <a:t>Bengaluru</a:t>
                      </a:r>
                      <a:endParaRPr lang="en-IN" sz="1300" dirty="0">
                        <a:solidFill>
                          <a:schemeClr val="tx1"/>
                        </a:solidFill>
                        <a:latin typeface="Poppins" panose="00000500000000000000" pitchFamily="2" charset="0"/>
                        <a:cs typeface="Poppins" panose="00000500000000000000" pitchFamily="2" charset="0"/>
                      </a:endParaRPr>
                    </a:p>
                  </a:txBody>
                  <a:tcPr anchor="ctr"/>
                </a:tc>
                <a:tc>
                  <a:txBody>
                    <a:bodyPr/>
                    <a:lstStyle/>
                    <a:p>
                      <a:pPr algn="ctr"/>
                      <a:r>
                        <a:rPr lang="en-US" sz="1300" dirty="0">
                          <a:solidFill>
                            <a:schemeClr val="tx1"/>
                          </a:solidFill>
                          <a:latin typeface="Poppins" panose="00000500000000000000" pitchFamily="2" charset="0"/>
                          <a:cs typeface="Poppins" panose="00000500000000000000" pitchFamily="2" charset="0"/>
                        </a:rPr>
                        <a:t>199.8</a:t>
                      </a:r>
                      <a:endParaRPr lang="en-IN" sz="1300" dirty="0">
                        <a:solidFill>
                          <a:schemeClr val="tx1"/>
                        </a:solidFill>
                        <a:latin typeface="Poppins" panose="00000500000000000000" pitchFamily="2" charset="0"/>
                        <a:cs typeface="Poppins" panose="00000500000000000000" pitchFamily="2" charset="0"/>
                      </a:endParaRPr>
                    </a:p>
                  </a:txBody>
                  <a:tcPr anchor="ctr"/>
                </a:tc>
                <a:extLst>
                  <a:ext uri="{0D108BD9-81ED-4DB2-BD59-A6C34878D82A}">
                    <a16:rowId xmlns:a16="http://schemas.microsoft.com/office/drawing/2014/main" val="4043976924"/>
                  </a:ext>
                </a:extLst>
              </a:tr>
              <a:tr h="293124">
                <a:tc>
                  <a:txBody>
                    <a:bodyPr/>
                    <a:lstStyle/>
                    <a:p>
                      <a:pPr algn="ctr"/>
                      <a:r>
                        <a:rPr lang="en-US" sz="1300" dirty="0">
                          <a:solidFill>
                            <a:schemeClr val="tx1"/>
                          </a:solidFill>
                          <a:latin typeface="Poppins" panose="00000500000000000000" pitchFamily="2" charset="0"/>
                          <a:cs typeface="Poppins" panose="00000500000000000000" pitchFamily="2" charset="0"/>
                        </a:rPr>
                        <a:t>Chennai</a:t>
                      </a:r>
                      <a:endParaRPr lang="en-IN" sz="1300" dirty="0">
                        <a:solidFill>
                          <a:schemeClr val="tx1"/>
                        </a:solidFill>
                        <a:latin typeface="Poppins" panose="00000500000000000000" pitchFamily="2" charset="0"/>
                        <a:cs typeface="Poppins" panose="00000500000000000000" pitchFamily="2" charset="0"/>
                      </a:endParaRPr>
                    </a:p>
                  </a:txBody>
                  <a:tcPr anchor="ctr"/>
                </a:tc>
                <a:tc>
                  <a:txBody>
                    <a:bodyPr/>
                    <a:lstStyle/>
                    <a:p>
                      <a:pPr algn="ctr"/>
                      <a:r>
                        <a:rPr lang="en-US" sz="1300" dirty="0">
                          <a:solidFill>
                            <a:schemeClr val="tx1"/>
                          </a:solidFill>
                          <a:latin typeface="Poppins" panose="00000500000000000000" pitchFamily="2" charset="0"/>
                          <a:cs typeface="Poppins" panose="00000500000000000000" pitchFamily="2" charset="0"/>
                        </a:rPr>
                        <a:t>162.4</a:t>
                      </a:r>
                      <a:endParaRPr lang="en-IN" sz="1300" dirty="0">
                        <a:solidFill>
                          <a:schemeClr val="tx1"/>
                        </a:solidFill>
                        <a:latin typeface="Poppins" panose="00000500000000000000" pitchFamily="2" charset="0"/>
                        <a:cs typeface="Poppins" panose="00000500000000000000" pitchFamily="2" charset="0"/>
                      </a:endParaRPr>
                    </a:p>
                  </a:txBody>
                  <a:tcPr anchor="ctr"/>
                </a:tc>
                <a:extLst>
                  <a:ext uri="{0D108BD9-81ED-4DB2-BD59-A6C34878D82A}">
                    <a16:rowId xmlns:a16="http://schemas.microsoft.com/office/drawing/2014/main" val="2724217516"/>
                  </a:ext>
                </a:extLst>
              </a:tr>
              <a:tr h="293124">
                <a:tc>
                  <a:txBody>
                    <a:bodyPr/>
                    <a:lstStyle/>
                    <a:p>
                      <a:pPr algn="ctr"/>
                      <a:r>
                        <a:rPr lang="en-US" sz="1300" dirty="0">
                          <a:solidFill>
                            <a:schemeClr val="tx1"/>
                          </a:solidFill>
                          <a:latin typeface="Poppins" panose="00000500000000000000" pitchFamily="2" charset="0"/>
                          <a:cs typeface="Poppins" panose="00000500000000000000" pitchFamily="2" charset="0"/>
                        </a:rPr>
                        <a:t>Delhi NCR</a:t>
                      </a:r>
                      <a:endParaRPr lang="en-IN" sz="1300" dirty="0">
                        <a:solidFill>
                          <a:schemeClr val="tx1"/>
                        </a:solidFill>
                        <a:latin typeface="Poppins" panose="00000500000000000000" pitchFamily="2" charset="0"/>
                        <a:cs typeface="Poppins" panose="00000500000000000000" pitchFamily="2" charset="0"/>
                      </a:endParaRPr>
                    </a:p>
                  </a:txBody>
                  <a:tcPr anchor="ctr"/>
                </a:tc>
                <a:tc>
                  <a:txBody>
                    <a:bodyPr/>
                    <a:lstStyle/>
                    <a:p>
                      <a:pPr algn="ctr"/>
                      <a:r>
                        <a:rPr lang="en-US" sz="1300" dirty="0">
                          <a:solidFill>
                            <a:schemeClr val="tx1"/>
                          </a:solidFill>
                          <a:latin typeface="Poppins" panose="00000500000000000000" pitchFamily="2" charset="0"/>
                          <a:cs typeface="Poppins" panose="00000500000000000000" pitchFamily="2" charset="0"/>
                        </a:rPr>
                        <a:t>99.9</a:t>
                      </a:r>
                      <a:endParaRPr lang="en-IN" sz="1300" dirty="0">
                        <a:solidFill>
                          <a:schemeClr val="tx1"/>
                        </a:solidFill>
                        <a:latin typeface="Poppins" panose="00000500000000000000" pitchFamily="2" charset="0"/>
                        <a:cs typeface="Poppins" panose="00000500000000000000" pitchFamily="2" charset="0"/>
                      </a:endParaRPr>
                    </a:p>
                  </a:txBody>
                  <a:tcPr anchor="ctr"/>
                </a:tc>
                <a:extLst>
                  <a:ext uri="{0D108BD9-81ED-4DB2-BD59-A6C34878D82A}">
                    <a16:rowId xmlns:a16="http://schemas.microsoft.com/office/drawing/2014/main" val="292540505"/>
                  </a:ext>
                </a:extLst>
              </a:tr>
              <a:tr h="293124">
                <a:tc>
                  <a:txBody>
                    <a:bodyPr/>
                    <a:lstStyle/>
                    <a:p>
                      <a:pPr algn="ctr"/>
                      <a:r>
                        <a:rPr lang="en-US" sz="1300" dirty="0">
                          <a:solidFill>
                            <a:schemeClr val="tx1"/>
                          </a:solidFill>
                          <a:latin typeface="Poppins" panose="00000500000000000000" pitchFamily="2" charset="0"/>
                          <a:cs typeface="Poppins" panose="00000500000000000000" pitchFamily="2" charset="0"/>
                        </a:rPr>
                        <a:t>Others</a:t>
                      </a:r>
                      <a:endParaRPr lang="en-IN" sz="1300" dirty="0">
                        <a:solidFill>
                          <a:schemeClr val="tx1"/>
                        </a:solidFill>
                        <a:latin typeface="Poppins" panose="00000500000000000000" pitchFamily="2" charset="0"/>
                        <a:cs typeface="Poppins" panose="00000500000000000000" pitchFamily="2" charset="0"/>
                      </a:endParaRPr>
                    </a:p>
                  </a:txBody>
                  <a:tcPr anchor="ctr"/>
                </a:tc>
                <a:tc>
                  <a:txBody>
                    <a:bodyPr/>
                    <a:lstStyle/>
                    <a:p>
                      <a:pPr algn="ctr"/>
                      <a:r>
                        <a:rPr lang="en-US" sz="1300" dirty="0">
                          <a:solidFill>
                            <a:schemeClr val="tx1"/>
                          </a:solidFill>
                          <a:latin typeface="Poppins" panose="00000500000000000000" pitchFamily="2" charset="0"/>
                          <a:cs typeface="Poppins" panose="00000500000000000000" pitchFamily="2" charset="0"/>
                        </a:rPr>
                        <a:t>137.4</a:t>
                      </a:r>
                      <a:endParaRPr lang="en-IN" sz="1300" dirty="0">
                        <a:solidFill>
                          <a:schemeClr val="tx1"/>
                        </a:solidFill>
                        <a:latin typeface="Poppins" panose="00000500000000000000" pitchFamily="2" charset="0"/>
                        <a:cs typeface="Poppins" panose="00000500000000000000" pitchFamily="2" charset="0"/>
                      </a:endParaRPr>
                    </a:p>
                  </a:txBody>
                  <a:tcPr anchor="ctr"/>
                </a:tc>
                <a:extLst>
                  <a:ext uri="{0D108BD9-81ED-4DB2-BD59-A6C34878D82A}">
                    <a16:rowId xmlns:a16="http://schemas.microsoft.com/office/drawing/2014/main" val="2632681720"/>
                  </a:ext>
                </a:extLst>
              </a:tr>
              <a:tr h="293124">
                <a:tc>
                  <a:txBody>
                    <a:bodyPr/>
                    <a:lstStyle/>
                    <a:p>
                      <a:pPr algn="ctr"/>
                      <a:r>
                        <a:rPr lang="en-US" sz="1300" dirty="0">
                          <a:solidFill>
                            <a:schemeClr val="tx1"/>
                          </a:solidFill>
                          <a:latin typeface="Poppins" panose="00000500000000000000" pitchFamily="2" charset="0"/>
                          <a:cs typeface="Poppins" panose="00000500000000000000" pitchFamily="2" charset="0"/>
                        </a:rPr>
                        <a:t>Total</a:t>
                      </a:r>
                      <a:endParaRPr lang="en-IN" sz="1300" dirty="0">
                        <a:solidFill>
                          <a:schemeClr val="tx1"/>
                        </a:solidFill>
                        <a:latin typeface="Poppins" panose="00000500000000000000" pitchFamily="2" charset="0"/>
                        <a:cs typeface="Poppins" panose="00000500000000000000" pitchFamily="2" charset="0"/>
                      </a:endParaRPr>
                    </a:p>
                  </a:txBody>
                  <a:tcPr anchor="ctr"/>
                </a:tc>
                <a:tc>
                  <a:txBody>
                    <a:bodyPr/>
                    <a:lstStyle/>
                    <a:p>
                      <a:pPr algn="ctr"/>
                      <a:r>
                        <a:rPr lang="en-US" sz="1300" dirty="0">
                          <a:solidFill>
                            <a:schemeClr val="tx1"/>
                          </a:solidFill>
                          <a:latin typeface="Poppins" panose="00000500000000000000" pitchFamily="2" charset="0"/>
                          <a:cs typeface="Poppins" panose="00000500000000000000" pitchFamily="2" charset="0"/>
                        </a:rPr>
                        <a:t>1,248.9</a:t>
                      </a:r>
                      <a:endParaRPr lang="en-IN" sz="1300" dirty="0">
                        <a:solidFill>
                          <a:schemeClr val="tx1"/>
                        </a:solidFill>
                        <a:latin typeface="Poppins" panose="00000500000000000000" pitchFamily="2" charset="0"/>
                        <a:cs typeface="Poppins" panose="00000500000000000000" pitchFamily="2" charset="0"/>
                      </a:endParaRPr>
                    </a:p>
                  </a:txBody>
                  <a:tcPr anchor="ctr"/>
                </a:tc>
                <a:extLst>
                  <a:ext uri="{0D108BD9-81ED-4DB2-BD59-A6C34878D82A}">
                    <a16:rowId xmlns:a16="http://schemas.microsoft.com/office/drawing/2014/main" val="1407661673"/>
                  </a:ext>
                </a:extLst>
              </a:tr>
            </a:tbl>
          </a:graphicData>
        </a:graphic>
      </p:graphicFrame>
      <p:cxnSp>
        <p:nvCxnSpPr>
          <p:cNvPr id="9" name="Straight Connector 8">
            <a:extLst>
              <a:ext uri="{FF2B5EF4-FFF2-40B4-BE49-F238E27FC236}">
                <a16:creationId xmlns:a16="http://schemas.microsoft.com/office/drawing/2014/main" id="{369655CF-A546-9FCA-7479-AE5363A7E0ED}"/>
              </a:ext>
            </a:extLst>
          </p:cNvPr>
          <p:cNvCxnSpPr>
            <a:cxnSpLocks/>
          </p:cNvCxnSpPr>
          <p:nvPr/>
        </p:nvCxnSpPr>
        <p:spPr>
          <a:xfrm>
            <a:off x="6165958" y="1284660"/>
            <a:ext cx="0" cy="2221830"/>
          </a:xfrm>
          <a:prstGeom prst="line">
            <a:avLst/>
          </a:prstGeom>
        </p:spPr>
        <p:style>
          <a:lnRef idx="2">
            <a:schemeClr val="accent1"/>
          </a:lnRef>
          <a:fillRef idx="0">
            <a:schemeClr val="accent1"/>
          </a:fillRef>
          <a:effectRef idx="1">
            <a:schemeClr val="accent1"/>
          </a:effectRef>
          <a:fontRef idx="minor">
            <a:schemeClr val="tx1"/>
          </a:fontRef>
        </p:style>
      </p:cxnSp>
      <p:grpSp>
        <p:nvGrpSpPr>
          <p:cNvPr id="10" name="Group 9">
            <a:extLst>
              <a:ext uri="{FF2B5EF4-FFF2-40B4-BE49-F238E27FC236}">
                <a16:creationId xmlns:a16="http://schemas.microsoft.com/office/drawing/2014/main" id="{91AA8DB6-2D88-F8DD-9715-73F19367FF3E}"/>
              </a:ext>
            </a:extLst>
          </p:cNvPr>
          <p:cNvGrpSpPr/>
          <p:nvPr/>
        </p:nvGrpSpPr>
        <p:grpSpPr>
          <a:xfrm>
            <a:off x="1020414" y="3957119"/>
            <a:ext cx="2235200" cy="417334"/>
            <a:chOff x="1270000" y="4007645"/>
            <a:chExt cx="2235200" cy="417334"/>
          </a:xfrm>
        </p:grpSpPr>
        <p:pic>
          <p:nvPicPr>
            <p:cNvPr id="11" name="Picture 4" descr="Gate icon">
              <a:extLst>
                <a:ext uri="{FF2B5EF4-FFF2-40B4-BE49-F238E27FC236}">
                  <a16:creationId xmlns:a16="http://schemas.microsoft.com/office/drawing/2014/main" id="{1FB3FDB0-921C-51EF-124A-94DCCE7D88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0000" y="4007645"/>
              <a:ext cx="368300" cy="36830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EEEF0B9F-DC69-7F91-CADF-C0C750F8C0A3}"/>
                </a:ext>
              </a:extLst>
            </p:cNvPr>
            <p:cNvSpPr txBox="1"/>
            <p:nvPr/>
          </p:nvSpPr>
          <p:spPr>
            <a:xfrm>
              <a:off x="1778000" y="4071036"/>
              <a:ext cx="1727200" cy="353943"/>
            </a:xfrm>
            <a:prstGeom prst="rect">
              <a:avLst/>
            </a:prstGeom>
            <a:noFill/>
          </p:spPr>
          <p:txBody>
            <a:bodyPr wrap="square" rtlCol="0">
              <a:spAutoFit/>
            </a:bodyPr>
            <a:lstStyle/>
            <a:p>
              <a:r>
                <a:rPr lang="en-US" sz="1700" b="1" dirty="0">
                  <a:latin typeface="Poppins" panose="00000500000000000000" pitchFamily="2" charset="0"/>
                  <a:cs typeface="Poppins" panose="00000500000000000000" pitchFamily="2" charset="0"/>
                </a:rPr>
                <a:t>Mumbai</a:t>
              </a:r>
              <a:endParaRPr lang="en-IN" sz="1700" b="1" dirty="0">
                <a:latin typeface="Poppins" panose="00000500000000000000" pitchFamily="2" charset="0"/>
                <a:cs typeface="Poppins" panose="00000500000000000000" pitchFamily="2" charset="0"/>
              </a:endParaRPr>
            </a:p>
          </p:txBody>
        </p:sp>
      </p:grpSp>
      <p:grpSp>
        <p:nvGrpSpPr>
          <p:cNvPr id="13" name="Group 12">
            <a:extLst>
              <a:ext uri="{FF2B5EF4-FFF2-40B4-BE49-F238E27FC236}">
                <a16:creationId xmlns:a16="http://schemas.microsoft.com/office/drawing/2014/main" id="{BAE9EE45-A57C-BCA4-2733-1351BE69E5AE}"/>
              </a:ext>
            </a:extLst>
          </p:cNvPr>
          <p:cNvGrpSpPr/>
          <p:nvPr/>
        </p:nvGrpSpPr>
        <p:grpSpPr>
          <a:xfrm>
            <a:off x="455264" y="4483100"/>
            <a:ext cx="3365500" cy="2188916"/>
            <a:chOff x="455264" y="4483100"/>
            <a:chExt cx="3365500" cy="2188916"/>
          </a:xfrm>
        </p:grpSpPr>
        <p:sp>
          <p:nvSpPr>
            <p:cNvPr id="14" name="Rectangle: Rounded Corners 13">
              <a:extLst>
                <a:ext uri="{FF2B5EF4-FFF2-40B4-BE49-F238E27FC236}">
                  <a16:creationId xmlns:a16="http://schemas.microsoft.com/office/drawing/2014/main" id="{25D1BE85-DA5A-A778-CDB5-701B9321FF11}"/>
                </a:ext>
              </a:extLst>
            </p:cNvPr>
            <p:cNvSpPr/>
            <p:nvPr/>
          </p:nvSpPr>
          <p:spPr>
            <a:xfrm>
              <a:off x="455264" y="4483100"/>
              <a:ext cx="3365500" cy="2188916"/>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200">
                <a:latin typeface="Poppins" panose="00000500000000000000" pitchFamily="2" charset="0"/>
                <a:cs typeface="Poppins" panose="00000500000000000000" pitchFamily="2" charset="0"/>
              </a:endParaRPr>
            </a:p>
          </p:txBody>
        </p:sp>
        <p:sp>
          <p:nvSpPr>
            <p:cNvPr id="15" name="TextBox 14">
              <a:extLst>
                <a:ext uri="{FF2B5EF4-FFF2-40B4-BE49-F238E27FC236}">
                  <a16:creationId xmlns:a16="http://schemas.microsoft.com/office/drawing/2014/main" id="{18D4111C-B9AA-8BBD-7516-6D60BB3CECE3}"/>
                </a:ext>
              </a:extLst>
            </p:cNvPr>
            <p:cNvSpPr txBox="1"/>
            <p:nvPr/>
          </p:nvSpPr>
          <p:spPr>
            <a:xfrm>
              <a:off x="493364" y="4700395"/>
              <a:ext cx="3265836" cy="1754326"/>
            </a:xfrm>
            <a:prstGeom prst="rect">
              <a:avLst/>
            </a:prstGeom>
            <a:noFill/>
          </p:spPr>
          <p:txBody>
            <a:bodyPr wrap="square" rtlCol="0">
              <a:spAutoFit/>
            </a:bodyPr>
            <a:lstStyle/>
            <a:p>
              <a:pPr marL="177800" indent="-177800">
                <a:buFont typeface="Arial" panose="020B0604020202020204" pitchFamily="34" charset="0"/>
                <a:buChar char="•"/>
              </a:pPr>
              <a:r>
                <a:rPr lang="en-US" sz="1200" dirty="0">
                  <a:latin typeface="Poppins" panose="00000500000000000000" pitchFamily="2" charset="0"/>
                  <a:cs typeface="Poppins" panose="00000500000000000000" pitchFamily="2" charset="0"/>
                </a:rPr>
                <a:t>Mumbai's data center market is a dominant force in India, commanding a substantial 52% market share.</a:t>
              </a:r>
            </a:p>
            <a:p>
              <a:pPr marL="177800" indent="-177800">
                <a:buFont typeface="Arial" panose="020B0604020202020204" pitchFamily="34" charset="0"/>
                <a:buChar char="•"/>
              </a:pPr>
              <a:r>
                <a:rPr lang="en-US" sz="1200" dirty="0">
                  <a:latin typeface="Poppins" panose="00000500000000000000" pitchFamily="2" charset="0"/>
                  <a:cs typeface="Poppins" panose="00000500000000000000" pitchFamily="2" charset="0"/>
                </a:rPr>
                <a:t>With a robust capacity of 649.4 MW, the city serves as a critical hub for data storage and processing, attracting significant investments from both domestic and international operators.</a:t>
              </a:r>
              <a:endParaRPr lang="en-IN" sz="1200" dirty="0">
                <a:latin typeface="Poppins" panose="00000500000000000000" pitchFamily="2" charset="0"/>
                <a:cs typeface="Poppins" panose="00000500000000000000" pitchFamily="2" charset="0"/>
              </a:endParaRPr>
            </a:p>
          </p:txBody>
        </p:sp>
      </p:grpSp>
      <p:grpSp>
        <p:nvGrpSpPr>
          <p:cNvPr id="17" name="Group 16">
            <a:extLst>
              <a:ext uri="{FF2B5EF4-FFF2-40B4-BE49-F238E27FC236}">
                <a16:creationId xmlns:a16="http://schemas.microsoft.com/office/drawing/2014/main" id="{79F6E9B8-872E-583F-C00A-67E7790C7F93}"/>
              </a:ext>
            </a:extLst>
          </p:cNvPr>
          <p:cNvGrpSpPr/>
          <p:nvPr/>
        </p:nvGrpSpPr>
        <p:grpSpPr>
          <a:xfrm>
            <a:off x="4413250" y="4483100"/>
            <a:ext cx="3365500" cy="2188916"/>
            <a:chOff x="455264" y="4483100"/>
            <a:chExt cx="3365500" cy="2188916"/>
          </a:xfrm>
        </p:grpSpPr>
        <p:sp>
          <p:nvSpPr>
            <p:cNvPr id="18" name="Rectangle: Rounded Corners 17">
              <a:extLst>
                <a:ext uri="{FF2B5EF4-FFF2-40B4-BE49-F238E27FC236}">
                  <a16:creationId xmlns:a16="http://schemas.microsoft.com/office/drawing/2014/main" id="{8158E7B6-14EA-D990-87BE-8A21C8CF7CAC}"/>
                </a:ext>
              </a:extLst>
            </p:cNvPr>
            <p:cNvSpPr/>
            <p:nvPr/>
          </p:nvSpPr>
          <p:spPr>
            <a:xfrm>
              <a:off x="455264" y="4483100"/>
              <a:ext cx="3365500" cy="2188916"/>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200">
                <a:latin typeface="Poppins" panose="00000500000000000000" pitchFamily="2" charset="0"/>
                <a:cs typeface="Poppins" panose="00000500000000000000" pitchFamily="2" charset="0"/>
              </a:endParaRPr>
            </a:p>
          </p:txBody>
        </p:sp>
        <p:sp>
          <p:nvSpPr>
            <p:cNvPr id="19" name="TextBox 18">
              <a:extLst>
                <a:ext uri="{FF2B5EF4-FFF2-40B4-BE49-F238E27FC236}">
                  <a16:creationId xmlns:a16="http://schemas.microsoft.com/office/drawing/2014/main" id="{379A49BA-8E22-B37D-6BAA-89799C21A3A9}"/>
                </a:ext>
              </a:extLst>
            </p:cNvPr>
            <p:cNvSpPr txBox="1"/>
            <p:nvPr/>
          </p:nvSpPr>
          <p:spPr>
            <a:xfrm>
              <a:off x="493364" y="4700395"/>
              <a:ext cx="3265836" cy="1938992"/>
            </a:xfrm>
            <a:prstGeom prst="rect">
              <a:avLst/>
            </a:prstGeom>
            <a:noFill/>
          </p:spPr>
          <p:txBody>
            <a:bodyPr wrap="square" rtlCol="0">
              <a:spAutoFit/>
            </a:bodyPr>
            <a:lstStyle/>
            <a:p>
              <a:pPr marL="177800" indent="-177800">
                <a:buFont typeface="Arial" panose="020B0604020202020204" pitchFamily="34" charset="0"/>
                <a:buChar char="•"/>
              </a:pPr>
              <a:r>
                <a:rPr lang="en-US" sz="1200" dirty="0">
                  <a:latin typeface="Poppins" panose="00000500000000000000" pitchFamily="2" charset="0"/>
                  <a:cs typeface="Poppins" panose="00000500000000000000" pitchFamily="2" charset="0"/>
                </a:rPr>
                <a:t>Bangalore's data center market holds a 16% share of the Indian landscape, showcasing its importance as a key player in the sector.</a:t>
              </a:r>
            </a:p>
            <a:p>
              <a:pPr marL="177800" indent="-177800">
                <a:buFont typeface="Arial" panose="020B0604020202020204" pitchFamily="34" charset="0"/>
                <a:buChar char="•"/>
              </a:pPr>
              <a:r>
                <a:rPr lang="en-US" sz="1200" dirty="0">
                  <a:latin typeface="Poppins" panose="00000500000000000000" pitchFamily="2" charset="0"/>
                  <a:cs typeface="Poppins" panose="00000500000000000000" pitchFamily="2" charset="0"/>
                </a:rPr>
                <a:t>With a capacity of 199.8 MW, the city is rapidly emerging as a major hub for data storage and processing, fueled by its thriving technology ecosystem and the growing demand for cloud services.</a:t>
              </a:r>
              <a:endParaRPr lang="en-IN" sz="1200" dirty="0">
                <a:latin typeface="Poppins" panose="00000500000000000000" pitchFamily="2" charset="0"/>
                <a:cs typeface="Poppins" panose="00000500000000000000" pitchFamily="2" charset="0"/>
              </a:endParaRPr>
            </a:p>
          </p:txBody>
        </p:sp>
      </p:grpSp>
      <p:grpSp>
        <p:nvGrpSpPr>
          <p:cNvPr id="20" name="Group 19">
            <a:extLst>
              <a:ext uri="{FF2B5EF4-FFF2-40B4-BE49-F238E27FC236}">
                <a16:creationId xmlns:a16="http://schemas.microsoft.com/office/drawing/2014/main" id="{5A49925F-5366-3AF5-73F1-A6B1535F0994}"/>
              </a:ext>
            </a:extLst>
          </p:cNvPr>
          <p:cNvGrpSpPr/>
          <p:nvPr/>
        </p:nvGrpSpPr>
        <p:grpSpPr>
          <a:xfrm>
            <a:off x="8371236" y="4483100"/>
            <a:ext cx="3365500" cy="2188916"/>
            <a:chOff x="455264" y="4483100"/>
            <a:chExt cx="3365500" cy="2188916"/>
          </a:xfrm>
        </p:grpSpPr>
        <p:sp>
          <p:nvSpPr>
            <p:cNvPr id="21" name="Rectangle: Rounded Corners 20">
              <a:extLst>
                <a:ext uri="{FF2B5EF4-FFF2-40B4-BE49-F238E27FC236}">
                  <a16:creationId xmlns:a16="http://schemas.microsoft.com/office/drawing/2014/main" id="{8C5CF7F3-ECB8-4B2F-9727-46FCAB5D471F}"/>
                </a:ext>
              </a:extLst>
            </p:cNvPr>
            <p:cNvSpPr/>
            <p:nvPr/>
          </p:nvSpPr>
          <p:spPr>
            <a:xfrm>
              <a:off x="455264" y="4483100"/>
              <a:ext cx="3365500" cy="2188916"/>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200">
                <a:latin typeface="Poppins" panose="00000500000000000000" pitchFamily="2" charset="0"/>
                <a:cs typeface="Poppins" panose="00000500000000000000" pitchFamily="2" charset="0"/>
              </a:endParaRPr>
            </a:p>
          </p:txBody>
        </p:sp>
        <p:sp>
          <p:nvSpPr>
            <p:cNvPr id="22" name="TextBox 21">
              <a:extLst>
                <a:ext uri="{FF2B5EF4-FFF2-40B4-BE49-F238E27FC236}">
                  <a16:creationId xmlns:a16="http://schemas.microsoft.com/office/drawing/2014/main" id="{A9C5ADC6-FBD7-EBD3-43B5-49521D65A0B7}"/>
                </a:ext>
              </a:extLst>
            </p:cNvPr>
            <p:cNvSpPr txBox="1"/>
            <p:nvPr/>
          </p:nvSpPr>
          <p:spPr>
            <a:xfrm>
              <a:off x="493364" y="4700395"/>
              <a:ext cx="3265836" cy="1754326"/>
            </a:xfrm>
            <a:prstGeom prst="rect">
              <a:avLst/>
            </a:prstGeom>
            <a:noFill/>
          </p:spPr>
          <p:txBody>
            <a:bodyPr wrap="square" rtlCol="0">
              <a:spAutoFit/>
            </a:bodyPr>
            <a:lstStyle/>
            <a:p>
              <a:pPr marL="177800" indent="-177800">
                <a:buFont typeface="Arial" panose="020B0604020202020204" pitchFamily="34" charset="0"/>
                <a:buChar char="•"/>
              </a:pPr>
              <a:r>
                <a:rPr lang="en-US" sz="1200" dirty="0">
                  <a:latin typeface="Poppins" panose="00000500000000000000" pitchFamily="2" charset="0"/>
                  <a:cs typeface="Poppins" panose="00000500000000000000" pitchFamily="2" charset="0"/>
                </a:rPr>
                <a:t>Chennai's data center market accounts for 13% of India's overall share, reflecting its growing significance in the sector.</a:t>
              </a:r>
            </a:p>
            <a:p>
              <a:pPr marL="177800" indent="-177800">
                <a:buFont typeface="Arial" panose="020B0604020202020204" pitchFamily="34" charset="0"/>
                <a:buChar char="•"/>
              </a:pPr>
              <a:r>
                <a:rPr lang="en-US" sz="1200" dirty="0">
                  <a:latin typeface="Poppins" panose="00000500000000000000" pitchFamily="2" charset="0"/>
                  <a:cs typeface="Poppins" panose="00000500000000000000" pitchFamily="2" charset="0"/>
                </a:rPr>
                <a:t>With a capacity of 162.4 MW, the city is becoming a vital hub for data storage and processing, driven by increasing digital demands from various industries..</a:t>
              </a:r>
              <a:endParaRPr lang="en-IN" sz="1200" dirty="0">
                <a:latin typeface="Poppins" panose="00000500000000000000" pitchFamily="2" charset="0"/>
                <a:cs typeface="Poppins" panose="00000500000000000000" pitchFamily="2" charset="0"/>
              </a:endParaRPr>
            </a:p>
          </p:txBody>
        </p:sp>
      </p:grpSp>
      <p:grpSp>
        <p:nvGrpSpPr>
          <p:cNvPr id="23" name="Group 22">
            <a:extLst>
              <a:ext uri="{FF2B5EF4-FFF2-40B4-BE49-F238E27FC236}">
                <a16:creationId xmlns:a16="http://schemas.microsoft.com/office/drawing/2014/main" id="{F7A6425B-CE25-1381-0868-6534C42AC127}"/>
              </a:ext>
            </a:extLst>
          </p:cNvPr>
          <p:cNvGrpSpPr/>
          <p:nvPr/>
        </p:nvGrpSpPr>
        <p:grpSpPr>
          <a:xfrm>
            <a:off x="5070537" y="3930579"/>
            <a:ext cx="2213021" cy="431474"/>
            <a:chOff x="5070537" y="3930579"/>
            <a:chExt cx="2213021" cy="431474"/>
          </a:xfrm>
        </p:grpSpPr>
        <p:sp>
          <p:nvSpPr>
            <p:cNvPr id="24" name="TextBox 23">
              <a:extLst>
                <a:ext uri="{FF2B5EF4-FFF2-40B4-BE49-F238E27FC236}">
                  <a16:creationId xmlns:a16="http://schemas.microsoft.com/office/drawing/2014/main" id="{598E743C-53FD-041A-5D28-178753576812}"/>
                </a:ext>
              </a:extLst>
            </p:cNvPr>
            <p:cNvSpPr txBox="1"/>
            <p:nvPr/>
          </p:nvSpPr>
          <p:spPr>
            <a:xfrm>
              <a:off x="5556358" y="4008110"/>
              <a:ext cx="1727200" cy="353943"/>
            </a:xfrm>
            <a:prstGeom prst="rect">
              <a:avLst/>
            </a:prstGeom>
            <a:noFill/>
          </p:spPr>
          <p:txBody>
            <a:bodyPr wrap="square" rtlCol="0">
              <a:spAutoFit/>
            </a:bodyPr>
            <a:lstStyle/>
            <a:p>
              <a:r>
                <a:rPr lang="en-US" sz="1700" b="1" dirty="0">
                  <a:latin typeface="Poppins" panose="00000500000000000000" pitchFamily="2" charset="0"/>
                  <a:cs typeface="Poppins" panose="00000500000000000000" pitchFamily="2" charset="0"/>
                </a:rPr>
                <a:t>Bengaluru</a:t>
              </a:r>
              <a:endParaRPr lang="en-IN" sz="1700" b="1" dirty="0">
                <a:latin typeface="Poppins" panose="00000500000000000000" pitchFamily="2" charset="0"/>
                <a:cs typeface="Poppins" panose="00000500000000000000" pitchFamily="2" charset="0"/>
              </a:endParaRPr>
            </a:p>
          </p:txBody>
        </p:sp>
        <p:pic>
          <p:nvPicPr>
            <p:cNvPr id="25" name="Picture 6" descr="Jabarovsk icon">
              <a:extLst>
                <a:ext uri="{FF2B5EF4-FFF2-40B4-BE49-F238E27FC236}">
                  <a16:creationId xmlns:a16="http://schemas.microsoft.com/office/drawing/2014/main" id="{018022FD-EF51-CFE3-889A-433C9C6D966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70537" y="3930579"/>
              <a:ext cx="375719" cy="37571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6" name="Group 25">
            <a:extLst>
              <a:ext uri="{FF2B5EF4-FFF2-40B4-BE49-F238E27FC236}">
                <a16:creationId xmlns:a16="http://schemas.microsoft.com/office/drawing/2014/main" id="{F12339E4-B24D-5E12-CAB5-19F29B23229F}"/>
              </a:ext>
            </a:extLst>
          </p:cNvPr>
          <p:cNvGrpSpPr/>
          <p:nvPr/>
        </p:nvGrpSpPr>
        <p:grpSpPr>
          <a:xfrm>
            <a:off x="8909273" y="3887807"/>
            <a:ext cx="2262313" cy="486646"/>
            <a:chOff x="8909273" y="3887807"/>
            <a:chExt cx="2262313" cy="486646"/>
          </a:xfrm>
        </p:grpSpPr>
        <p:sp>
          <p:nvSpPr>
            <p:cNvPr id="27" name="TextBox 26">
              <a:extLst>
                <a:ext uri="{FF2B5EF4-FFF2-40B4-BE49-F238E27FC236}">
                  <a16:creationId xmlns:a16="http://schemas.microsoft.com/office/drawing/2014/main" id="{B0909F78-E8D8-1A2D-D92B-27DF4F71D150}"/>
                </a:ext>
              </a:extLst>
            </p:cNvPr>
            <p:cNvSpPr txBox="1"/>
            <p:nvPr/>
          </p:nvSpPr>
          <p:spPr>
            <a:xfrm>
              <a:off x="9444386" y="4020510"/>
              <a:ext cx="1727200" cy="353943"/>
            </a:xfrm>
            <a:prstGeom prst="rect">
              <a:avLst/>
            </a:prstGeom>
            <a:noFill/>
          </p:spPr>
          <p:txBody>
            <a:bodyPr wrap="square" rtlCol="0">
              <a:spAutoFit/>
            </a:bodyPr>
            <a:lstStyle/>
            <a:p>
              <a:r>
                <a:rPr lang="en-US" sz="1700" b="1" dirty="0">
                  <a:latin typeface="Poppins" panose="00000500000000000000" pitchFamily="2" charset="0"/>
                  <a:cs typeface="Poppins" panose="00000500000000000000" pitchFamily="2" charset="0"/>
                </a:rPr>
                <a:t>Chennai</a:t>
              </a:r>
              <a:endParaRPr lang="en-IN" sz="1700" b="1" dirty="0">
                <a:latin typeface="Poppins" panose="00000500000000000000" pitchFamily="2" charset="0"/>
                <a:cs typeface="Poppins" panose="00000500000000000000" pitchFamily="2" charset="0"/>
              </a:endParaRPr>
            </a:p>
          </p:txBody>
        </p:sp>
        <p:pic>
          <p:nvPicPr>
            <p:cNvPr id="28" name="Picture 8" descr="Building icon">
              <a:extLst>
                <a:ext uri="{FF2B5EF4-FFF2-40B4-BE49-F238E27FC236}">
                  <a16:creationId xmlns:a16="http://schemas.microsoft.com/office/drawing/2014/main" id="{BE97F0FB-DA6A-9F1A-D10F-3A7372590AE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09273" y="3887807"/>
              <a:ext cx="437612" cy="43761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8963673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FA44CA3F-B9DF-45E7-F416-8CF552FDFE85}"/>
              </a:ext>
            </a:extLst>
          </p:cNvPr>
          <p:cNvSpPr/>
          <p:nvPr/>
        </p:nvSpPr>
        <p:spPr>
          <a:xfrm>
            <a:off x="0" y="0"/>
            <a:ext cx="12191998" cy="6858000"/>
          </a:xfrm>
          <a:prstGeom prst="rect">
            <a:avLst/>
          </a:prstGeom>
          <a:solidFill>
            <a:srgbClr val="091B2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050" name="Picture 2" descr="Data search icon">
            <a:extLst>
              <a:ext uri="{FF2B5EF4-FFF2-40B4-BE49-F238E27FC236}">
                <a16:creationId xmlns:a16="http://schemas.microsoft.com/office/drawing/2014/main" id="{7513C34B-9AB5-1665-24C6-F45E46B19521}"/>
              </a:ext>
            </a:extLst>
          </p:cNvPr>
          <p:cNvPicPr>
            <a:picLocks noChangeAspect="1" noChangeArrowheads="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444149" y="5177573"/>
            <a:ext cx="1015999" cy="1015999"/>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1">
            <a:extLst>
              <a:ext uri="{FF2B5EF4-FFF2-40B4-BE49-F238E27FC236}">
                <a16:creationId xmlns:a16="http://schemas.microsoft.com/office/drawing/2014/main" id="{58255FFA-9F76-3600-5DAB-59F338CEAF19}"/>
              </a:ext>
            </a:extLst>
          </p:cNvPr>
          <p:cNvSpPr>
            <a:spLocks noGrp="1"/>
          </p:cNvSpPr>
          <p:nvPr>
            <p:ph type="ctrTitle"/>
          </p:nvPr>
        </p:nvSpPr>
        <p:spPr>
          <a:xfrm>
            <a:off x="5563336" y="4513145"/>
            <a:ext cx="6628662" cy="2344855"/>
          </a:xfrm>
        </p:spPr>
        <p:txBody>
          <a:bodyPr anchor="ctr">
            <a:normAutofit/>
          </a:bodyPr>
          <a:lstStyle/>
          <a:p>
            <a:pPr algn="l">
              <a:lnSpc>
                <a:spcPct val="100000"/>
              </a:lnSpc>
            </a:pPr>
            <a:r>
              <a:rPr lang="en-US" sz="3600" b="1" dirty="0">
                <a:solidFill>
                  <a:srgbClr val="FFFFFF"/>
                </a:solidFill>
                <a:latin typeface="Poppins" panose="00000500000000000000" pitchFamily="2" charset="0"/>
                <a:cs typeface="Poppins" panose="00000500000000000000" pitchFamily="2" charset="0"/>
              </a:rPr>
              <a:t>DATA CENTER (DC) OPERATORS</a:t>
            </a:r>
            <a:endParaRPr lang="en-IN" sz="3600" b="1" dirty="0">
              <a:solidFill>
                <a:srgbClr val="FFFFFF"/>
              </a:solidFill>
              <a:latin typeface="Poppins" panose="00000500000000000000" pitchFamily="2" charset="0"/>
              <a:cs typeface="Poppins" panose="00000500000000000000" pitchFamily="2" charset="0"/>
            </a:endParaRPr>
          </a:p>
        </p:txBody>
      </p:sp>
      <p:sp>
        <p:nvSpPr>
          <p:cNvPr id="14" name="Freeform: Shape 13">
            <a:extLst>
              <a:ext uri="{FF2B5EF4-FFF2-40B4-BE49-F238E27FC236}">
                <a16:creationId xmlns:a16="http://schemas.microsoft.com/office/drawing/2014/main" id="{B8368ABA-76E4-4E72-4531-D31A10A98CA9}"/>
              </a:ext>
            </a:extLst>
          </p:cNvPr>
          <p:cNvSpPr/>
          <p:nvPr/>
        </p:nvSpPr>
        <p:spPr>
          <a:xfrm>
            <a:off x="506664" y="709702"/>
            <a:ext cx="3245002" cy="3245000"/>
          </a:xfrm>
          <a:custGeom>
            <a:avLst/>
            <a:gdLst>
              <a:gd name="connsiteX0" fmla="*/ 404224 w 2888575"/>
              <a:gd name="connsiteY0" fmla="*/ 0 h 2888573"/>
              <a:gd name="connsiteX1" fmla="*/ 2888575 w 2888575"/>
              <a:gd name="connsiteY1" fmla="*/ 2484351 h 2888573"/>
              <a:gd name="connsiteX2" fmla="*/ 2564523 w 2888575"/>
              <a:gd name="connsiteY2" fmla="*/ 2808403 h 2888573"/>
              <a:gd name="connsiteX3" fmla="*/ 2177485 w 2888575"/>
              <a:gd name="connsiteY3" fmla="*/ 2808403 h 2888573"/>
              <a:gd name="connsiteX4" fmla="*/ 80171 w 2888575"/>
              <a:gd name="connsiteY4" fmla="*/ 711089 h 2888573"/>
              <a:gd name="connsiteX5" fmla="*/ 80171 w 2888575"/>
              <a:gd name="connsiteY5" fmla="*/ 324052 h 2888573"/>
              <a:gd name="connsiteX6" fmla="*/ 404224 w 2888575"/>
              <a:gd name="connsiteY6" fmla="*/ 0 h 2888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88575" h="2888573">
                <a:moveTo>
                  <a:pt x="404224" y="0"/>
                </a:moveTo>
                <a:lnTo>
                  <a:pt x="2888575" y="2484351"/>
                </a:lnTo>
                <a:lnTo>
                  <a:pt x="2564523" y="2808403"/>
                </a:lnTo>
                <a:cubicBezTo>
                  <a:pt x="2457627" y="2915297"/>
                  <a:pt x="2284380" y="2915297"/>
                  <a:pt x="2177485" y="2808403"/>
                </a:cubicBezTo>
                <a:lnTo>
                  <a:pt x="80171" y="711089"/>
                </a:lnTo>
                <a:cubicBezTo>
                  <a:pt x="-26724" y="604194"/>
                  <a:pt x="-26724" y="430947"/>
                  <a:pt x="80171" y="324052"/>
                </a:cubicBezTo>
                <a:lnTo>
                  <a:pt x="404224" y="0"/>
                </a:lnTo>
                <a:close/>
              </a:path>
            </a:pathLst>
          </a:custGeom>
          <a:solidFill>
            <a:srgbClr val="E2180D"/>
          </a:solidFill>
          <a:ln w="0" cap="flat">
            <a:noFill/>
            <a:prstDash val="solid"/>
            <a:miter/>
          </a:ln>
        </p:spPr>
        <p:txBody>
          <a:bodyPr rtlCol="0" anchor="ctr"/>
          <a:lstStyle/>
          <a:p>
            <a:endParaRPr lang="en-IN"/>
          </a:p>
        </p:txBody>
      </p:sp>
      <p:sp>
        <p:nvSpPr>
          <p:cNvPr id="15" name="Freeform: Shape 14">
            <a:extLst>
              <a:ext uri="{FF2B5EF4-FFF2-40B4-BE49-F238E27FC236}">
                <a16:creationId xmlns:a16="http://schemas.microsoft.com/office/drawing/2014/main" id="{FC7D1A56-E97C-FC37-E2C7-7AC2D8FCDE80}"/>
              </a:ext>
            </a:extLst>
          </p:cNvPr>
          <p:cNvSpPr/>
          <p:nvPr/>
        </p:nvSpPr>
        <p:spPr>
          <a:xfrm>
            <a:off x="506664" y="0"/>
            <a:ext cx="4365205" cy="3789566"/>
          </a:xfrm>
          <a:custGeom>
            <a:avLst/>
            <a:gdLst>
              <a:gd name="connsiteX0" fmla="*/ 49228 w 4365205"/>
              <a:gd name="connsiteY0" fmla="*/ 0 h 3789566"/>
              <a:gd name="connsiteX1" fmla="*/ 1164939 w 4365205"/>
              <a:gd name="connsiteY1" fmla="*/ 0 h 3789566"/>
              <a:gd name="connsiteX2" fmla="*/ 4365205 w 4365205"/>
              <a:gd name="connsiteY2" fmla="*/ 3200266 h 3789566"/>
              <a:gd name="connsiteX3" fmla="*/ 3908047 w 4365205"/>
              <a:gd name="connsiteY3" fmla="*/ 3657423 h 3789566"/>
              <a:gd name="connsiteX4" fmla="*/ 3269997 w 4365205"/>
              <a:gd name="connsiteY4" fmla="*/ 3657423 h 3789566"/>
              <a:gd name="connsiteX5" fmla="*/ 132145 w 4365205"/>
              <a:gd name="connsiteY5" fmla="*/ 519571 h 3789566"/>
              <a:gd name="connsiteX6" fmla="*/ 33036 w 4365205"/>
              <a:gd name="connsiteY6" fmla="*/ 30770 h 3789566"/>
              <a:gd name="connsiteX7" fmla="*/ 49228 w 4365205"/>
              <a:gd name="connsiteY7" fmla="*/ 0 h 3789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65205" h="3789566">
                <a:moveTo>
                  <a:pt x="49228" y="0"/>
                </a:moveTo>
                <a:lnTo>
                  <a:pt x="1164939" y="0"/>
                </a:lnTo>
                <a:lnTo>
                  <a:pt x="4365205" y="3200266"/>
                </a:lnTo>
                <a:lnTo>
                  <a:pt x="3908047" y="3657423"/>
                </a:lnTo>
                <a:cubicBezTo>
                  <a:pt x="3731855" y="3833614"/>
                  <a:pt x="3446190" y="3833614"/>
                  <a:pt x="3269997" y="3657423"/>
                </a:cubicBezTo>
                <a:lnTo>
                  <a:pt x="132145" y="519571"/>
                </a:lnTo>
                <a:cubicBezTo>
                  <a:pt x="0" y="387426"/>
                  <a:pt x="-33036" y="193704"/>
                  <a:pt x="33036" y="30770"/>
                </a:cubicBezTo>
                <a:lnTo>
                  <a:pt x="49228" y="0"/>
                </a:lnTo>
                <a:close/>
              </a:path>
            </a:pathLst>
          </a:custGeom>
          <a:solidFill>
            <a:srgbClr val="FFFFFF"/>
          </a:solidFill>
          <a:ln w="0" cap="flat">
            <a:noFill/>
            <a:prstDash val="solid"/>
            <a:miter/>
          </a:ln>
        </p:spPr>
        <p:txBody>
          <a:bodyPr rtlCol="0" anchor="ctr"/>
          <a:lstStyle/>
          <a:p>
            <a:endParaRPr lang="en-IN"/>
          </a:p>
        </p:txBody>
      </p:sp>
    </p:spTree>
    <p:extLst>
      <p:ext uri="{BB962C8B-B14F-4D97-AF65-F5344CB8AC3E}">
        <p14:creationId xmlns:p14="http://schemas.microsoft.com/office/powerpoint/2010/main" val="3357091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6D25CBDC-E395-4E50-F1F5-0A22733F9AB8}"/>
              </a:ext>
            </a:extLst>
          </p:cNvPr>
          <p:cNvSpPr txBox="1"/>
          <p:nvPr/>
        </p:nvSpPr>
        <p:spPr>
          <a:xfrm>
            <a:off x="340964" y="73780"/>
            <a:ext cx="11468744" cy="369332"/>
          </a:xfrm>
          <a:prstGeom prst="rect">
            <a:avLst/>
          </a:prstGeom>
          <a:noFill/>
        </p:spPr>
        <p:txBody>
          <a:bodyPr wrap="square" rtlCol="0">
            <a:spAutoFit/>
          </a:bodyPr>
          <a:lstStyle/>
          <a:p>
            <a:r>
              <a:rPr lang="en-US" b="1" dirty="0">
                <a:latin typeface="Poppins" panose="00000500000000000000" pitchFamily="2" charset="0"/>
                <a:cs typeface="Poppins" panose="00000500000000000000" pitchFamily="2" charset="0"/>
              </a:rPr>
              <a:t>DATA CENTER (DC) OPERATORS (1/2)</a:t>
            </a:r>
            <a:endParaRPr lang="en-IN" b="1" dirty="0">
              <a:latin typeface="Poppins" panose="00000500000000000000" pitchFamily="2" charset="0"/>
              <a:cs typeface="Poppins" panose="00000500000000000000" pitchFamily="2" charset="0"/>
            </a:endParaRPr>
          </a:p>
        </p:txBody>
      </p:sp>
      <p:sp>
        <p:nvSpPr>
          <p:cNvPr id="35" name="TextBox 34">
            <a:extLst>
              <a:ext uri="{FF2B5EF4-FFF2-40B4-BE49-F238E27FC236}">
                <a16:creationId xmlns:a16="http://schemas.microsoft.com/office/drawing/2014/main" id="{C76CA861-F7AA-D1AC-0F62-EB20733906B2}"/>
              </a:ext>
            </a:extLst>
          </p:cNvPr>
          <p:cNvSpPr txBox="1"/>
          <p:nvPr/>
        </p:nvSpPr>
        <p:spPr>
          <a:xfrm>
            <a:off x="438416" y="760541"/>
            <a:ext cx="10385598" cy="461665"/>
          </a:xfrm>
          <a:prstGeom prst="rect">
            <a:avLst/>
          </a:prstGeom>
          <a:noFill/>
        </p:spPr>
        <p:txBody>
          <a:bodyPr wrap="square" rtlCol="0">
            <a:spAutoFit/>
          </a:bodyPr>
          <a:lstStyle/>
          <a:p>
            <a:r>
              <a:rPr lang="en-US" sz="2400" dirty="0">
                <a:solidFill>
                  <a:srgbClr val="091B2C"/>
                </a:solidFill>
                <a:latin typeface="Poppins" panose="00000500000000000000" pitchFamily="2" charset="0"/>
                <a:cs typeface="Poppins" panose="00000500000000000000" pitchFamily="2" charset="0"/>
              </a:rPr>
              <a:t>TOP DATA CENTER (DC) OPERATORS IN INDIA AND THEIR CAPACTITIES</a:t>
            </a:r>
            <a:endParaRPr lang="en-IN" sz="2400" dirty="0">
              <a:solidFill>
                <a:srgbClr val="091B2C"/>
              </a:solidFill>
              <a:latin typeface="Poppins" panose="00000500000000000000" pitchFamily="2" charset="0"/>
              <a:cs typeface="Poppins" panose="00000500000000000000" pitchFamily="2" charset="0"/>
            </a:endParaRPr>
          </a:p>
        </p:txBody>
      </p:sp>
      <p:cxnSp>
        <p:nvCxnSpPr>
          <p:cNvPr id="36" name="Straight Connector 35">
            <a:extLst>
              <a:ext uri="{FF2B5EF4-FFF2-40B4-BE49-F238E27FC236}">
                <a16:creationId xmlns:a16="http://schemas.microsoft.com/office/drawing/2014/main" id="{29625D31-FAE4-3F90-DB3A-BE1942CF1402}"/>
              </a:ext>
            </a:extLst>
          </p:cNvPr>
          <p:cNvCxnSpPr>
            <a:cxnSpLocks/>
          </p:cNvCxnSpPr>
          <p:nvPr/>
        </p:nvCxnSpPr>
        <p:spPr>
          <a:xfrm>
            <a:off x="0" y="519792"/>
            <a:ext cx="12192000" cy="0"/>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5E4F68C4-1FB5-7427-7950-2AF3D6F5E841}"/>
              </a:ext>
            </a:extLst>
          </p:cNvPr>
          <p:cNvCxnSpPr>
            <a:cxnSpLocks/>
          </p:cNvCxnSpPr>
          <p:nvPr/>
        </p:nvCxnSpPr>
        <p:spPr>
          <a:xfrm>
            <a:off x="0" y="586090"/>
            <a:ext cx="12192000" cy="0"/>
          </a:xfrm>
          <a:prstGeom prst="line">
            <a:avLst/>
          </a:prstGeom>
          <a:ln>
            <a:solidFill>
              <a:srgbClr val="E2180D"/>
            </a:solidFill>
          </a:ln>
        </p:spPr>
        <p:style>
          <a:lnRef idx="2">
            <a:schemeClr val="accent1"/>
          </a:lnRef>
          <a:fillRef idx="0">
            <a:schemeClr val="accent1"/>
          </a:fillRef>
          <a:effectRef idx="1">
            <a:schemeClr val="accent1"/>
          </a:effectRef>
          <a:fontRef idx="minor">
            <a:schemeClr val="tx1"/>
          </a:fontRef>
        </p:style>
      </p:cxnSp>
      <p:grpSp>
        <p:nvGrpSpPr>
          <p:cNvPr id="38" name="Group 37">
            <a:extLst>
              <a:ext uri="{FF2B5EF4-FFF2-40B4-BE49-F238E27FC236}">
                <a16:creationId xmlns:a16="http://schemas.microsoft.com/office/drawing/2014/main" id="{265B29E2-241B-73F2-8DC4-D619122E8B7C}"/>
              </a:ext>
            </a:extLst>
          </p:cNvPr>
          <p:cNvGrpSpPr/>
          <p:nvPr/>
        </p:nvGrpSpPr>
        <p:grpSpPr>
          <a:xfrm>
            <a:off x="284839" y="760540"/>
            <a:ext cx="97453" cy="461665"/>
            <a:chOff x="532785" y="906130"/>
            <a:chExt cx="97453" cy="461665"/>
          </a:xfrm>
        </p:grpSpPr>
        <p:sp>
          <p:nvSpPr>
            <p:cNvPr id="39" name="Rectangle 38">
              <a:extLst>
                <a:ext uri="{FF2B5EF4-FFF2-40B4-BE49-F238E27FC236}">
                  <a16:creationId xmlns:a16="http://schemas.microsoft.com/office/drawing/2014/main" id="{1999D489-F780-B4F4-DE4B-1FDF03186654}"/>
                </a:ext>
              </a:extLst>
            </p:cNvPr>
            <p:cNvSpPr/>
            <p:nvPr/>
          </p:nvSpPr>
          <p:spPr>
            <a:xfrm>
              <a:off x="532785" y="906130"/>
              <a:ext cx="53032" cy="461665"/>
            </a:xfrm>
            <a:prstGeom prst="rect">
              <a:avLst/>
            </a:prstGeom>
            <a:solidFill>
              <a:srgbClr val="E2180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40" name="Straight Connector 39">
              <a:extLst>
                <a:ext uri="{FF2B5EF4-FFF2-40B4-BE49-F238E27FC236}">
                  <a16:creationId xmlns:a16="http://schemas.microsoft.com/office/drawing/2014/main" id="{60B4E7E2-17B0-071E-E879-29841BAB18D6}"/>
                </a:ext>
              </a:extLst>
            </p:cNvPr>
            <p:cNvCxnSpPr/>
            <p:nvPr/>
          </p:nvCxnSpPr>
          <p:spPr>
            <a:xfrm>
              <a:off x="630238" y="906130"/>
              <a:ext cx="0" cy="461665"/>
            </a:xfrm>
            <a:prstGeom prst="line">
              <a:avLst/>
            </a:prstGeom>
            <a:ln>
              <a:solidFill>
                <a:srgbClr val="091B2C"/>
              </a:solidFill>
            </a:ln>
          </p:spPr>
          <p:style>
            <a:lnRef idx="2">
              <a:schemeClr val="accent1"/>
            </a:lnRef>
            <a:fillRef idx="0">
              <a:schemeClr val="accent1"/>
            </a:fillRef>
            <a:effectRef idx="1">
              <a:schemeClr val="accent1"/>
            </a:effectRef>
            <a:fontRef idx="minor">
              <a:schemeClr val="tx1"/>
            </a:fontRef>
          </p:style>
        </p:cxnSp>
      </p:grpSp>
      <p:graphicFrame>
        <p:nvGraphicFramePr>
          <p:cNvPr id="2" name="Table 1">
            <a:extLst>
              <a:ext uri="{FF2B5EF4-FFF2-40B4-BE49-F238E27FC236}">
                <a16:creationId xmlns:a16="http://schemas.microsoft.com/office/drawing/2014/main" id="{FEAEC7F1-AFA4-FDE2-FC2A-6B1AC4C8FEBD}"/>
              </a:ext>
            </a:extLst>
          </p:cNvPr>
          <p:cNvGraphicFramePr>
            <a:graphicFrameLocks noGrp="1"/>
          </p:cNvGraphicFramePr>
          <p:nvPr>
            <p:extLst>
              <p:ext uri="{D42A27DB-BD31-4B8C-83A1-F6EECF244321}">
                <p14:modId xmlns:p14="http://schemas.microsoft.com/office/powerpoint/2010/main" val="1188252657"/>
              </p:ext>
            </p:extLst>
          </p:nvPr>
        </p:nvGraphicFramePr>
        <p:xfrm>
          <a:off x="340964" y="1319164"/>
          <a:ext cx="11468746" cy="5469347"/>
        </p:xfrm>
        <a:graphic>
          <a:graphicData uri="http://schemas.openxmlformats.org/drawingml/2006/table">
            <a:tbl>
              <a:tblPr firstRow="1" bandRow="1">
                <a:tableStyleId>{00A15C55-8517-42AA-B614-E9B94910E393}</a:tableStyleId>
              </a:tblPr>
              <a:tblGrid>
                <a:gridCol w="2592736">
                  <a:extLst>
                    <a:ext uri="{9D8B030D-6E8A-4147-A177-3AD203B41FA5}">
                      <a16:colId xmlns:a16="http://schemas.microsoft.com/office/drawing/2014/main" val="3633582459"/>
                    </a:ext>
                  </a:extLst>
                </a:gridCol>
                <a:gridCol w="1143000">
                  <a:extLst>
                    <a:ext uri="{9D8B030D-6E8A-4147-A177-3AD203B41FA5}">
                      <a16:colId xmlns:a16="http://schemas.microsoft.com/office/drawing/2014/main" val="3467823236"/>
                    </a:ext>
                  </a:extLst>
                </a:gridCol>
                <a:gridCol w="1611178">
                  <a:extLst>
                    <a:ext uri="{9D8B030D-6E8A-4147-A177-3AD203B41FA5}">
                      <a16:colId xmlns:a16="http://schemas.microsoft.com/office/drawing/2014/main" val="509256654"/>
                    </a:ext>
                  </a:extLst>
                </a:gridCol>
                <a:gridCol w="1565329">
                  <a:extLst>
                    <a:ext uri="{9D8B030D-6E8A-4147-A177-3AD203B41FA5}">
                      <a16:colId xmlns:a16="http://schemas.microsoft.com/office/drawing/2014/main" val="259763979"/>
                    </a:ext>
                  </a:extLst>
                </a:gridCol>
                <a:gridCol w="976393">
                  <a:extLst>
                    <a:ext uri="{9D8B030D-6E8A-4147-A177-3AD203B41FA5}">
                      <a16:colId xmlns:a16="http://schemas.microsoft.com/office/drawing/2014/main" val="3091442198"/>
                    </a:ext>
                  </a:extLst>
                </a:gridCol>
                <a:gridCol w="3580110">
                  <a:extLst>
                    <a:ext uri="{9D8B030D-6E8A-4147-A177-3AD203B41FA5}">
                      <a16:colId xmlns:a16="http://schemas.microsoft.com/office/drawing/2014/main" val="1726283208"/>
                    </a:ext>
                  </a:extLst>
                </a:gridCol>
              </a:tblGrid>
              <a:tr h="430940">
                <a:tc>
                  <a:txBody>
                    <a:bodyPr/>
                    <a:lstStyle/>
                    <a:p>
                      <a:pPr algn="ctr"/>
                      <a:r>
                        <a:rPr lang="en-US" sz="1400" dirty="0">
                          <a:latin typeface="Poppins" panose="00000500000000000000" pitchFamily="2" charset="0"/>
                          <a:cs typeface="Poppins" panose="00000500000000000000" pitchFamily="2" charset="0"/>
                        </a:rPr>
                        <a:t>DC OPERATOR</a:t>
                      </a:r>
                      <a:endParaRPr lang="en-IN" sz="1400" dirty="0">
                        <a:latin typeface="Poppins" panose="00000500000000000000" pitchFamily="2" charset="0"/>
                        <a:cs typeface="Poppins" panose="00000500000000000000" pitchFamily="2" charset="0"/>
                      </a:endParaRPr>
                    </a:p>
                  </a:txBody>
                  <a:tcPr anchor="ctr"/>
                </a:tc>
                <a:tc>
                  <a:txBody>
                    <a:bodyPr/>
                    <a:lstStyle/>
                    <a:p>
                      <a:pPr algn="ctr"/>
                      <a:r>
                        <a:rPr lang="en-US" sz="1400" dirty="0">
                          <a:latin typeface="Poppins" panose="00000500000000000000" pitchFamily="2" charset="0"/>
                          <a:cs typeface="Poppins" panose="00000500000000000000" pitchFamily="2" charset="0"/>
                        </a:rPr>
                        <a:t>FOUNDED</a:t>
                      </a:r>
                      <a:endParaRPr lang="en-IN" sz="1400" dirty="0">
                        <a:latin typeface="Poppins" panose="00000500000000000000" pitchFamily="2" charset="0"/>
                        <a:cs typeface="Poppins" panose="00000500000000000000" pitchFamily="2" charset="0"/>
                      </a:endParaRPr>
                    </a:p>
                  </a:txBody>
                  <a:tcPr anchor="ctr"/>
                </a:tc>
                <a:tc>
                  <a:txBody>
                    <a:bodyPr/>
                    <a:lstStyle/>
                    <a:p>
                      <a:pPr algn="ctr"/>
                      <a:r>
                        <a:rPr lang="en-US" sz="1400" dirty="0">
                          <a:latin typeface="Poppins" panose="00000500000000000000" pitchFamily="2" charset="0"/>
                          <a:cs typeface="Poppins" panose="00000500000000000000" pitchFamily="2" charset="0"/>
                        </a:rPr>
                        <a:t>HEADQUARTERS</a:t>
                      </a:r>
                      <a:endParaRPr lang="en-IN" sz="1400" dirty="0">
                        <a:latin typeface="Poppins" panose="00000500000000000000" pitchFamily="2" charset="0"/>
                        <a:cs typeface="Poppins" panose="00000500000000000000" pitchFamily="2" charset="0"/>
                      </a:endParaRPr>
                    </a:p>
                  </a:txBody>
                  <a:tcPr anchor="ctr"/>
                </a:tc>
                <a:tc>
                  <a:txBody>
                    <a:bodyPr/>
                    <a:lstStyle/>
                    <a:p>
                      <a:pPr algn="ctr"/>
                      <a:r>
                        <a:rPr lang="en-US" sz="1400" dirty="0">
                          <a:latin typeface="Poppins" panose="00000500000000000000" pitchFamily="2" charset="0"/>
                          <a:cs typeface="Poppins" panose="00000500000000000000" pitchFamily="2" charset="0"/>
                        </a:rPr>
                        <a:t>CAPACITY (MW)</a:t>
                      </a:r>
                      <a:endParaRPr lang="en-IN" sz="1400" dirty="0">
                        <a:latin typeface="Poppins" panose="00000500000000000000" pitchFamily="2" charset="0"/>
                        <a:cs typeface="Poppins" panose="00000500000000000000" pitchFamily="2" charset="0"/>
                      </a:endParaRPr>
                    </a:p>
                  </a:txBody>
                  <a:tcPr anchor="ctr"/>
                </a:tc>
                <a:tc>
                  <a:txBody>
                    <a:bodyPr/>
                    <a:lstStyle/>
                    <a:p>
                      <a:pPr algn="ctr"/>
                      <a:r>
                        <a:rPr lang="en-US" sz="1400" dirty="0">
                          <a:latin typeface="Poppins" panose="00000500000000000000" pitchFamily="2" charset="0"/>
                          <a:cs typeface="Poppins" panose="00000500000000000000" pitchFamily="2" charset="0"/>
                        </a:rPr>
                        <a:t>NO OF DC</a:t>
                      </a:r>
                      <a:endParaRPr lang="en-IN" sz="1400" dirty="0">
                        <a:latin typeface="Poppins" panose="00000500000000000000" pitchFamily="2" charset="0"/>
                        <a:cs typeface="Poppins" panose="00000500000000000000" pitchFamily="2"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latin typeface="Poppins" panose="00000500000000000000" pitchFamily="2" charset="0"/>
                          <a:cs typeface="Poppins" panose="00000500000000000000" pitchFamily="2" charset="0"/>
                        </a:rPr>
                        <a:t>TOP DC LOCATION</a:t>
                      </a:r>
                      <a:endParaRPr lang="en-IN" sz="1400" dirty="0">
                        <a:latin typeface="Poppins" panose="00000500000000000000" pitchFamily="2" charset="0"/>
                        <a:cs typeface="Poppins" panose="00000500000000000000" pitchFamily="2" charset="0"/>
                      </a:endParaRPr>
                    </a:p>
                  </a:txBody>
                  <a:tcPr anchor="ctr"/>
                </a:tc>
                <a:extLst>
                  <a:ext uri="{0D108BD9-81ED-4DB2-BD59-A6C34878D82A}">
                    <a16:rowId xmlns:a16="http://schemas.microsoft.com/office/drawing/2014/main" val="2465456807"/>
                  </a:ext>
                </a:extLst>
              </a:tr>
              <a:tr h="778329">
                <a:tc>
                  <a:txBody>
                    <a:bodyPr/>
                    <a:lstStyle/>
                    <a:p>
                      <a:r>
                        <a:rPr lang="en-IN" sz="1400" dirty="0">
                          <a:latin typeface="Poppins" panose="00000500000000000000" pitchFamily="2" charset="0"/>
                          <a:cs typeface="Poppins" panose="00000500000000000000" pitchFamily="2" charset="0"/>
                        </a:rPr>
                        <a:t>ST Telemedia Global Data Centres (STT GDC)</a:t>
                      </a:r>
                    </a:p>
                  </a:txBody>
                  <a:tcPr anchor="ctr"/>
                </a:tc>
                <a:tc>
                  <a:txBody>
                    <a:bodyPr/>
                    <a:lstStyle/>
                    <a:p>
                      <a:pPr algn="ctr"/>
                      <a:r>
                        <a:rPr lang="en-US" sz="1400" dirty="0">
                          <a:latin typeface="Poppins" panose="00000500000000000000" pitchFamily="2" charset="0"/>
                          <a:cs typeface="Poppins" panose="00000500000000000000" pitchFamily="2" charset="0"/>
                        </a:rPr>
                        <a:t>2014</a:t>
                      </a:r>
                      <a:endParaRPr lang="en-IN" sz="1400" dirty="0">
                        <a:latin typeface="Poppins" panose="00000500000000000000" pitchFamily="2" charset="0"/>
                        <a:cs typeface="Poppins" panose="00000500000000000000" pitchFamily="2" charset="0"/>
                      </a:endParaRPr>
                    </a:p>
                  </a:txBody>
                  <a:tcPr anchor="ctr"/>
                </a:tc>
                <a:tc>
                  <a:txBody>
                    <a:bodyPr/>
                    <a:lstStyle/>
                    <a:p>
                      <a:pPr algn="ctr"/>
                      <a:r>
                        <a:rPr lang="en-US" sz="1400" dirty="0">
                          <a:latin typeface="Poppins" panose="00000500000000000000" pitchFamily="2" charset="0"/>
                          <a:cs typeface="Poppins" panose="00000500000000000000" pitchFamily="2" charset="0"/>
                        </a:rPr>
                        <a:t>Mumbai</a:t>
                      </a:r>
                      <a:endParaRPr lang="en-IN" sz="1400" dirty="0">
                        <a:latin typeface="Poppins" panose="00000500000000000000" pitchFamily="2" charset="0"/>
                        <a:cs typeface="Poppins" panose="00000500000000000000" pitchFamily="2" charset="0"/>
                      </a:endParaRPr>
                    </a:p>
                  </a:txBody>
                  <a:tcPr anchor="ctr"/>
                </a:tc>
                <a:tc>
                  <a:txBody>
                    <a:bodyPr/>
                    <a:lstStyle/>
                    <a:p>
                      <a:pPr algn="ctr"/>
                      <a:r>
                        <a:rPr lang="en-US" sz="1400" dirty="0">
                          <a:latin typeface="Poppins" panose="00000500000000000000" pitchFamily="2" charset="0"/>
                          <a:cs typeface="Poppins" panose="00000500000000000000" pitchFamily="2" charset="0"/>
                        </a:rPr>
                        <a:t>315+</a:t>
                      </a:r>
                      <a:endParaRPr lang="en-IN" sz="1400" dirty="0">
                        <a:latin typeface="Poppins" panose="00000500000000000000" pitchFamily="2" charset="0"/>
                        <a:cs typeface="Poppins" panose="00000500000000000000" pitchFamily="2" charset="0"/>
                      </a:endParaRPr>
                    </a:p>
                  </a:txBody>
                  <a:tcPr anchor="ctr"/>
                </a:tc>
                <a:tc>
                  <a:txBody>
                    <a:bodyPr/>
                    <a:lstStyle/>
                    <a:p>
                      <a:pPr algn="ctr"/>
                      <a:r>
                        <a:rPr lang="en-US" sz="1400" dirty="0">
                          <a:latin typeface="Poppins" panose="00000500000000000000" pitchFamily="2" charset="0"/>
                          <a:cs typeface="Poppins" panose="00000500000000000000" pitchFamily="2" charset="0"/>
                        </a:rPr>
                        <a:t>28</a:t>
                      </a:r>
                      <a:endParaRPr lang="en-IN" sz="1400" dirty="0">
                        <a:latin typeface="Poppins" panose="00000500000000000000" pitchFamily="2" charset="0"/>
                        <a:cs typeface="Poppins" panose="00000500000000000000" pitchFamily="2" charset="0"/>
                      </a:endParaRPr>
                    </a:p>
                  </a:txBody>
                  <a:tcPr anchor="ctr"/>
                </a:tc>
                <a:tc>
                  <a:txBody>
                    <a:bodyPr/>
                    <a:lstStyle/>
                    <a:p>
                      <a:pPr algn="l"/>
                      <a:r>
                        <a:rPr lang="en-IN" sz="1400" dirty="0">
                          <a:latin typeface="Poppins" panose="00000500000000000000" pitchFamily="2" charset="0"/>
                          <a:cs typeface="Poppins" panose="00000500000000000000" pitchFamily="2" charset="0"/>
                        </a:rPr>
                        <a:t>Mumbai, Ahmedabad, </a:t>
                      </a:r>
                      <a:r>
                        <a:rPr lang="en-US" sz="1400" dirty="0">
                          <a:latin typeface="Poppins" panose="00000500000000000000" pitchFamily="2" charset="0"/>
                          <a:cs typeface="Poppins" panose="00000500000000000000" pitchFamily="2" charset="0"/>
                        </a:rPr>
                        <a:t>Bengaluru, Chennai, </a:t>
                      </a:r>
                      <a:r>
                        <a:rPr lang="en-IN" sz="1400" dirty="0">
                          <a:latin typeface="Poppins" panose="00000500000000000000" pitchFamily="2" charset="0"/>
                          <a:cs typeface="Poppins" panose="00000500000000000000" pitchFamily="2" charset="0"/>
                        </a:rPr>
                        <a:t>Delhi NCR</a:t>
                      </a:r>
                      <a:r>
                        <a:rPr lang="en-US" sz="1400" dirty="0">
                          <a:latin typeface="Poppins" panose="00000500000000000000" pitchFamily="2" charset="0"/>
                          <a:cs typeface="Poppins" panose="00000500000000000000" pitchFamily="2" charset="0"/>
                        </a:rPr>
                        <a:t>, Hyderabad, Noida</a:t>
                      </a:r>
                      <a:endParaRPr lang="en-IN" sz="1400" dirty="0">
                        <a:latin typeface="Poppins" panose="00000500000000000000" pitchFamily="2" charset="0"/>
                        <a:cs typeface="Poppins" panose="00000500000000000000" pitchFamily="2" charset="0"/>
                      </a:endParaRPr>
                    </a:p>
                  </a:txBody>
                  <a:tcPr anchor="ctr"/>
                </a:tc>
                <a:extLst>
                  <a:ext uri="{0D108BD9-81ED-4DB2-BD59-A6C34878D82A}">
                    <a16:rowId xmlns:a16="http://schemas.microsoft.com/office/drawing/2014/main" val="2117126368"/>
                  </a:ext>
                </a:extLst>
              </a:tr>
              <a:tr h="654958">
                <a:tc>
                  <a:txBody>
                    <a:bodyPr/>
                    <a:lstStyle/>
                    <a:p>
                      <a:r>
                        <a:rPr lang="en-IN" sz="1400" dirty="0">
                          <a:latin typeface="Poppins" panose="00000500000000000000" pitchFamily="2" charset="0"/>
                          <a:cs typeface="Poppins" panose="00000500000000000000" pitchFamily="2" charset="0"/>
                        </a:rPr>
                        <a:t>NTT Ltd.</a:t>
                      </a:r>
                    </a:p>
                  </a:txBody>
                  <a:tcPr anchor="ctr"/>
                </a:tc>
                <a:tc>
                  <a:txBody>
                    <a:bodyPr/>
                    <a:lstStyle/>
                    <a:p>
                      <a:pPr algn="ctr"/>
                      <a:r>
                        <a:rPr lang="en-US" sz="1400" dirty="0">
                          <a:latin typeface="Poppins" panose="00000500000000000000" pitchFamily="2" charset="0"/>
                          <a:cs typeface="Poppins" panose="00000500000000000000" pitchFamily="2" charset="0"/>
                        </a:rPr>
                        <a:t>1988</a:t>
                      </a:r>
                      <a:endParaRPr lang="en-IN" sz="1400" dirty="0">
                        <a:latin typeface="Poppins" panose="00000500000000000000" pitchFamily="2" charset="0"/>
                        <a:cs typeface="Poppins" panose="00000500000000000000" pitchFamily="2" charset="0"/>
                      </a:endParaRPr>
                    </a:p>
                  </a:txBody>
                  <a:tcPr anchor="ctr"/>
                </a:tc>
                <a:tc>
                  <a:txBody>
                    <a:bodyPr/>
                    <a:lstStyle/>
                    <a:p>
                      <a:pPr algn="ctr"/>
                      <a:r>
                        <a:rPr lang="en-US" sz="1400" dirty="0">
                          <a:latin typeface="Poppins" panose="00000500000000000000" pitchFamily="2" charset="0"/>
                          <a:cs typeface="Poppins" panose="00000500000000000000" pitchFamily="2" charset="0"/>
                        </a:rPr>
                        <a:t>Mumbai</a:t>
                      </a:r>
                      <a:endParaRPr lang="en-IN" sz="1400" dirty="0">
                        <a:latin typeface="Poppins" panose="00000500000000000000" pitchFamily="2" charset="0"/>
                        <a:cs typeface="Poppins" panose="00000500000000000000" pitchFamily="2" charset="0"/>
                      </a:endParaRPr>
                    </a:p>
                  </a:txBody>
                  <a:tcPr anchor="ctr"/>
                </a:tc>
                <a:tc>
                  <a:txBody>
                    <a:bodyPr/>
                    <a:lstStyle/>
                    <a:p>
                      <a:pPr algn="ctr"/>
                      <a:r>
                        <a:rPr lang="en-US" sz="1400" dirty="0">
                          <a:latin typeface="Poppins" panose="00000500000000000000" pitchFamily="2" charset="0"/>
                          <a:cs typeface="Poppins" panose="00000500000000000000" pitchFamily="2" charset="0"/>
                        </a:rPr>
                        <a:t>265+</a:t>
                      </a:r>
                      <a:endParaRPr lang="en-IN" sz="1400" dirty="0">
                        <a:latin typeface="Poppins" panose="00000500000000000000" pitchFamily="2" charset="0"/>
                        <a:cs typeface="Poppins" panose="00000500000000000000" pitchFamily="2" charset="0"/>
                      </a:endParaRPr>
                    </a:p>
                  </a:txBody>
                  <a:tcPr anchor="ctr"/>
                </a:tc>
                <a:tc>
                  <a:txBody>
                    <a:bodyPr/>
                    <a:lstStyle/>
                    <a:p>
                      <a:pPr algn="ctr"/>
                      <a:r>
                        <a:rPr lang="en-US" sz="1400" dirty="0">
                          <a:latin typeface="Poppins" panose="00000500000000000000" pitchFamily="2" charset="0"/>
                          <a:cs typeface="Poppins" panose="00000500000000000000" pitchFamily="2" charset="0"/>
                        </a:rPr>
                        <a:t>18</a:t>
                      </a:r>
                      <a:endParaRPr lang="en-IN" sz="1400" dirty="0">
                        <a:latin typeface="Poppins" panose="00000500000000000000" pitchFamily="2" charset="0"/>
                        <a:cs typeface="Poppins" panose="00000500000000000000" pitchFamily="2" charset="0"/>
                      </a:endParaRPr>
                    </a:p>
                  </a:txBody>
                  <a:tcPr anchor="ctr"/>
                </a:tc>
                <a:tc>
                  <a:txBody>
                    <a:bodyPr/>
                    <a:lstStyle/>
                    <a:p>
                      <a:pPr algn="l"/>
                      <a:r>
                        <a:rPr lang="en-IN" sz="1400" dirty="0">
                          <a:latin typeface="Poppins" panose="00000500000000000000" pitchFamily="2" charset="0"/>
                          <a:cs typeface="Poppins" panose="00000500000000000000" pitchFamily="2" charset="0"/>
                        </a:rPr>
                        <a:t>Delhi NCR, Mumbai, Bengaluru, Chennai</a:t>
                      </a:r>
                    </a:p>
                  </a:txBody>
                  <a:tcPr anchor="ctr"/>
                </a:tc>
                <a:extLst>
                  <a:ext uri="{0D108BD9-81ED-4DB2-BD59-A6C34878D82A}">
                    <a16:rowId xmlns:a16="http://schemas.microsoft.com/office/drawing/2014/main" val="2533009971"/>
                  </a:ext>
                </a:extLst>
              </a:tr>
              <a:tr h="723900">
                <a:tc>
                  <a:txBody>
                    <a:bodyPr/>
                    <a:lstStyle/>
                    <a:p>
                      <a:r>
                        <a:rPr lang="en-IN" sz="1400" dirty="0" err="1">
                          <a:latin typeface="Poppins" panose="00000500000000000000" pitchFamily="2" charset="0"/>
                          <a:cs typeface="Poppins" panose="00000500000000000000" pitchFamily="2" charset="0"/>
                        </a:rPr>
                        <a:t>CtrlS</a:t>
                      </a:r>
                      <a:r>
                        <a:rPr lang="en-IN" sz="1400" dirty="0">
                          <a:latin typeface="Poppins" panose="00000500000000000000" pitchFamily="2" charset="0"/>
                          <a:cs typeface="Poppins" panose="00000500000000000000" pitchFamily="2" charset="0"/>
                        </a:rPr>
                        <a:t> </a:t>
                      </a:r>
                      <a:r>
                        <a:rPr lang="en-IN" sz="1400" dirty="0" err="1">
                          <a:latin typeface="Poppins" panose="00000500000000000000" pitchFamily="2" charset="0"/>
                          <a:cs typeface="Poppins" panose="00000500000000000000" pitchFamily="2" charset="0"/>
                        </a:rPr>
                        <a:t>Datacenters</a:t>
                      </a:r>
                      <a:r>
                        <a:rPr lang="en-IN" sz="1400" dirty="0">
                          <a:latin typeface="Poppins" panose="00000500000000000000" pitchFamily="2" charset="0"/>
                          <a:cs typeface="Poppins" panose="00000500000000000000" pitchFamily="2" charset="0"/>
                        </a:rPr>
                        <a:t> Ltd.</a:t>
                      </a:r>
                    </a:p>
                  </a:txBody>
                  <a:tcPr anchor="ctr"/>
                </a:tc>
                <a:tc>
                  <a:txBody>
                    <a:bodyPr/>
                    <a:lstStyle/>
                    <a:p>
                      <a:pPr algn="ctr"/>
                      <a:r>
                        <a:rPr lang="en-US" sz="1400" dirty="0">
                          <a:latin typeface="Poppins" panose="00000500000000000000" pitchFamily="2" charset="0"/>
                          <a:cs typeface="Poppins" panose="00000500000000000000" pitchFamily="2" charset="0"/>
                        </a:rPr>
                        <a:t>2008</a:t>
                      </a:r>
                      <a:endParaRPr lang="en-IN" sz="1400" dirty="0">
                        <a:latin typeface="Poppins" panose="00000500000000000000" pitchFamily="2" charset="0"/>
                        <a:cs typeface="Poppins" panose="00000500000000000000" pitchFamily="2" charset="0"/>
                      </a:endParaRPr>
                    </a:p>
                  </a:txBody>
                  <a:tcPr anchor="ctr"/>
                </a:tc>
                <a:tc>
                  <a:txBody>
                    <a:bodyPr/>
                    <a:lstStyle/>
                    <a:p>
                      <a:pPr algn="ctr"/>
                      <a:r>
                        <a:rPr lang="en-US" sz="1400" dirty="0">
                          <a:latin typeface="Poppins" panose="00000500000000000000" pitchFamily="2" charset="0"/>
                          <a:cs typeface="Poppins" panose="00000500000000000000" pitchFamily="2" charset="0"/>
                        </a:rPr>
                        <a:t>Hyderabad</a:t>
                      </a:r>
                      <a:endParaRPr lang="en-IN" sz="1400" dirty="0">
                        <a:latin typeface="Poppins" panose="00000500000000000000" pitchFamily="2" charset="0"/>
                        <a:cs typeface="Poppins" panose="00000500000000000000" pitchFamily="2" charset="0"/>
                      </a:endParaRPr>
                    </a:p>
                  </a:txBody>
                  <a:tcPr anchor="ctr"/>
                </a:tc>
                <a:tc>
                  <a:txBody>
                    <a:bodyPr/>
                    <a:lstStyle/>
                    <a:p>
                      <a:pPr algn="ctr"/>
                      <a:r>
                        <a:rPr lang="en-US" sz="1400" dirty="0">
                          <a:latin typeface="Poppins" panose="00000500000000000000" pitchFamily="2" charset="0"/>
                          <a:cs typeface="Poppins" panose="00000500000000000000" pitchFamily="2" charset="0"/>
                        </a:rPr>
                        <a:t>250+</a:t>
                      </a:r>
                      <a:endParaRPr lang="en-IN" sz="1400" dirty="0">
                        <a:latin typeface="Poppins" panose="00000500000000000000" pitchFamily="2" charset="0"/>
                        <a:cs typeface="Poppins" panose="00000500000000000000" pitchFamily="2" charset="0"/>
                      </a:endParaRPr>
                    </a:p>
                  </a:txBody>
                  <a:tcPr anchor="ctr"/>
                </a:tc>
                <a:tc>
                  <a:txBody>
                    <a:bodyPr/>
                    <a:lstStyle/>
                    <a:p>
                      <a:pPr algn="ctr"/>
                      <a:r>
                        <a:rPr lang="en-US" sz="1400" dirty="0">
                          <a:latin typeface="Poppins" panose="00000500000000000000" pitchFamily="2" charset="0"/>
                          <a:cs typeface="Poppins" panose="00000500000000000000" pitchFamily="2" charset="0"/>
                        </a:rPr>
                        <a:t>15</a:t>
                      </a:r>
                      <a:endParaRPr lang="en-IN" sz="1400" dirty="0">
                        <a:latin typeface="Poppins" panose="00000500000000000000" pitchFamily="2" charset="0"/>
                        <a:cs typeface="Poppins" panose="00000500000000000000" pitchFamily="2" charset="0"/>
                      </a:endParaRPr>
                    </a:p>
                  </a:txBody>
                  <a:tcPr anchor="ctr"/>
                </a:tc>
                <a:tc>
                  <a:txBody>
                    <a:bodyPr/>
                    <a:lstStyle/>
                    <a:p>
                      <a:pPr algn="l"/>
                      <a:r>
                        <a:rPr lang="en-US" sz="1400" dirty="0">
                          <a:latin typeface="Poppins" panose="00000500000000000000" pitchFamily="2" charset="0"/>
                          <a:cs typeface="Poppins" panose="00000500000000000000" pitchFamily="2" charset="0"/>
                        </a:rPr>
                        <a:t>Mumbai, Chennai, Hyderabad, Noida, Bengaluru, Kolkata</a:t>
                      </a:r>
                      <a:endParaRPr lang="en-IN" sz="1400" dirty="0">
                        <a:latin typeface="Poppins" panose="00000500000000000000" pitchFamily="2" charset="0"/>
                        <a:cs typeface="Poppins" panose="00000500000000000000" pitchFamily="2" charset="0"/>
                      </a:endParaRPr>
                    </a:p>
                  </a:txBody>
                  <a:tcPr anchor="ctr"/>
                </a:tc>
                <a:extLst>
                  <a:ext uri="{0D108BD9-81ED-4DB2-BD59-A6C34878D82A}">
                    <a16:rowId xmlns:a16="http://schemas.microsoft.com/office/drawing/2014/main" val="2805056568"/>
                  </a:ext>
                </a:extLst>
              </a:tr>
              <a:tr h="500866">
                <a:tc>
                  <a:txBody>
                    <a:bodyPr/>
                    <a:lstStyle/>
                    <a:p>
                      <a:r>
                        <a:rPr lang="en-IN" sz="1400" dirty="0">
                          <a:latin typeface="Poppins" panose="00000500000000000000" pitchFamily="2" charset="0"/>
                          <a:cs typeface="Poppins" panose="00000500000000000000" pitchFamily="2" charset="0"/>
                        </a:rPr>
                        <a:t>Sify Technologies</a:t>
                      </a:r>
                    </a:p>
                  </a:txBody>
                  <a:tcPr anchor="ctr"/>
                </a:tc>
                <a:tc>
                  <a:txBody>
                    <a:bodyPr/>
                    <a:lstStyle/>
                    <a:p>
                      <a:pPr algn="ctr"/>
                      <a:r>
                        <a:rPr lang="en-US" sz="1400" dirty="0">
                          <a:latin typeface="Poppins" panose="00000500000000000000" pitchFamily="2" charset="0"/>
                          <a:cs typeface="Poppins" panose="00000500000000000000" pitchFamily="2" charset="0"/>
                        </a:rPr>
                        <a:t>1995</a:t>
                      </a:r>
                      <a:endParaRPr lang="en-IN" sz="1400" dirty="0">
                        <a:latin typeface="Poppins" panose="00000500000000000000" pitchFamily="2" charset="0"/>
                        <a:cs typeface="Poppins" panose="00000500000000000000" pitchFamily="2"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latin typeface="Poppins" panose="00000500000000000000" pitchFamily="2" charset="0"/>
                          <a:cs typeface="Poppins" panose="00000500000000000000" pitchFamily="2" charset="0"/>
                        </a:rPr>
                        <a:t>Chennai</a:t>
                      </a:r>
                      <a:endParaRPr lang="en-IN" sz="1400" dirty="0">
                        <a:latin typeface="Poppins" panose="00000500000000000000" pitchFamily="2" charset="0"/>
                        <a:cs typeface="Poppins" panose="00000500000000000000" pitchFamily="2" charset="0"/>
                      </a:endParaRPr>
                    </a:p>
                  </a:txBody>
                  <a:tcPr anchor="ctr"/>
                </a:tc>
                <a:tc>
                  <a:txBody>
                    <a:bodyPr/>
                    <a:lstStyle/>
                    <a:p>
                      <a:pPr algn="ctr"/>
                      <a:r>
                        <a:rPr lang="en-US" sz="1400" dirty="0">
                          <a:latin typeface="Poppins" panose="00000500000000000000" pitchFamily="2" charset="0"/>
                          <a:cs typeface="Poppins" panose="00000500000000000000" pitchFamily="2" charset="0"/>
                        </a:rPr>
                        <a:t>225+</a:t>
                      </a:r>
                      <a:endParaRPr lang="en-IN" sz="1400" dirty="0">
                        <a:latin typeface="Poppins" panose="00000500000000000000" pitchFamily="2" charset="0"/>
                        <a:cs typeface="Poppins" panose="00000500000000000000" pitchFamily="2" charset="0"/>
                      </a:endParaRPr>
                    </a:p>
                  </a:txBody>
                  <a:tcPr anchor="ctr"/>
                </a:tc>
                <a:tc>
                  <a:txBody>
                    <a:bodyPr/>
                    <a:lstStyle/>
                    <a:p>
                      <a:pPr algn="ctr"/>
                      <a:r>
                        <a:rPr lang="en-US" sz="1400" dirty="0">
                          <a:latin typeface="Poppins" panose="00000500000000000000" pitchFamily="2" charset="0"/>
                          <a:cs typeface="Poppins" panose="00000500000000000000" pitchFamily="2" charset="0"/>
                        </a:rPr>
                        <a:t>14</a:t>
                      </a:r>
                      <a:endParaRPr lang="en-IN" sz="1400" dirty="0">
                        <a:latin typeface="Poppins" panose="00000500000000000000" pitchFamily="2" charset="0"/>
                        <a:cs typeface="Poppins" panose="00000500000000000000" pitchFamily="2" charset="0"/>
                      </a:endParaRPr>
                    </a:p>
                  </a:txBody>
                  <a:tcPr anchor="ctr"/>
                </a:tc>
                <a:tc>
                  <a:txBody>
                    <a:bodyPr/>
                    <a:lstStyle/>
                    <a:p>
                      <a:pPr algn="l"/>
                      <a:r>
                        <a:rPr lang="en-US" sz="1400" dirty="0">
                          <a:latin typeface="Poppins" panose="00000500000000000000" pitchFamily="2" charset="0"/>
                          <a:cs typeface="Poppins" panose="00000500000000000000" pitchFamily="2" charset="0"/>
                        </a:rPr>
                        <a:t>Mumbai, Chennai, Noida</a:t>
                      </a:r>
                      <a:endParaRPr lang="en-IN" sz="1400" dirty="0">
                        <a:latin typeface="Poppins" panose="00000500000000000000" pitchFamily="2" charset="0"/>
                        <a:cs typeface="Poppins" panose="00000500000000000000" pitchFamily="2" charset="0"/>
                      </a:endParaRPr>
                    </a:p>
                  </a:txBody>
                  <a:tcPr anchor="ctr"/>
                </a:tc>
                <a:extLst>
                  <a:ext uri="{0D108BD9-81ED-4DB2-BD59-A6C34878D82A}">
                    <a16:rowId xmlns:a16="http://schemas.microsoft.com/office/drawing/2014/main" val="3341934243"/>
                  </a:ext>
                </a:extLst>
              </a:tr>
              <a:tr h="520700">
                <a:tc>
                  <a:txBody>
                    <a:bodyPr/>
                    <a:lstStyle/>
                    <a:p>
                      <a:r>
                        <a:rPr lang="en-IN" sz="1400" dirty="0" err="1">
                          <a:latin typeface="Poppins" panose="00000500000000000000" pitchFamily="2" charset="0"/>
                          <a:cs typeface="Poppins" panose="00000500000000000000" pitchFamily="2" charset="0"/>
                        </a:rPr>
                        <a:t>Nxtra</a:t>
                      </a:r>
                      <a:r>
                        <a:rPr lang="en-IN" sz="1400" dirty="0">
                          <a:latin typeface="Poppins" panose="00000500000000000000" pitchFamily="2" charset="0"/>
                          <a:cs typeface="Poppins" panose="00000500000000000000" pitchFamily="2" charset="0"/>
                        </a:rPr>
                        <a:t> Data Limited</a:t>
                      </a:r>
                    </a:p>
                  </a:txBody>
                  <a:tcPr anchor="ctr"/>
                </a:tc>
                <a:tc>
                  <a:txBody>
                    <a:bodyPr/>
                    <a:lstStyle/>
                    <a:p>
                      <a:pPr algn="ctr"/>
                      <a:r>
                        <a:rPr lang="en-US" sz="1400" dirty="0">
                          <a:latin typeface="Poppins" panose="00000500000000000000" pitchFamily="2" charset="0"/>
                          <a:cs typeface="Poppins" panose="00000500000000000000" pitchFamily="2" charset="0"/>
                        </a:rPr>
                        <a:t>2013</a:t>
                      </a:r>
                      <a:endParaRPr lang="en-IN" sz="1400" dirty="0">
                        <a:latin typeface="Poppins" panose="00000500000000000000" pitchFamily="2" charset="0"/>
                        <a:cs typeface="Poppins" panose="00000500000000000000" pitchFamily="2" charset="0"/>
                      </a:endParaRPr>
                    </a:p>
                  </a:txBody>
                  <a:tcPr anchor="ctr"/>
                </a:tc>
                <a:tc>
                  <a:txBody>
                    <a:bodyPr/>
                    <a:lstStyle/>
                    <a:p>
                      <a:pPr algn="ctr"/>
                      <a:r>
                        <a:rPr lang="en-US" sz="1400" dirty="0">
                          <a:latin typeface="Poppins" panose="00000500000000000000" pitchFamily="2" charset="0"/>
                          <a:cs typeface="Poppins" panose="00000500000000000000" pitchFamily="2" charset="0"/>
                        </a:rPr>
                        <a:t>New Delhi</a:t>
                      </a:r>
                      <a:endParaRPr lang="en-IN" sz="1400" dirty="0">
                        <a:latin typeface="Poppins" panose="00000500000000000000" pitchFamily="2" charset="0"/>
                        <a:cs typeface="Poppins" panose="00000500000000000000" pitchFamily="2" charset="0"/>
                      </a:endParaRPr>
                    </a:p>
                  </a:txBody>
                  <a:tcPr anchor="ctr"/>
                </a:tc>
                <a:tc>
                  <a:txBody>
                    <a:bodyPr/>
                    <a:lstStyle/>
                    <a:p>
                      <a:pPr algn="ctr"/>
                      <a:r>
                        <a:rPr lang="en-US" sz="1400" dirty="0">
                          <a:latin typeface="Poppins" panose="00000500000000000000" pitchFamily="2" charset="0"/>
                          <a:cs typeface="Poppins" panose="00000500000000000000" pitchFamily="2" charset="0"/>
                        </a:rPr>
                        <a:t>200+</a:t>
                      </a:r>
                      <a:endParaRPr lang="en-IN" sz="1400" dirty="0">
                        <a:latin typeface="Poppins" panose="00000500000000000000" pitchFamily="2" charset="0"/>
                        <a:cs typeface="Poppins" panose="00000500000000000000" pitchFamily="2" charset="0"/>
                      </a:endParaRPr>
                    </a:p>
                  </a:txBody>
                  <a:tcPr anchor="ctr"/>
                </a:tc>
                <a:tc>
                  <a:txBody>
                    <a:bodyPr/>
                    <a:lstStyle/>
                    <a:p>
                      <a:pPr algn="ctr"/>
                      <a:r>
                        <a:rPr lang="en-US" sz="1400" dirty="0">
                          <a:latin typeface="Poppins" panose="00000500000000000000" pitchFamily="2" charset="0"/>
                          <a:cs typeface="Poppins" panose="00000500000000000000" pitchFamily="2" charset="0"/>
                        </a:rPr>
                        <a:t>12</a:t>
                      </a:r>
                      <a:endParaRPr lang="en-IN" sz="1400" dirty="0">
                        <a:latin typeface="Poppins" panose="00000500000000000000" pitchFamily="2" charset="0"/>
                        <a:cs typeface="Poppins" panose="00000500000000000000" pitchFamily="2" charset="0"/>
                      </a:endParaRPr>
                    </a:p>
                  </a:txBody>
                  <a:tcPr anchor="ctr"/>
                </a:tc>
                <a:tc>
                  <a:txBody>
                    <a:bodyPr/>
                    <a:lstStyle/>
                    <a:p>
                      <a:pPr algn="l"/>
                      <a:r>
                        <a:rPr lang="en-US" sz="1400" dirty="0">
                          <a:latin typeface="Poppins" panose="00000500000000000000" pitchFamily="2" charset="0"/>
                          <a:cs typeface="Poppins" panose="00000500000000000000" pitchFamily="2" charset="0"/>
                        </a:rPr>
                        <a:t>Mumbai, Chennai</a:t>
                      </a:r>
                      <a:endParaRPr lang="en-IN" sz="1400" dirty="0">
                        <a:latin typeface="Poppins" panose="00000500000000000000" pitchFamily="2" charset="0"/>
                        <a:cs typeface="Poppins" panose="00000500000000000000" pitchFamily="2" charset="0"/>
                      </a:endParaRPr>
                    </a:p>
                  </a:txBody>
                  <a:tcPr anchor="ctr"/>
                </a:tc>
                <a:extLst>
                  <a:ext uri="{0D108BD9-81ED-4DB2-BD59-A6C34878D82A}">
                    <a16:rowId xmlns:a16="http://schemas.microsoft.com/office/drawing/2014/main" val="2205397464"/>
                  </a:ext>
                </a:extLst>
              </a:tr>
              <a:tr h="520700">
                <a:tc>
                  <a:txBody>
                    <a:bodyPr/>
                    <a:lstStyle/>
                    <a:p>
                      <a:r>
                        <a:rPr lang="en-IN" sz="1400" dirty="0" err="1">
                          <a:latin typeface="Poppins" panose="00000500000000000000" pitchFamily="2" charset="0"/>
                          <a:cs typeface="Poppins" panose="00000500000000000000" pitchFamily="2" charset="0"/>
                        </a:rPr>
                        <a:t>Yotta</a:t>
                      </a:r>
                      <a:r>
                        <a:rPr lang="en-IN" sz="1400" dirty="0">
                          <a:latin typeface="Poppins" panose="00000500000000000000" pitchFamily="2" charset="0"/>
                          <a:cs typeface="Poppins" panose="00000500000000000000" pitchFamily="2" charset="0"/>
                        </a:rPr>
                        <a:t> Infrastructure</a:t>
                      </a:r>
                    </a:p>
                  </a:txBody>
                  <a:tcPr anchor="ctr"/>
                </a:tc>
                <a:tc>
                  <a:txBody>
                    <a:bodyPr/>
                    <a:lstStyle/>
                    <a:p>
                      <a:pPr algn="ctr"/>
                      <a:r>
                        <a:rPr lang="en-US" sz="1400" dirty="0">
                          <a:latin typeface="Poppins" panose="00000500000000000000" pitchFamily="2" charset="0"/>
                          <a:cs typeface="Poppins" panose="00000500000000000000" pitchFamily="2" charset="0"/>
                        </a:rPr>
                        <a:t>2019</a:t>
                      </a:r>
                      <a:endParaRPr lang="en-IN" sz="1400" dirty="0">
                        <a:latin typeface="Poppins" panose="00000500000000000000" pitchFamily="2" charset="0"/>
                        <a:cs typeface="Poppins" panose="00000500000000000000" pitchFamily="2" charset="0"/>
                      </a:endParaRPr>
                    </a:p>
                  </a:txBody>
                  <a:tcPr anchor="ctr"/>
                </a:tc>
                <a:tc>
                  <a:txBody>
                    <a:bodyPr/>
                    <a:lstStyle/>
                    <a:p>
                      <a:pPr algn="ctr"/>
                      <a:r>
                        <a:rPr lang="en-US" sz="1400" dirty="0">
                          <a:latin typeface="Poppins" panose="00000500000000000000" pitchFamily="2" charset="0"/>
                          <a:cs typeface="Poppins" panose="00000500000000000000" pitchFamily="2" charset="0"/>
                        </a:rPr>
                        <a:t>Mumbai</a:t>
                      </a:r>
                      <a:endParaRPr lang="en-IN" sz="1400" dirty="0">
                        <a:latin typeface="Poppins" panose="00000500000000000000" pitchFamily="2" charset="0"/>
                        <a:cs typeface="Poppins" panose="00000500000000000000" pitchFamily="2" charset="0"/>
                      </a:endParaRPr>
                    </a:p>
                  </a:txBody>
                  <a:tcPr anchor="ctr"/>
                </a:tc>
                <a:tc>
                  <a:txBody>
                    <a:bodyPr/>
                    <a:lstStyle/>
                    <a:p>
                      <a:pPr algn="ctr"/>
                      <a:r>
                        <a:rPr lang="en-US" sz="1400" dirty="0">
                          <a:latin typeface="Poppins" panose="00000500000000000000" pitchFamily="2" charset="0"/>
                          <a:cs typeface="Poppins" panose="00000500000000000000" pitchFamily="2" charset="0"/>
                        </a:rPr>
                        <a:t>80+</a:t>
                      </a:r>
                      <a:endParaRPr lang="en-IN" sz="1400" dirty="0">
                        <a:latin typeface="Poppins" panose="00000500000000000000" pitchFamily="2" charset="0"/>
                        <a:cs typeface="Poppins" panose="00000500000000000000" pitchFamily="2" charset="0"/>
                      </a:endParaRPr>
                    </a:p>
                  </a:txBody>
                  <a:tcPr anchor="ctr"/>
                </a:tc>
                <a:tc>
                  <a:txBody>
                    <a:bodyPr/>
                    <a:lstStyle/>
                    <a:p>
                      <a:pPr algn="ctr"/>
                      <a:r>
                        <a:rPr lang="en-US" sz="1400" dirty="0">
                          <a:latin typeface="Poppins" panose="00000500000000000000" pitchFamily="2" charset="0"/>
                          <a:cs typeface="Poppins" panose="00000500000000000000" pitchFamily="2" charset="0"/>
                        </a:rPr>
                        <a:t>3</a:t>
                      </a:r>
                      <a:endParaRPr lang="en-IN" sz="1400" dirty="0">
                        <a:latin typeface="Poppins" panose="00000500000000000000" pitchFamily="2" charset="0"/>
                        <a:cs typeface="Poppins" panose="00000500000000000000" pitchFamily="2" charset="0"/>
                      </a:endParaRPr>
                    </a:p>
                  </a:txBody>
                  <a:tcPr anchor="ctr"/>
                </a:tc>
                <a:tc>
                  <a:txBody>
                    <a:bodyPr/>
                    <a:lstStyle/>
                    <a:p>
                      <a:pPr algn="l"/>
                      <a:r>
                        <a:rPr lang="en-US" sz="1400" dirty="0">
                          <a:latin typeface="Poppins" panose="00000500000000000000" pitchFamily="2" charset="0"/>
                          <a:cs typeface="Poppins" panose="00000500000000000000" pitchFamily="2" charset="0"/>
                        </a:rPr>
                        <a:t>Mumbai, </a:t>
                      </a:r>
                      <a:r>
                        <a:rPr lang="en-IN" sz="1400" dirty="0">
                          <a:latin typeface="Poppins" panose="00000500000000000000" pitchFamily="2" charset="0"/>
                          <a:cs typeface="Poppins" panose="00000500000000000000" pitchFamily="2" charset="0"/>
                        </a:rPr>
                        <a:t>Delhi NCR</a:t>
                      </a:r>
                    </a:p>
                  </a:txBody>
                  <a:tcPr anchor="ctr"/>
                </a:tc>
                <a:extLst>
                  <a:ext uri="{0D108BD9-81ED-4DB2-BD59-A6C34878D82A}">
                    <a16:rowId xmlns:a16="http://schemas.microsoft.com/office/drawing/2014/main" val="45703912"/>
                  </a:ext>
                </a:extLst>
              </a:tr>
              <a:tr h="680234">
                <a:tc>
                  <a:txBody>
                    <a:bodyPr/>
                    <a:lstStyle/>
                    <a:p>
                      <a:r>
                        <a:rPr lang="en-US" sz="1400" dirty="0">
                          <a:latin typeface="Poppins" panose="00000500000000000000" pitchFamily="2" charset="0"/>
                          <a:cs typeface="Poppins" panose="00000500000000000000" pitchFamily="2" charset="0"/>
                        </a:rPr>
                        <a:t>Web </a:t>
                      </a:r>
                      <a:r>
                        <a:rPr lang="en-US" sz="1400" dirty="0" err="1">
                          <a:latin typeface="Poppins" panose="00000500000000000000" pitchFamily="2" charset="0"/>
                          <a:cs typeface="Poppins" panose="00000500000000000000" pitchFamily="2" charset="0"/>
                        </a:rPr>
                        <a:t>Werks</a:t>
                      </a:r>
                      <a:r>
                        <a:rPr lang="en-US" sz="1400" dirty="0">
                          <a:latin typeface="Poppins" panose="00000500000000000000" pitchFamily="2" charset="0"/>
                          <a:cs typeface="Poppins" panose="00000500000000000000" pitchFamily="2" charset="0"/>
                        </a:rPr>
                        <a:t> Data Centers India</a:t>
                      </a:r>
                      <a:endParaRPr lang="en-IN" sz="1400" dirty="0">
                        <a:latin typeface="Poppins" panose="00000500000000000000" pitchFamily="2" charset="0"/>
                        <a:cs typeface="Poppins" panose="00000500000000000000" pitchFamily="2" charset="0"/>
                      </a:endParaRPr>
                    </a:p>
                  </a:txBody>
                  <a:tcPr anchor="ctr"/>
                </a:tc>
                <a:tc>
                  <a:txBody>
                    <a:bodyPr/>
                    <a:lstStyle/>
                    <a:p>
                      <a:pPr algn="ctr"/>
                      <a:r>
                        <a:rPr lang="en-US" sz="1400" dirty="0">
                          <a:latin typeface="Poppins" panose="00000500000000000000" pitchFamily="2" charset="0"/>
                          <a:cs typeface="Poppins" panose="00000500000000000000" pitchFamily="2" charset="0"/>
                        </a:rPr>
                        <a:t>1996</a:t>
                      </a:r>
                      <a:endParaRPr lang="en-IN" sz="1400" dirty="0">
                        <a:latin typeface="Poppins" panose="00000500000000000000" pitchFamily="2" charset="0"/>
                        <a:cs typeface="Poppins" panose="00000500000000000000" pitchFamily="2" charset="0"/>
                      </a:endParaRPr>
                    </a:p>
                  </a:txBody>
                  <a:tcPr anchor="ctr"/>
                </a:tc>
                <a:tc>
                  <a:txBody>
                    <a:bodyPr/>
                    <a:lstStyle/>
                    <a:p>
                      <a:pPr algn="ctr"/>
                      <a:r>
                        <a:rPr lang="en-US" sz="1400" dirty="0">
                          <a:latin typeface="Poppins" panose="00000500000000000000" pitchFamily="2" charset="0"/>
                          <a:cs typeface="Poppins" panose="00000500000000000000" pitchFamily="2" charset="0"/>
                        </a:rPr>
                        <a:t>Mumbai</a:t>
                      </a:r>
                      <a:endParaRPr lang="en-IN" sz="1400" dirty="0">
                        <a:latin typeface="Poppins" panose="00000500000000000000" pitchFamily="2" charset="0"/>
                        <a:cs typeface="Poppins" panose="00000500000000000000" pitchFamily="2" charset="0"/>
                      </a:endParaRPr>
                    </a:p>
                  </a:txBody>
                  <a:tcPr anchor="ctr"/>
                </a:tc>
                <a:tc>
                  <a:txBody>
                    <a:bodyPr/>
                    <a:lstStyle/>
                    <a:p>
                      <a:pPr algn="ctr"/>
                      <a:r>
                        <a:rPr lang="en-US" sz="1400" dirty="0">
                          <a:latin typeface="Poppins" panose="00000500000000000000" pitchFamily="2" charset="0"/>
                          <a:cs typeface="Poppins" panose="00000500000000000000" pitchFamily="2" charset="0"/>
                        </a:rPr>
                        <a:t>40+</a:t>
                      </a:r>
                      <a:endParaRPr lang="en-IN" sz="1400" dirty="0">
                        <a:latin typeface="Poppins" panose="00000500000000000000" pitchFamily="2" charset="0"/>
                        <a:cs typeface="Poppins" panose="00000500000000000000" pitchFamily="2" charset="0"/>
                      </a:endParaRPr>
                    </a:p>
                  </a:txBody>
                  <a:tcPr anchor="ctr"/>
                </a:tc>
                <a:tc>
                  <a:txBody>
                    <a:bodyPr/>
                    <a:lstStyle/>
                    <a:p>
                      <a:pPr algn="ctr"/>
                      <a:r>
                        <a:rPr lang="en-US" sz="1400" dirty="0">
                          <a:latin typeface="Poppins" panose="00000500000000000000" pitchFamily="2" charset="0"/>
                          <a:cs typeface="Poppins" panose="00000500000000000000" pitchFamily="2" charset="0"/>
                        </a:rPr>
                        <a:t>6</a:t>
                      </a:r>
                      <a:endParaRPr lang="en-IN" sz="1400" dirty="0">
                        <a:latin typeface="Poppins" panose="00000500000000000000" pitchFamily="2" charset="0"/>
                        <a:cs typeface="Poppins" panose="00000500000000000000" pitchFamily="2" charset="0"/>
                      </a:endParaRPr>
                    </a:p>
                  </a:txBody>
                  <a:tcPr anchor="ctr"/>
                </a:tc>
                <a:tc>
                  <a:txBody>
                    <a:bodyPr/>
                    <a:lstStyle/>
                    <a:p>
                      <a:pPr algn="l"/>
                      <a:r>
                        <a:rPr lang="en-US" sz="1400" dirty="0">
                          <a:latin typeface="Poppins" panose="00000500000000000000" pitchFamily="2" charset="0"/>
                          <a:cs typeface="Poppins" panose="00000500000000000000" pitchFamily="2" charset="0"/>
                        </a:rPr>
                        <a:t>Mumbai, Pune, </a:t>
                      </a:r>
                      <a:r>
                        <a:rPr lang="en-IN" sz="1400" dirty="0">
                          <a:latin typeface="Poppins" panose="00000500000000000000" pitchFamily="2" charset="0"/>
                          <a:cs typeface="Poppins" panose="00000500000000000000" pitchFamily="2" charset="0"/>
                        </a:rPr>
                        <a:t>Delhi NCR, Bengaluru, Hyderabad</a:t>
                      </a:r>
                    </a:p>
                  </a:txBody>
                  <a:tcPr anchor="ctr"/>
                </a:tc>
                <a:extLst>
                  <a:ext uri="{0D108BD9-81ED-4DB2-BD59-A6C34878D82A}">
                    <a16:rowId xmlns:a16="http://schemas.microsoft.com/office/drawing/2014/main" val="1651496093"/>
                  </a:ext>
                </a:extLst>
              </a:tr>
              <a:tr h="571500">
                <a:tc>
                  <a:txBody>
                    <a:bodyPr/>
                    <a:lstStyle/>
                    <a:p>
                      <a:r>
                        <a:rPr lang="en-IN" sz="1400" dirty="0">
                          <a:latin typeface="Poppins" panose="00000500000000000000" pitchFamily="2" charset="0"/>
                          <a:cs typeface="Poppins" panose="00000500000000000000" pitchFamily="2" charset="0"/>
                        </a:rPr>
                        <a:t>ESDS Software Solution Ltd.</a:t>
                      </a:r>
                    </a:p>
                  </a:txBody>
                  <a:tcPr anchor="ctr"/>
                </a:tc>
                <a:tc>
                  <a:txBody>
                    <a:bodyPr/>
                    <a:lstStyle/>
                    <a:p>
                      <a:pPr marL="0" algn="ctr" defTabSz="914400" rtl="0" eaLnBrk="1" latinLnBrk="0" hangingPunct="1"/>
                      <a:r>
                        <a:rPr lang="en-US" sz="1400" kern="1200" dirty="0">
                          <a:solidFill>
                            <a:schemeClr val="dk1"/>
                          </a:solidFill>
                          <a:latin typeface="Poppins" panose="00000500000000000000" pitchFamily="2" charset="0"/>
                          <a:ea typeface="+mn-ea"/>
                          <a:cs typeface="Poppins" panose="00000500000000000000" pitchFamily="2" charset="0"/>
                        </a:rPr>
                        <a:t>2005</a:t>
                      </a:r>
                      <a:endParaRPr lang="en-IN" sz="1400" kern="1200" dirty="0">
                        <a:solidFill>
                          <a:schemeClr val="dk1"/>
                        </a:solidFill>
                        <a:latin typeface="Poppins" panose="00000500000000000000" pitchFamily="2" charset="0"/>
                        <a:ea typeface="+mn-ea"/>
                        <a:cs typeface="Poppins" panose="00000500000000000000" pitchFamily="2" charset="0"/>
                      </a:endParaRPr>
                    </a:p>
                  </a:txBody>
                  <a:tcPr anchor="ctr"/>
                </a:tc>
                <a:tc>
                  <a:txBody>
                    <a:bodyPr/>
                    <a:lstStyle/>
                    <a:p>
                      <a:pPr marL="0" algn="ctr" defTabSz="914400" rtl="0" eaLnBrk="1" latinLnBrk="0" hangingPunct="1"/>
                      <a:r>
                        <a:rPr lang="en-US" sz="1400" kern="1200" dirty="0">
                          <a:solidFill>
                            <a:schemeClr val="dk1"/>
                          </a:solidFill>
                          <a:latin typeface="Poppins" panose="00000500000000000000" pitchFamily="2" charset="0"/>
                          <a:ea typeface="+mn-ea"/>
                          <a:cs typeface="Poppins" panose="00000500000000000000" pitchFamily="2" charset="0"/>
                        </a:rPr>
                        <a:t>Nashik</a:t>
                      </a:r>
                      <a:endParaRPr lang="en-IN" sz="1400" kern="1200" dirty="0">
                        <a:solidFill>
                          <a:schemeClr val="dk1"/>
                        </a:solidFill>
                        <a:latin typeface="Poppins" panose="00000500000000000000" pitchFamily="2" charset="0"/>
                        <a:ea typeface="+mn-ea"/>
                        <a:cs typeface="Poppins" panose="00000500000000000000" pitchFamily="2" charset="0"/>
                      </a:endParaRPr>
                    </a:p>
                  </a:txBody>
                  <a:tcPr anchor="ctr"/>
                </a:tc>
                <a:tc>
                  <a:txBody>
                    <a:bodyPr/>
                    <a:lstStyle/>
                    <a:p>
                      <a:pPr marL="0" algn="ctr" defTabSz="914400" rtl="0" eaLnBrk="1" latinLnBrk="0" hangingPunct="1"/>
                      <a:r>
                        <a:rPr lang="en-US" sz="1400" kern="1200" dirty="0">
                          <a:solidFill>
                            <a:schemeClr val="dk1"/>
                          </a:solidFill>
                          <a:latin typeface="Poppins" panose="00000500000000000000" pitchFamily="2" charset="0"/>
                          <a:ea typeface="+mn-ea"/>
                          <a:cs typeface="Poppins" panose="00000500000000000000" pitchFamily="2" charset="0"/>
                        </a:rPr>
                        <a:t>35+</a:t>
                      </a:r>
                      <a:endParaRPr lang="en-IN" sz="1400" kern="1200" dirty="0">
                        <a:solidFill>
                          <a:schemeClr val="dk1"/>
                        </a:solidFill>
                        <a:latin typeface="Poppins" panose="00000500000000000000" pitchFamily="2" charset="0"/>
                        <a:ea typeface="+mn-ea"/>
                        <a:cs typeface="Poppins" panose="00000500000000000000" pitchFamily="2" charset="0"/>
                      </a:endParaRPr>
                    </a:p>
                  </a:txBody>
                  <a:tcPr anchor="ctr"/>
                </a:tc>
                <a:tc>
                  <a:txBody>
                    <a:bodyPr/>
                    <a:lstStyle/>
                    <a:p>
                      <a:pPr marL="0" algn="ctr" defTabSz="914400" rtl="0" eaLnBrk="1" latinLnBrk="0" hangingPunct="1"/>
                      <a:r>
                        <a:rPr lang="en-US" sz="1400" kern="1200" dirty="0">
                          <a:solidFill>
                            <a:schemeClr val="dk1"/>
                          </a:solidFill>
                          <a:latin typeface="Poppins" panose="00000500000000000000" pitchFamily="2" charset="0"/>
                          <a:ea typeface="+mn-ea"/>
                          <a:cs typeface="Poppins" panose="00000500000000000000" pitchFamily="2" charset="0"/>
                        </a:rPr>
                        <a:t>5</a:t>
                      </a:r>
                      <a:endParaRPr lang="en-IN" sz="1400" kern="1200" dirty="0">
                        <a:solidFill>
                          <a:schemeClr val="dk1"/>
                        </a:solidFill>
                        <a:latin typeface="Poppins" panose="00000500000000000000" pitchFamily="2" charset="0"/>
                        <a:ea typeface="+mn-ea"/>
                        <a:cs typeface="Poppins" panose="00000500000000000000" pitchFamily="2" charset="0"/>
                      </a:endParaRPr>
                    </a:p>
                  </a:txBody>
                  <a:tcPr anchor="ctr"/>
                </a:tc>
                <a:tc>
                  <a:txBody>
                    <a:bodyPr/>
                    <a:lstStyle/>
                    <a:p>
                      <a:pPr marL="0" algn="l" defTabSz="914400" rtl="0" eaLnBrk="1" latinLnBrk="0" hangingPunct="1"/>
                      <a:r>
                        <a:rPr lang="en-US" sz="1400" kern="1200" dirty="0">
                          <a:solidFill>
                            <a:schemeClr val="dk1"/>
                          </a:solidFill>
                          <a:latin typeface="Poppins" panose="00000500000000000000" pitchFamily="2" charset="0"/>
                          <a:ea typeface="+mn-ea"/>
                          <a:cs typeface="Poppins" panose="00000500000000000000" pitchFamily="2" charset="0"/>
                        </a:rPr>
                        <a:t>Nashik, Mumbai, Bangaluru, Mohali</a:t>
                      </a:r>
                      <a:endParaRPr lang="en-IN" sz="1400" kern="1200" dirty="0">
                        <a:solidFill>
                          <a:schemeClr val="dk1"/>
                        </a:solidFill>
                        <a:latin typeface="Poppins" panose="00000500000000000000" pitchFamily="2" charset="0"/>
                        <a:ea typeface="+mn-ea"/>
                        <a:cs typeface="Poppins" panose="00000500000000000000" pitchFamily="2" charset="0"/>
                      </a:endParaRPr>
                    </a:p>
                  </a:txBody>
                  <a:tcPr anchor="ctr"/>
                </a:tc>
                <a:extLst>
                  <a:ext uri="{0D108BD9-81ED-4DB2-BD59-A6C34878D82A}">
                    <a16:rowId xmlns:a16="http://schemas.microsoft.com/office/drawing/2014/main" val="2471720925"/>
                  </a:ext>
                </a:extLst>
              </a:tr>
            </a:tbl>
          </a:graphicData>
        </a:graphic>
      </p:graphicFrame>
    </p:spTree>
    <p:extLst>
      <p:ext uri="{BB962C8B-B14F-4D97-AF65-F5344CB8AC3E}">
        <p14:creationId xmlns:p14="http://schemas.microsoft.com/office/powerpoint/2010/main" val="17489697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6D25CBDC-E395-4E50-F1F5-0A22733F9AB8}"/>
              </a:ext>
            </a:extLst>
          </p:cNvPr>
          <p:cNvSpPr txBox="1"/>
          <p:nvPr/>
        </p:nvSpPr>
        <p:spPr>
          <a:xfrm>
            <a:off x="340964" y="73780"/>
            <a:ext cx="11468744" cy="369332"/>
          </a:xfrm>
          <a:prstGeom prst="rect">
            <a:avLst/>
          </a:prstGeom>
          <a:noFill/>
        </p:spPr>
        <p:txBody>
          <a:bodyPr wrap="square" rtlCol="0">
            <a:spAutoFit/>
          </a:bodyPr>
          <a:lstStyle/>
          <a:p>
            <a:r>
              <a:rPr lang="en-US" b="1" dirty="0">
                <a:latin typeface="Poppins" panose="00000500000000000000" pitchFamily="2" charset="0"/>
                <a:cs typeface="Poppins" panose="00000500000000000000" pitchFamily="2" charset="0"/>
              </a:rPr>
              <a:t>DATA CENTER (DC) OPERATORS (2/2)</a:t>
            </a:r>
            <a:endParaRPr lang="en-IN" b="1" dirty="0">
              <a:latin typeface="Poppins" panose="00000500000000000000" pitchFamily="2" charset="0"/>
              <a:cs typeface="Poppins" panose="00000500000000000000" pitchFamily="2" charset="0"/>
            </a:endParaRPr>
          </a:p>
        </p:txBody>
      </p:sp>
      <p:sp>
        <p:nvSpPr>
          <p:cNvPr id="35" name="TextBox 34">
            <a:extLst>
              <a:ext uri="{FF2B5EF4-FFF2-40B4-BE49-F238E27FC236}">
                <a16:creationId xmlns:a16="http://schemas.microsoft.com/office/drawing/2014/main" id="{C76CA861-F7AA-D1AC-0F62-EB20733906B2}"/>
              </a:ext>
            </a:extLst>
          </p:cNvPr>
          <p:cNvSpPr txBox="1"/>
          <p:nvPr/>
        </p:nvSpPr>
        <p:spPr>
          <a:xfrm>
            <a:off x="438416" y="760541"/>
            <a:ext cx="10385598" cy="461665"/>
          </a:xfrm>
          <a:prstGeom prst="rect">
            <a:avLst/>
          </a:prstGeom>
          <a:noFill/>
        </p:spPr>
        <p:txBody>
          <a:bodyPr wrap="square" rtlCol="0">
            <a:spAutoFit/>
          </a:bodyPr>
          <a:lstStyle/>
          <a:p>
            <a:r>
              <a:rPr lang="en-US" sz="2400" dirty="0">
                <a:solidFill>
                  <a:srgbClr val="091B2C"/>
                </a:solidFill>
                <a:latin typeface="Poppins" panose="00000500000000000000" pitchFamily="2" charset="0"/>
                <a:cs typeface="Poppins" panose="00000500000000000000" pitchFamily="2" charset="0"/>
              </a:rPr>
              <a:t>TOP DATA CENTER (DC) OPERATORS IN INDIA AND THEIR CAPACTITIES</a:t>
            </a:r>
            <a:endParaRPr lang="en-IN" sz="2400" dirty="0">
              <a:solidFill>
                <a:srgbClr val="091B2C"/>
              </a:solidFill>
              <a:latin typeface="Poppins" panose="00000500000000000000" pitchFamily="2" charset="0"/>
              <a:cs typeface="Poppins" panose="00000500000000000000" pitchFamily="2" charset="0"/>
            </a:endParaRPr>
          </a:p>
        </p:txBody>
      </p:sp>
      <p:cxnSp>
        <p:nvCxnSpPr>
          <p:cNvPr id="36" name="Straight Connector 35">
            <a:extLst>
              <a:ext uri="{FF2B5EF4-FFF2-40B4-BE49-F238E27FC236}">
                <a16:creationId xmlns:a16="http://schemas.microsoft.com/office/drawing/2014/main" id="{29625D31-FAE4-3F90-DB3A-BE1942CF1402}"/>
              </a:ext>
            </a:extLst>
          </p:cNvPr>
          <p:cNvCxnSpPr>
            <a:cxnSpLocks/>
          </p:cNvCxnSpPr>
          <p:nvPr/>
        </p:nvCxnSpPr>
        <p:spPr>
          <a:xfrm>
            <a:off x="0" y="519792"/>
            <a:ext cx="12192000" cy="0"/>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5E4F68C4-1FB5-7427-7950-2AF3D6F5E841}"/>
              </a:ext>
            </a:extLst>
          </p:cNvPr>
          <p:cNvCxnSpPr>
            <a:cxnSpLocks/>
          </p:cNvCxnSpPr>
          <p:nvPr/>
        </p:nvCxnSpPr>
        <p:spPr>
          <a:xfrm>
            <a:off x="0" y="586090"/>
            <a:ext cx="12192000" cy="0"/>
          </a:xfrm>
          <a:prstGeom prst="line">
            <a:avLst/>
          </a:prstGeom>
          <a:ln>
            <a:solidFill>
              <a:srgbClr val="E2180D"/>
            </a:solidFill>
          </a:ln>
        </p:spPr>
        <p:style>
          <a:lnRef idx="2">
            <a:schemeClr val="accent1"/>
          </a:lnRef>
          <a:fillRef idx="0">
            <a:schemeClr val="accent1"/>
          </a:fillRef>
          <a:effectRef idx="1">
            <a:schemeClr val="accent1"/>
          </a:effectRef>
          <a:fontRef idx="minor">
            <a:schemeClr val="tx1"/>
          </a:fontRef>
        </p:style>
      </p:cxnSp>
      <p:grpSp>
        <p:nvGrpSpPr>
          <p:cNvPr id="38" name="Group 37">
            <a:extLst>
              <a:ext uri="{FF2B5EF4-FFF2-40B4-BE49-F238E27FC236}">
                <a16:creationId xmlns:a16="http://schemas.microsoft.com/office/drawing/2014/main" id="{265B29E2-241B-73F2-8DC4-D619122E8B7C}"/>
              </a:ext>
            </a:extLst>
          </p:cNvPr>
          <p:cNvGrpSpPr/>
          <p:nvPr/>
        </p:nvGrpSpPr>
        <p:grpSpPr>
          <a:xfrm>
            <a:off x="284839" y="760540"/>
            <a:ext cx="97453" cy="461665"/>
            <a:chOff x="532785" y="906130"/>
            <a:chExt cx="97453" cy="461665"/>
          </a:xfrm>
        </p:grpSpPr>
        <p:sp>
          <p:nvSpPr>
            <p:cNvPr id="39" name="Rectangle 38">
              <a:extLst>
                <a:ext uri="{FF2B5EF4-FFF2-40B4-BE49-F238E27FC236}">
                  <a16:creationId xmlns:a16="http://schemas.microsoft.com/office/drawing/2014/main" id="{1999D489-F780-B4F4-DE4B-1FDF03186654}"/>
                </a:ext>
              </a:extLst>
            </p:cNvPr>
            <p:cNvSpPr/>
            <p:nvPr/>
          </p:nvSpPr>
          <p:spPr>
            <a:xfrm>
              <a:off x="532785" y="906130"/>
              <a:ext cx="53032" cy="461665"/>
            </a:xfrm>
            <a:prstGeom prst="rect">
              <a:avLst/>
            </a:prstGeom>
            <a:solidFill>
              <a:srgbClr val="E2180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40" name="Straight Connector 39">
              <a:extLst>
                <a:ext uri="{FF2B5EF4-FFF2-40B4-BE49-F238E27FC236}">
                  <a16:creationId xmlns:a16="http://schemas.microsoft.com/office/drawing/2014/main" id="{60B4E7E2-17B0-071E-E879-29841BAB18D6}"/>
                </a:ext>
              </a:extLst>
            </p:cNvPr>
            <p:cNvCxnSpPr/>
            <p:nvPr/>
          </p:nvCxnSpPr>
          <p:spPr>
            <a:xfrm>
              <a:off x="630238" y="906130"/>
              <a:ext cx="0" cy="461665"/>
            </a:xfrm>
            <a:prstGeom prst="line">
              <a:avLst/>
            </a:prstGeom>
            <a:ln>
              <a:solidFill>
                <a:srgbClr val="091B2C"/>
              </a:solidFill>
            </a:ln>
          </p:spPr>
          <p:style>
            <a:lnRef idx="2">
              <a:schemeClr val="accent1"/>
            </a:lnRef>
            <a:fillRef idx="0">
              <a:schemeClr val="accent1"/>
            </a:fillRef>
            <a:effectRef idx="1">
              <a:schemeClr val="accent1"/>
            </a:effectRef>
            <a:fontRef idx="minor">
              <a:schemeClr val="tx1"/>
            </a:fontRef>
          </p:style>
        </p:cxnSp>
      </p:grpSp>
      <p:graphicFrame>
        <p:nvGraphicFramePr>
          <p:cNvPr id="2" name="Table 1">
            <a:extLst>
              <a:ext uri="{FF2B5EF4-FFF2-40B4-BE49-F238E27FC236}">
                <a16:creationId xmlns:a16="http://schemas.microsoft.com/office/drawing/2014/main" id="{FEAEC7F1-AFA4-FDE2-FC2A-6B1AC4C8FEBD}"/>
              </a:ext>
            </a:extLst>
          </p:cNvPr>
          <p:cNvGraphicFramePr>
            <a:graphicFrameLocks noGrp="1"/>
          </p:cNvGraphicFramePr>
          <p:nvPr>
            <p:extLst>
              <p:ext uri="{D42A27DB-BD31-4B8C-83A1-F6EECF244321}">
                <p14:modId xmlns:p14="http://schemas.microsoft.com/office/powerpoint/2010/main" val="630691463"/>
              </p:ext>
            </p:extLst>
          </p:nvPr>
        </p:nvGraphicFramePr>
        <p:xfrm>
          <a:off x="340964" y="1319164"/>
          <a:ext cx="11468746" cy="3817964"/>
        </p:xfrm>
        <a:graphic>
          <a:graphicData uri="http://schemas.openxmlformats.org/drawingml/2006/table">
            <a:tbl>
              <a:tblPr firstRow="1" bandRow="1">
                <a:tableStyleId>{00A15C55-8517-42AA-B614-E9B94910E393}</a:tableStyleId>
              </a:tblPr>
              <a:tblGrid>
                <a:gridCol w="2592736">
                  <a:extLst>
                    <a:ext uri="{9D8B030D-6E8A-4147-A177-3AD203B41FA5}">
                      <a16:colId xmlns:a16="http://schemas.microsoft.com/office/drawing/2014/main" val="3633582459"/>
                    </a:ext>
                  </a:extLst>
                </a:gridCol>
                <a:gridCol w="1143000">
                  <a:extLst>
                    <a:ext uri="{9D8B030D-6E8A-4147-A177-3AD203B41FA5}">
                      <a16:colId xmlns:a16="http://schemas.microsoft.com/office/drawing/2014/main" val="3467823236"/>
                    </a:ext>
                  </a:extLst>
                </a:gridCol>
                <a:gridCol w="1611178">
                  <a:extLst>
                    <a:ext uri="{9D8B030D-6E8A-4147-A177-3AD203B41FA5}">
                      <a16:colId xmlns:a16="http://schemas.microsoft.com/office/drawing/2014/main" val="509256654"/>
                    </a:ext>
                  </a:extLst>
                </a:gridCol>
                <a:gridCol w="1565329">
                  <a:extLst>
                    <a:ext uri="{9D8B030D-6E8A-4147-A177-3AD203B41FA5}">
                      <a16:colId xmlns:a16="http://schemas.microsoft.com/office/drawing/2014/main" val="259763979"/>
                    </a:ext>
                  </a:extLst>
                </a:gridCol>
                <a:gridCol w="976393">
                  <a:extLst>
                    <a:ext uri="{9D8B030D-6E8A-4147-A177-3AD203B41FA5}">
                      <a16:colId xmlns:a16="http://schemas.microsoft.com/office/drawing/2014/main" val="3091442198"/>
                    </a:ext>
                  </a:extLst>
                </a:gridCol>
                <a:gridCol w="3580110">
                  <a:extLst>
                    <a:ext uri="{9D8B030D-6E8A-4147-A177-3AD203B41FA5}">
                      <a16:colId xmlns:a16="http://schemas.microsoft.com/office/drawing/2014/main" val="1726283208"/>
                    </a:ext>
                  </a:extLst>
                </a:gridCol>
              </a:tblGrid>
              <a:tr h="430940">
                <a:tc>
                  <a:txBody>
                    <a:bodyPr/>
                    <a:lstStyle/>
                    <a:p>
                      <a:pPr algn="ctr"/>
                      <a:r>
                        <a:rPr lang="en-US" sz="1400" dirty="0">
                          <a:latin typeface="Poppins" panose="00000500000000000000" pitchFamily="2" charset="0"/>
                          <a:cs typeface="Poppins" panose="00000500000000000000" pitchFamily="2" charset="0"/>
                        </a:rPr>
                        <a:t>DC OPERATOR</a:t>
                      </a:r>
                      <a:endParaRPr lang="en-IN" sz="1400" dirty="0">
                        <a:latin typeface="Poppins" panose="00000500000000000000" pitchFamily="2" charset="0"/>
                        <a:cs typeface="Poppins" panose="00000500000000000000" pitchFamily="2" charset="0"/>
                      </a:endParaRPr>
                    </a:p>
                  </a:txBody>
                  <a:tcPr anchor="ctr"/>
                </a:tc>
                <a:tc>
                  <a:txBody>
                    <a:bodyPr/>
                    <a:lstStyle/>
                    <a:p>
                      <a:pPr algn="ctr"/>
                      <a:r>
                        <a:rPr lang="en-US" sz="1400" dirty="0">
                          <a:latin typeface="Poppins" panose="00000500000000000000" pitchFamily="2" charset="0"/>
                          <a:cs typeface="Poppins" panose="00000500000000000000" pitchFamily="2" charset="0"/>
                        </a:rPr>
                        <a:t>FOUNDED</a:t>
                      </a:r>
                      <a:endParaRPr lang="en-IN" sz="1400" dirty="0">
                        <a:latin typeface="Poppins" panose="00000500000000000000" pitchFamily="2" charset="0"/>
                        <a:cs typeface="Poppins" panose="00000500000000000000" pitchFamily="2" charset="0"/>
                      </a:endParaRPr>
                    </a:p>
                  </a:txBody>
                  <a:tcPr anchor="ctr"/>
                </a:tc>
                <a:tc>
                  <a:txBody>
                    <a:bodyPr/>
                    <a:lstStyle/>
                    <a:p>
                      <a:pPr algn="ctr"/>
                      <a:r>
                        <a:rPr lang="en-US" sz="1400" dirty="0">
                          <a:latin typeface="Poppins" panose="00000500000000000000" pitchFamily="2" charset="0"/>
                          <a:cs typeface="Poppins" panose="00000500000000000000" pitchFamily="2" charset="0"/>
                        </a:rPr>
                        <a:t>HEADQUARTERS</a:t>
                      </a:r>
                      <a:endParaRPr lang="en-IN" sz="1400" dirty="0">
                        <a:latin typeface="Poppins" panose="00000500000000000000" pitchFamily="2" charset="0"/>
                        <a:cs typeface="Poppins" panose="00000500000000000000" pitchFamily="2" charset="0"/>
                      </a:endParaRPr>
                    </a:p>
                  </a:txBody>
                  <a:tcPr anchor="ctr"/>
                </a:tc>
                <a:tc>
                  <a:txBody>
                    <a:bodyPr/>
                    <a:lstStyle/>
                    <a:p>
                      <a:pPr algn="ctr"/>
                      <a:r>
                        <a:rPr lang="en-US" sz="1400" dirty="0">
                          <a:latin typeface="Poppins" panose="00000500000000000000" pitchFamily="2" charset="0"/>
                          <a:cs typeface="Poppins" panose="00000500000000000000" pitchFamily="2" charset="0"/>
                        </a:rPr>
                        <a:t>CAPACITY (MW)</a:t>
                      </a:r>
                      <a:endParaRPr lang="en-IN" sz="1400" dirty="0">
                        <a:latin typeface="Poppins" panose="00000500000000000000" pitchFamily="2" charset="0"/>
                        <a:cs typeface="Poppins" panose="00000500000000000000" pitchFamily="2" charset="0"/>
                      </a:endParaRPr>
                    </a:p>
                  </a:txBody>
                  <a:tcPr anchor="ctr"/>
                </a:tc>
                <a:tc>
                  <a:txBody>
                    <a:bodyPr/>
                    <a:lstStyle/>
                    <a:p>
                      <a:pPr algn="ctr"/>
                      <a:r>
                        <a:rPr lang="en-US" sz="1400" dirty="0">
                          <a:latin typeface="Poppins" panose="00000500000000000000" pitchFamily="2" charset="0"/>
                          <a:cs typeface="Poppins" panose="00000500000000000000" pitchFamily="2" charset="0"/>
                        </a:rPr>
                        <a:t>NO OF DC</a:t>
                      </a:r>
                      <a:endParaRPr lang="en-IN" sz="1400" dirty="0">
                        <a:latin typeface="Poppins" panose="00000500000000000000" pitchFamily="2" charset="0"/>
                        <a:cs typeface="Poppins" panose="00000500000000000000" pitchFamily="2"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latin typeface="Poppins" panose="00000500000000000000" pitchFamily="2" charset="0"/>
                          <a:cs typeface="Poppins" panose="00000500000000000000" pitchFamily="2" charset="0"/>
                        </a:rPr>
                        <a:t>TOP DC LOCATION</a:t>
                      </a:r>
                      <a:endParaRPr lang="en-IN" sz="1400" dirty="0">
                        <a:latin typeface="Poppins" panose="00000500000000000000" pitchFamily="2" charset="0"/>
                        <a:cs typeface="Poppins" panose="00000500000000000000" pitchFamily="2" charset="0"/>
                      </a:endParaRPr>
                    </a:p>
                  </a:txBody>
                  <a:tcPr anchor="ctr"/>
                </a:tc>
                <a:extLst>
                  <a:ext uri="{0D108BD9-81ED-4DB2-BD59-A6C34878D82A}">
                    <a16:rowId xmlns:a16="http://schemas.microsoft.com/office/drawing/2014/main" val="2465456807"/>
                  </a:ext>
                </a:extLst>
              </a:tr>
              <a:tr h="502920">
                <a:tc>
                  <a:txBody>
                    <a:bodyPr/>
                    <a:lstStyle/>
                    <a:p>
                      <a:pPr marL="0" algn="l" defTabSz="914400" rtl="0" eaLnBrk="1" latinLnBrk="0" hangingPunct="1"/>
                      <a:r>
                        <a:rPr lang="en-IN" sz="1400" kern="1200" dirty="0">
                          <a:solidFill>
                            <a:schemeClr val="dk1"/>
                          </a:solidFill>
                          <a:latin typeface="Poppins" panose="00000500000000000000" pitchFamily="2" charset="0"/>
                          <a:ea typeface="+mn-ea"/>
                          <a:cs typeface="Poppins" panose="00000500000000000000" pitchFamily="2" charset="0"/>
                        </a:rPr>
                        <a:t>Adani </a:t>
                      </a:r>
                      <a:r>
                        <a:rPr lang="en-IN" sz="1400" kern="1200" dirty="0" err="1">
                          <a:solidFill>
                            <a:schemeClr val="dk1"/>
                          </a:solidFill>
                          <a:latin typeface="Poppins" panose="00000500000000000000" pitchFamily="2" charset="0"/>
                          <a:ea typeface="+mn-ea"/>
                          <a:cs typeface="Poppins" panose="00000500000000000000" pitchFamily="2" charset="0"/>
                        </a:rPr>
                        <a:t>ConneX</a:t>
                      </a:r>
                      <a:r>
                        <a:rPr lang="en-IN" sz="1400" kern="1200" dirty="0">
                          <a:solidFill>
                            <a:schemeClr val="dk1"/>
                          </a:solidFill>
                          <a:latin typeface="Poppins" panose="00000500000000000000" pitchFamily="2" charset="0"/>
                          <a:ea typeface="+mn-ea"/>
                          <a:cs typeface="Poppins" panose="00000500000000000000" pitchFamily="2" charset="0"/>
                        </a:rPr>
                        <a:t> </a:t>
                      </a:r>
                      <a:r>
                        <a:rPr lang="en-IN" sz="1400" kern="1200" dirty="0" err="1">
                          <a:solidFill>
                            <a:schemeClr val="dk1"/>
                          </a:solidFill>
                          <a:latin typeface="Poppins" panose="00000500000000000000" pitchFamily="2" charset="0"/>
                          <a:ea typeface="+mn-ea"/>
                          <a:cs typeface="Poppins" panose="00000500000000000000" pitchFamily="2" charset="0"/>
                        </a:rPr>
                        <a:t>Pvt.</a:t>
                      </a:r>
                      <a:r>
                        <a:rPr lang="en-IN" sz="1400" kern="1200" dirty="0">
                          <a:solidFill>
                            <a:schemeClr val="dk1"/>
                          </a:solidFill>
                          <a:latin typeface="Poppins" panose="00000500000000000000" pitchFamily="2" charset="0"/>
                          <a:ea typeface="+mn-ea"/>
                          <a:cs typeface="Poppins" panose="00000500000000000000" pitchFamily="2" charset="0"/>
                        </a:rPr>
                        <a:t> Ltd.</a:t>
                      </a:r>
                    </a:p>
                  </a:txBody>
                  <a:tcPr anchor="ctr"/>
                </a:tc>
                <a:tc>
                  <a:txBody>
                    <a:bodyPr/>
                    <a:lstStyle/>
                    <a:p>
                      <a:pPr marL="0" algn="ctr" defTabSz="914400" rtl="0" eaLnBrk="1" latinLnBrk="0" hangingPunct="1"/>
                      <a:r>
                        <a:rPr lang="en-US" sz="1400" kern="1200" dirty="0">
                          <a:solidFill>
                            <a:schemeClr val="dk1"/>
                          </a:solidFill>
                          <a:latin typeface="Poppins" panose="00000500000000000000" pitchFamily="2" charset="0"/>
                          <a:ea typeface="+mn-ea"/>
                          <a:cs typeface="Poppins" panose="00000500000000000000" pitchFamily="2" charset="0"/>
                        </a:rPr>
                        <a:t>2020</a:t>
                      </a:r>
                      <a:endParaRPr lang="en-IN" sz="1400" kern="1200" dirty="0">
                        <a:solidFill>
                          <a:schemeClr val="dk1"/>
                        </a:solidFill>
                        <a:latin typeface="Poppins" panose="00000500000000000000" pitchFamily="2" charset="0"/>
                        <a:ea typeface="+mn-ea"/>
                        <a:cs typeface="Poppins" panose="00000500000000000000" pitchFamily="2"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kern="1200" dirty="0">
                          <a:solidFill>
                            <a:schemeClr val="dk1"/>
                          </a:solidFill>
                          <a:latin typeface="Poppins" panose="00000500000000000000" pitchFamily="2" charset="0"/>
                          <a:ea typeface="+mn-ea"/>
                          <a:cs typeface="Poppins" panose="00000500000000000000" pitchFamily="2" charset="0"/>
                        </a:rPr>
                        <a:t>Ahmedabad</a:t>
                      </a:r>
                      <a:endParaRPr lang="en-IN" sz="1400" kern="1200" dirty="0">
                        <a:solidFill>
                          <a:schemeClr val="dk1"/>
                        </a:solidFill>
                        <a:latin typeface="Poppins" panose="00000500000000000000" pitchFamily="2" charset="0"/>
                        <a:ea typeface="+mn-ea"/>
                        <a:cs typeface="Poppins" panose="00000500000000000000" pitchFamily="2" charset="0"/>
                      </a:endParaRPr>
                    </a:p>
                  </a:txBody>
                  <a:tcPr anchor="ctr"/>
                </a:tc>
                <a:tc>
                  <a:txBody>
                    <a:bodyPr/>
                    <a:lstStyle/>
                    <a:p>
                      <a:pPr marL="0" algn="ctr" defTabSz="914400" rtl="0" eaLnBrk="1" latinLnBrk="0" hangingPunct="1"/>
                      <a:r>
                        <a:rPr lang="en-US" sz="1400" kern="1200" dirty="0">
                          <a:solidFill>
                            <a:schemeClr val="dk1"/>
                          </a:solidFill>
                          <a:latin typeface="Poppins" panose="00000500000000000000" pitchFamily="2" charset="0"/>
                          <a:ea typeface="+mn-ea"/>
                          <a:cs typeface="Poppins" panose="00000500000000000000" pitchFamily="2" charset="0"/>
                        </a:rPr>
                        <a:t>30+</a:t>
                      </a:r>
                      <a:endParaRPr lang="en-IN" sz="1400" kern="1200" dirty="0">
                        <a:solidFill>
                          <a:schemeClr val="dk1"/>
                        </a:solidFill>
                        <a:latin typeface="Poppins" panose="00000500000000000000" pitchFamily="2" charset="0"/>
                        <a:ea typeface="+mn-ea"/>
                        <a:cs typeface="Poppins" panose="00000500000000000000" pitchFamily="2" charset="0"/>
                      </a:endParaRPr>
                    </a:p>
                  </a:txBody>
                  <a:tcPr anchor="ctr"/>
                </a:tc>
                <a:tc>
                  <a:txBody>
                    <a:bodyPr/>
                    <a:lstStyle/>
                    <a:p>
                      <a:pPr marL="0" algn="ctr" defTabSz="914400" rtl="0" eaLnBrk="1" latinLnBrk="0" hangingPunct="1"/>
                      <a:r>
                        <a:rPr lang="en-US" sz="1400" kern="1200" dirty="0">
                          <a:solidFill>
                            <a:schemeClr val="dk1"/>
                          </a:solidFill>
                          <a:latin typeface="Poppins" panose="00000500000000000000" pitchFamily="2" charset="0"/>
                          <a:ea typeface="+mn-ea"/>
                          <a:cs typeface="Poppins" panose="00000500000000000000" pitchFamily="2" charset="0"/>
                        </a:rPr>
                        <a:t>1</a:t>
                      </a:r>
                      <a:endParaRPr lang="en-IN" sz="1400" kern="1200" dirty="0">
                        <a:solidFill>
                          <a:schemeClr val="dk1"/>
                        </a:solidFill>
                        <a:latin typeface="Poppins" panose="00000500000000000000" pitchFamily="2" charset="0"/>
                        <a:ea typeface="+mn-ea"/>
                        <a:cs typeface="Poppins" panose="00000500000000000000" pitchFamily="2" charset="0"/>
                      </a:endParaRPr>
                    </a:p>
                  </a:txBody>
                  <a:tcPr anchor="ctr"/>
                </a:tc>
                <a:tc>
                  <a:txBody>
                    <a:bodyPr/>
                    <a:lstStyle/>
                    <a:p>
                      <a:pPr marL="0" algn="l" defTabSz="914400" rtl="0" eaLnBrk="1" latinLnBrk="0" hangingPunct="1"/>
                      <a:r>
                        <a:rPr lang="en-US" sz="1400" kern="1200" dirty="0">
                          <a:solidFill>
                            <a:schemeClr val="dk1"/>
                          </a:solidFill>
                          <a:latin typeface="Poppins" panose="00000500000000000000" pitchFamily="2" charset="0"/>
                          <a:ea typeface="+mn-ea"/>
                          <a:cs typeface="Poppins" panose="00000500000000000000" pitchFamily="2" charset="0"/>
                        </a:rPr>
                        <a:t>Chennai</a:t>
                      </a:r>
                      <a:endParaRPr lang="en-IN" sz="1400" kern="1200" dirty="0">
                        <a:solidFill>
                          <a:schemeClr val="dk1"/>
                        </a:solidFill>
                        <a:latin typeface="Poppins" panose="00000500000000000000" pitchFamily="2" charset="0"/>
                        <a:ea typeface="+mn-ea"/>
                        <a:cs typeface="Poppins" panose="00000500000000000000" pitchFamily="2" charset="0"/>
                      </a:endParaRPr>
                    </a:p>
                  </a:txBody>
                  <a:tcPr anchor="ctr"/>
                </a:tc>
                <a:extLst>
                  <a:ext uri="{0D108BD9-81ED-4DB2-BD59-A6C34878D82A}">
                    <a16:rowId xmlns:a16="http://schemas.microsoft.com/office/drawing/2014/main" val="2117126368"/>
                  </a:ext>
                </a:extLst>
              </a:tr>
              <a:tr h="654958">
                <a:tc>
                  <a:txBody>
                    <a:bodyPr/>
                    <a:lstStyle/>
                    <a:p>
                      <a:pPr marL="0" algn="l" defTabSz="914400" rtl="0" eaLnBrk="1" latinLnBrk="0" hangingPunct="1"/>
                      <a:r>
                        <a:rPr lang="en-IN" sz="1400" kern="1200" dirty="0" err="1">
                          <a:solidFill>
                            <a:schemeClr val="dk1"/>
                          </a:solidFill>
                          <a:latin typeface="Poppins" panose="00000500000000000000" pitchFamily="2" charset="0"/>
                          <a:ea typeface="+mn-ea"/>
                          <a:cs typeface="Poppins" panose="00000500000000000000" pitchFamily="2" charset="0"/>
                        </a:rPr>
                        <a:t>NxtGen</a:t>
                      </a:r>
                      <a:r>
                        <a:rPr lang="en-IN" sz="1400" kern="1200" dirty="0">
                          <a:solidFill>
                            <a:schemeClr val="dk1"/>
                          </a:solidFill>
                          <a:latin typeface="Poppins" panose="00000500000000000000" pitchFamily="2" charset="0"/>
                          <a:ea typeface="+mn-ea"/>
                          <a:cs typeface="Poppins" panose="00000500000000000000" pitchFamily="2" charset="0"/>
                        </a:rPr>
                        <a:t> </a:t>
                      </a:r>
                      <a:r>
                        <a:rPr lang="en-IN" sz="1400" kern="1200" dirty="0" err="1">
                          <a:solidFill>
                            <a:schemeClr val="dk1"/>
                          </a:solidFill>
                          <a:latin typeface="Poppins" panose="00000500000000000000" pitchFamily="2" charset="0"/>
                          <a:ea typeface="+mn-ea"/>
                          <a:cs typeface="Poppins" panose="00000500000000000000" pitchFamily="2" charset="0"/>
                        </a:rPr>
                        <a:t>Datacenter</a:t>
                      </a:r>
                      <a:r>
                        <a:rPr lang="en-IN" sz="1400" kern="1200" dirty="0">
                          <a:solidFill>
                            <a:schemeClr val="dk1"/>
                          </a:solidFill>
                          <a:latin typeface="Poppins" panose="00000500000000000000" pitchFamily="2" charset="0"/>
                          <a:ea typeface="+mn-ea"/>
                          <a:cs typeface="Poppins" panose="00000500000000000000" pitchFamily="2" charset="0"/>
                        </a:rPr>
                        <a:t> &amp; Cloud Technologies Private Limited</a:t>
                      </a:r>
                    </a:p>
                  </a:txBody>
                  <a:tcPr anchor="ctr"/>
                </a:tc>
                <a:tc>
                  <a:txBody>
                    <a:bodyPr/>
                    <a:lstStyle/>
                    <a:p>
                      <a:pPr marL="0" algn="ctr" defTabSz="914400" rtl="0" eaLnBrk="1" latinLnBrk="0" hangingPunct="1"/>
                      <a:r>
                        <a:rPr lang="en-US" sz="1400" kern="1200" dirty="0">
                          <a:solidFill>
                            <a:schemeClr val="dk1"/>
                          </a:solidFill>
                          <a:latin typeface="Poppins" panose="00000500000000000000" pitchFamily="2" charset="0"/>
                          <a:ea typeface="+mn-ea"/>
                          <a:cs typeface="Poppins" panose="00000500000000000000" pitchFamily="2" charset="0"/>
                        </a:rPr>
                        <a:t>2012</a:t>
                      </a:r>
                      <a:endParaRPr lang="en-IN" sz="1400" kern="1200" dirty="0">
                        <a:solidFill>
                          <a:schemeClr val="dk1"/>
                        </a:solidFill>
                        <a:latin typeface="Poppins" panose="00000500000000000000" pitchFamily="2" charset="0"/>
                        <a:ea typeface="+mn-ea"/>
                        <a:cs typeface="Poppins" panose="00000500000000000000" pitchFamily="2" charset="0"/>
                      </a:endParaRPr>
                    </a:p>
                  </a:txBody>
                  <a:tcPr anchor="ctr"/>
                </a:tc>
                <a:tc>
                  <a:txBody>
                    <a:bodyPr/>
                    <a:lstStyle/>
                    <a:p>
                      <a:pPr marL="0" algn="ctr" defTabSz="914400" rtl="0" eaLnBrk="1" latinLnBrk="0" hangingPunct="1"/>
                      <a:r>
                        <a:rPr lang="en-US" sz="1400" kern="1200" dirty="0">
                          <a:solidFill>
                            <a:schemeClr val="dk1"/>
                          </a:solidFill>
                          <a:latin typeface="Poppins" panose="00000500000000000000" pitchFamily="2" charset="0"/>
                          <a:ea typeface="+mn-ea"/>
                          <a:cs typeface="Poppins" panose="00000500000000000000" pitchFamily="2" charset="0"/>
                        </a:rPr>
                        <a:t>Faridabad</a:t>
                      </a:r>
                      <a:endParaRPr lang="en-IN" sz="1400" kern="1200" dirty="0">
                        <a:solidFill>
                          <a:schemeClr val="dk1"/>
                        </a:solidFill>
                        <a:latin typeface="Poppins" panose="00000500000000000000" pitchFamily="2" charset="0"/>
                        <a:ea typeface="+mn-ea"/>
                        <a:cs typeface="Poppins" panose="00000500000000000000" pitchFamily="2" charset="0"/>
                      </a:endParaRPr>
                    </a:p>
                  </a:txBody>
                  <a:tcPr anchor="ctr"/>
                </a:tc>
                <a:tc>
                  <a:txBody>
                    <a:bodyPr/>
                    <a:lstStyle/>
                    <a:p>
                      <a:pPr marL="0" algn="ctr" defTabSz="914400" rtl="0" eaLnBrk="1" latinLnBrk="0" hangingPunct="1"/>
                      <a:r>
                        <a:rPr lang="en-US" sz="1400" kern="1200" dirty="0">
                          <a:solidFill>
                            <a:schemeClr val="dk1"/>
                          </a:solidFill>
                          <a:latin typeface="Poppins" panose="00000500000000000000" pitchFamily="2" charset="0"/>
                          <a:ea typeface="+mn-ea"/>
                          <a:cs typeface="Poppins" panose="00000500000000000000" pitchFamily="2" charset="0"/>
                        </a:rPr>
                        <a:t>20+</a:t>
                      </a:r>
                      <a:endParaRPr lang="en-IN" sz="1400" kern="1200" dirty="0">
                        <a:solidFill>
                          <a:schemeClr val="dk1"/>
                        </a:solidFill>
                        <a:latin typeface="Poppins" panose="00000500000000000000" pitchFamily="2" charset="0"/>
                        <a:ea typeface="+mn-ea"/>
                        <a:cs typeface="Poppins" panose="00000500000000000000" pitchFamily="2" charset="0"/>
                      </a:endParaRPr>
                    </a:p>
                  </a:txBody>
                  <a:tcPr anchor="ctr"/>
                </a:tc>
                <a:tc>
                  <a:txBody>
                    <a:bodyPr/>
                    <a:lstStyle/>
                    <a:p>
                      <a:pPr marL="0" algn="ctr" defTabSz="914400" rtl="0" eaLnBrk="1" latinLnBrk="0" hangingPunct="1"/>
                      <a:r>
                        <a:rPr lang="en-US" sz="1400" kern="1200" dirty="0">
                          <a:solidFill>
                            <a:schemeClr val="dk1"/>
                          </a:solidFill>
                          <a:latin typeface="Poppins" panose="00000500000000000000" pitchFamily="2" charset="0"/>
                          <a:ea typeface="+mn-ea"/>
                          <a:cs typeface="Poppins" panose="00000500000000000000" pitchFamily="2" charset="0"/>
                        </a:rPr>
                        <a:t>4</a:t>
                      </a:r>
                      <a:endParaRPr lang="en-IN" sz="1400" kern="1200" dirty="0">
                        <a:solidFill>
                          <a:schemeClr val="dk1"/>
                        </a:solidFill>
                        <a:latin typeface="Poppins" panose="00000500000000000000" pitchFamily="2" charset="0"/>
                        <a:ea typeface="+mn-ea"/>
                        <a:cs typeface="Poppins" panose="00000500000000000000" pitchFamily="2" charset="0"/>
                      </a:endParaRPr>
                    </a:p>
                  </a:txBody>
                  <a:tcPr anchor="ctr"/>
                </a:tc>
                <a:tc>
                  <a:txBody>
                    <a:bodyPr/>
                    <a:lstStyle/>
                    <a:p>
                      <a:pPr marL="0" algn="l" defTabSz="914400" rtl="0" eaLnBrk="1" latinLnBrk="0" hangingPunct="1"/>
                      <a:r>
                        <a:rPr lang="en-US" sz="1400" kern="1200" dirty="0">
                          <a:solidFill>
                            <a:schemeClr val="dk1"/>
                          </a:solidFill>
                          <a:latin typeface="Poppins" panose="00000500000000000000" pitchFamily="2" charset="0"/>
                          <a:ea typeface="+mn-ea"/>
                          <a:cs typeface="Poppins" panose="00000500000000000000" pitchFamily="2" charset="0"/>
                        </a:rPr>
                        <a:t>Bangalore, Ahmedabad, Faridabad, Mumbai</a:t>
                      </a:r>
                      <a:endParaRPr lang="en-IN" sz="1400" kern="1200" dirty="0">
                        <a:solidFill>
                          <a:schemeClr val="dk1"/>
                        </a:solidFill>
                        <a:latin typeface="Poppins" panose="00000500000000000000" pitchFamily="2" charset="0"/>
                        <a:ea typeface="+mn-ea"/>
                        <a:cs typeface="Poppins" panose="00000500000000000000" pitchFamily="2" charset="0"/>
                      </a:endParaRPr>
                    </a:p>
                  </a:txBody>
                  <a:tcPr anchor="ctr"/>
                </a:tc>
                <a:extLst>
                  <a:ext uri="{0D108BD9-81ED-4DB2-BD59-A6C34878D82A}">
                    <a16:rowId xmlns:a16="http://schemas.microsoft.com/office/drawing/2014/main" val="2533009971"/>
                  </a:ext>
                </a:extLst>
              </a:tr>
              <a:tr h="508344">
                <a:tc>
                  <a:txBody>
                    <a:bodyPr/>
                    <a:lstStyle/>
                    <a:p>
                      <a:pPr marL="0" algn="l" defTabSz="914400" rtl="0" eaLnBrk="1" latinLnBrk="0" hangingPunct="1"/>
                      <a:r>
                        <a:rPr lang="en-IN" sz="1400" kern="1200" dirty="0">
                          <a:solidFill>
                            <a:schemeClr val="dk1"/>
                          </a:solidFill>
                          <a:latin typeface="Poppins" panose="00000500000000000000" pitchFamily="2" charset="0"/>
                          <a:ea typeface="+mn-ea"/>
                          <a:cs typeface="Poppins" panose="00000500000000000000" pitchFamily="2" charset="0"/>
                        </a:rPr>
                        <a:t>Equinix, Inc.</a:t>
                      </a:r>
                    </a:p>
                  </a:txBody>
                  <a:tcPr anchor="ctr"/>
                </a:tc>
                <a:tc>
                  <a:txBody>
                    <a:bodyPr/>
                    <a:lstStyle/>
                    <a:p>
                      <a:pPr marL="0" algn="ctr" defTabSz="914400" rtl="0" eaLnBrk="1" latinLnBrk="0" hangingPunct="1"/>
                      <a:r>
                        <a:rPr lang="en-US" sz="1400" kern="1200" dirty="0">
                          <a:solidFill>
                            <a:schemeClr val="dk1"/>
                          </a:solidFill>
                          <a:latin typeface="Poppins" panose="00000500000000000000" pitchFamily="2" charset="0"/>
                          <a:ea typeface="+mn-ea"/>
                          <a:cs typeface="Poppins" panose="00000500000000000000" pitchFamily="2" charset="0"/>
                        </a:rPr>
                        <a:t>1998</a:t>
                      </a:r>
                      <a:endParaRPr lang="en-IN" sz="1400" kern="1200" dirty="0">
                        <a:solidFill>
                          <a:schemeClr val="dk1"/>
                        </a:solidFill>
                        <a:latin typeface="Poppins" panose="00000500000000000000" pitchFamily="2" charset="0"/>
                        <a:ea typeface="+mn-ea"/>
                        <a:cs typeface="Poppins" panose="00000500000000000000" pitchFamily="2" charset="0"/>
                      </a:endParaRPr>
                    </a:p>
                  </a:txBody>
                  <a:tcPr anchor="ctr"/>
                </a:tc>
                <a:tc>
                  <a:txBody>
                    <a:bodyPr/>
                    <a:lstStyle/>
                    <a:p>
                      <a:pPr marL="0" algn="ctr" defTabSz="914400" rtl="0" eaLnBrk="1" latinLnBrk="0" hangingPunct="1"/>
                      <a:r>
                        <a:rPr lang="en-US" sz="1400" kern="1200" dirty="0">
                          <a:solidFill>
                            <a:schemeClr val="dk1"/>
                          </a:solidFill>
                          <a:latin typeface="Poppins" panose="00000500000000000000" pitchFamily="2" charset="0"/>
                          <a:ea typeface="+mn-ea"/>
                          <a:cs typeface="Poppins" panose="00000500000000000000" pitchFamily="2" charset="0"/>
                        </a:rPr>
                        <a:t>Mumbai</a:t>
                      </a:r>
                      <a:endParaRPr lang="en-IN" sz="1400" kern="1200" dirty="0">
                        <a:solidFill>
                          <a:schemeClr val="dk1"/>
                        </a:solidFill>
                        <a:latin typeface="Poppins" panose="00000500000000000000" pitchFamily="2" charset="0"/>
                        <a:ea typeface="+mn-ea"/>
                        <a:cs typeface="Poppins" panose="00000500000000000000" pitchFamily="2" charset="0"/>
                      </a:endParaRPr>
                    </a:p>
                  </a:txBody>
                  <a:tcPr anchor="ctr"/>
                </a:tc>
                <a:tc>
                  <a:txBody>
                    <a:bodyPr/>
                    <a:lstStyle/>
                    <a:p>
                      <a:pPr marL="0" algn="ctr" defTabSz="914400" rtl="0" eaLnBrk="1" latinLnBrk="0" hangingPunct="1"/>
                      <a:r>
                        <a:rPr lang="en-US" sz="1400" kern="1200" dirty="0">
                          <a:solidFill>
                            <a:schemeClr val="dk1"/>
                          </a:solidFill>
                          <a:latin typeface="Poppins" panose="00000500000000000000" pitchFamily="2" charset="0"/>
                          <a:ea typeface="+mn-ea"/>
                          <a:cs typeface="Poppins" panose="00000500000000000000" pitchFamily="2" charset="0"/>
                        </a:rPr>
                        <a:t>15+</a:t>
                      </a:r>
                      <a:endParaRPr lang="en-IN" sz="1400" kern="1200" dirty="0">
                        <a:solidFill>
                          <a:schemeClr val="dk1"/>
                        </a:solidFill>
                        <a:latin typeface="Poppins" panose="00000500000000000000" pitchFamily="2" charset="0"/>
                        <a:ea typeface="+mn-ea"/>
                        <a:cs typeface="Poppins" panose="00000500000000000000" pitchFamily="2" charset="0"/>
                      </a:endParaRPr>
                    </a:p>
                  </a:txBody>
                  <a:tcPr anchor="ctr"/>
                </a:tc>
                <a:tc>
                  <a:txBody>
                    <a:bodyPr/>
                    <a:lstStyle/>
                    <a:p>
                      <a:pPr marL="0" algn="ctr" defTabSz="914400" rtl="0" eaLnBrk="1" latinLnBrk="0" hangingPunct="1"/>
                      <a:r>
                        <a:rPr lang="en-US" sz="1400" kern="1200" dirty="0">
                          <a:solidFill>
                            <a:schemeClr val="dk1"/>
                          </a:solidFill>
                          <a:latin typeface="Poppins" panose="00000500000000000000" pitchFamily="2" charset="0"/>
                          <a:ea typeface="+mn-ea"/>
                          <a:cs typeface="Poppins" panose="00000500000000000000" pitchFamily="2" charset="0"/>
                        </a:rPr>
                        <a:t>3</a:t>
                      </a:r>
                      <a:endParaRPr lang="en-IN" sz="1400" kern="1200" dirty="0">
                        <a:solidFill>
                          <a:schemeClr val="dk1"/>
                        </a:solidFill>
                        <a:latin typeface="Poppins" panose="00000500000000000000" pitchFamily="2" charset="0"/>
                        <a:ea typeface="+mn-ea"/>
                        <a:cs typeface="Poppins" panose="00000500000000000000" pitchFamily="2" charset="0"/>
                      </a:endParaRPr>
                    </a:p>
                  </a:txBody>
                  <a:tcPr anchor="ctr"/>
                </a:tc>
                <a:tc>
                  <a:txBody>
                    <a:bodyPr/>
                    <a:lstStyle/>
                    <a:p>
                      <a:pPr marL="0" algn="l" defTabSz="914400" rtl="0" eaLnBrk="1" latinLnBrk="0" hangingPunct="1"/>
                      <a:r>
                        <a:rPr lang="en-IN" sz="1400" kern="1200" dirty="0">
                          <a:solidFill>
                            <a:schemeClr val="dk1"/>
                          </a:solidFill>
                          <a:latin typeface="Poppins" panose="00000500000000000000" pitchFamily="2" charset="0"/>
                          <a:ea typeface="+mn-ea"/>
                          <a:cs typeface="Poppins" panose="00000500000000000000" pitchFamily="2" charset="0"/>
                        </a:rPr>
                        <a:t>Mumbai</a:t>
                      </a:r>
                    </a:p>
                  </a:txBody>
                  <a:tcPr anchor="ctr"/>
                </a:tc>
                <a:extLst>
                  <a:ext uri="{0D108BD9-81ED-4DB2-BD59-A6C34878D82A}">
                    <a16:rowId xmlns:a16="http://schemas.microsoft.com/office/drawing/2014/main" val="2805056568"/>
                  </a:ext>
                </a:extLst>
              </a:tr>
              <a:tr h="401161">
                <a:tc>
                  <a:txBody>
                    <a:bodyPr/>
                    <a:lstStyle/>
                    <a:p>
                      <a:pPr marL="0" algn="l" defTabSz="914400" rtl="0" eaLnBrk="1" latinLnBrk="0" hangingPunct="1"/>
                      <a:r>
                        <a:rPr lang="en-IN" sz="1400" kern="1200" dirty="0" err="1">
                          <a:solidFill>
                            <a:schemeClr val="dk1"/>
                          </a:solidFill>
                          <a:latin typeface="Poppins" panose="00000500000000000000" pitchFamily="2" charset="0"/>
                          <a:ea typeface="+mn-ea"/>
                          <a:cs typeface="Poppins" panose="00000500000000000000" pitchFamily="2" charset="0"/>
                        </a:rPr>
                        <a:t>Cyfuture</a:t>
                      </a:r>
                      <a:r>
                        <a:rPr lang="en-IN" sz="1400" kern="1200" dirty="0">
                          <a:solidFill>
                            <a:schemeClr val="dk1"/>
                          </a:solidFill>
                          <a:latin typeface="Poppins" panose="00000500000000000000" pitchFamily="2" charset="0"/>
                          <a:ea typeface="+mn-ea"/>
                          <a:cs typeface="Poppins" panose="00000500000000000000" pitchFamily="2" charset="0"/>
                        </a:rPr>
                        <a:t> India </a:t>
                      </a:r>
                      <a:r>
                        <a:rPr lang="en-IN" sz="1400" kern="1200" dirty="0" err="1">
                          <a:solidFill>
                            <a:schemeClr val="dk1"/>
                          </a:solidFill>
                          <a:latin typeface="Poppins" panose="00000500000000000000" pitchFamily="2" charset="0"/>
                          <a:ea typeface="+mn-ea"/>
                          <a:cs typeface="Poppins" panose="00000500000000000000" pitchFamily="2" charset="0"/>
                        </a:rPr>
                        <a:t>Pvt.</a:t>
                      </a:r>
                      <a:r>
                        <a:rPr lang="en-IN" sz="1400" kern="1200" dirty="0">
                          <a:solidFill>
                            <a:schemeClr val="dk1"/>
                          </a:solidFill>
                          <a:latin typeface="Poppins" panose="00000500000000000000" pitchFamily="2" charset="0"/>
                          <a:ea typeface="+mn-ea"/>
                          <a:cs typeface="Poppins" panose="00000500000000000000" pitchFamily="2" charset="0"/>
                        </a:rPr>
                        <a:t> Ltd.</a:t>
                      </a:r>
                    </a:p>
                  </a:txBody>
                  <a:tcPr anchor="ctr"/>
                </a:tc>
                <a:tc>
                  <a:txBody>
                    <a:bodyPr/>
                    <a:lstStyle/>
                    <a:p>
                      <a:pPr marL="0" algn="ctr" defTabSz="914400" rtl="0" eaLnBrk="1" latinLnBrk="0" hangingPunct="1"/>
                      <a:r>
                        <a:rPr lang="en-US" sz="1400" kern="1200" dirty="0">
                          <a:solidFill>
                            <a:schemeClr val="dk1"/>
                          </a:solidFill>
                          <a:latin typeface="Poppins" panose="00000500000000000000" pitchFamily="2" charset="0"/>
                          <a:ea typeface="+mn-ea"/>
                          <a:cs typeface="Poppins" panose="00000500000000000000" pitchFamily="2" charset="0"/>
                        </a:rPr>
                        <a:t>2001</a:t>
                      </a:r>
                      <a:endParaRPr lang="en-IN" sz="1400" kern="1200" dirty="0">
                        <a:solidFill>
                          <a:schemeClr val="dk1"/>
                        </a:solidFill>
                        <a:latin typeface="Poppins" panose="00000500000000000000" pitchFamily="2" charset="0"/>
                        <a:ea typeface="+mn-ea"/>
                        <a:cs typeface="Poppins" panose="00000500000000000000" pitchFamily="2"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kern="1200" dirty="0">
                          <a:solidFill>
                            <a:schemeClr val="dk1"/>
                          </a:solidFill>
                          <a:latin typeface="Poppins" panose="00000500000000000000" pitchFamily="2" charset="0"/>
                          <a:ea typeface="+mn-ea"/>
                          <a:cs typeface="Poppins" panose="00000500000000000000" pitchFamily="2" charset="0"/>
                        </a:rPr>
                        <a:t>Noida</a:t>
                      </a:r>
                      <a:endParaRPr lang="en-IN" sz="1400" kern="1200" dirty="0">
                        <a:solidFill>
                          <a:schemeClr val="dk1"/>
                        </a:solidFill>
                        <a:latin typeface="Poppins" panose="00000500000000000000" pitchFamily="2" charset="0"/>
                        <a:ea typeface="+mn-ea"/>
                        <a:cs typeface="Poppins" panose="00000500000000000000" pitchFamily="2" charset="0"/>
                      </a:endParaRPr>
                    </a:p>
                  </a:txBody>
                  <a:tcPr anchor="ctr"/>
                </a:tc>
                <a:tc>
                  <a:txBody>
                    <a:bodyPr/>
                    <a:lstStyle/>
                    <a:p>
                      <a:pPr marL="0" algn="ctr" defTabSz="914400" rtl="0" eaLnBrk="1" latinLnBrk="0" hangingPunct="1"/>
                      <a:r>
                        <a:rPr lang="en-US" sz="1400" kern="1200" dirty="0">
                          <a:solidFill>
                            <a:schemeClr val="dk1"/>
                          </a:solidFill>
                          <a:latin typeface="Poppins" panose="00000500000000000000" pitchFamily="2" charset="0"/>
                          <a:ea typeface="+mn-ea"/>
                          <a:cs typeface="Poppins" panose="00000500000000000000" pitchFamily="2" charset="0"/>
                        </a:rPr>
                        <a:t>15+</a:t>
                      </a:r>
                      <a:endParaRPr lang="en-IN" sz="1400" kern="1200" dirty="0">
                        <a:solidFill>
                          <a:schemeClr val="dk1"/>
                        </a:solidFill>
                        <a:latin typeface="Poppins" panose="00000500000000000000" pitchFamily="2" charset="0"/>
                        <a:ea typeface="+mn-ea"/>
                        <a:cs typeface="Poppins" panose="00000500000000000000" pitchFamily="2" charset="0"/>
                      </a:endParaRPr>
                    </a:p>
                  </a:txBody>
                  <a:tcPr anchor="ctr"/>
                </a:tc>
                <a:tc>
                  <a:txBody>
                    <a:bodyPr/>
                    <a:lstStyle/>
                    <a:p>
                      <a:pPr marL="0" algn="ctr" defTabSz="914400" rtl="0" eaLnBrk="1" latinLnBrk="0" hangingPunct="1"/>
                      <a:r>
                        <a:rPr lang="en-US" sz="1400" kern="1200" dirty="0">
                          <a:solidFill>
                            <a:schemeClr val="dk1"/>
                          </a:solidFill>
                          <a:latin typeface="Poppins" panose="00000500000000000000" pitchFamily="2" charset="0"/>
                          <a:ea typeface="+mn-ea"/>
                          <a:cs typeface="Poppins" panose="00000500000000000000" pitchFamily="2" charset="0"/>
                        </a:rPr>
                        <a:t>5</a:t>
                      </a:r>
                      <a:endParaRPr lang="en-IN" sz="1400" kern="1200" dirty="0">
                        <a:solidFill>
                          <a:schemeClr val="dk1"/>
                        </a:solidFill>
                        <a:latin typeface="Poppins" panose="00000500000000000000" pitchFamily="2" charset="0"/>
                        <a:ea typeface="+mn-ea"/>
                        <a:cs typeface="Poppins" panose="00000500000000000000" pitchFamily="2"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kern="1200" dirty="0">
                          <a:solidFill>
                            <a:schemeClr val="dk1"/>
                          </a:solidFill>
                          <a:latin typeface="Poppins" panose="00000500000000000000" pitchFamily="2" charset="0"/>
                          <a:ea typeface="+mn-ea"/>
                          <a:cs typeface="Poppins" panose="00000500000000000000" pitchFamily="2" charset="0"/>
                        </a:rPr>
                        <a:t>Jaipur, Noida, Raipur, Bangaluru, Mumbai</a:t>
                      </a:r>
                    </a:p>
                  </a:txBody>
                  <a:tcPr anchor="ctr"/>
                </a:tc>
                <a:extLst>
                  <a:ext uri="{0D108BD9-81ED-4DB2-BD59-A6C34878D82A}">
                    <a16:rowId xmlns:a16="http://schemas.microsoft.com/office/drawing/2014/main" val="3341934243"/>
                  </a:ext>
                </a:extLst>
              </a:tr>
              <a:tr h="401161">
                <a:tc>
                  <a:txBody>
                    <a:bodyPr/>
                    <a:lstStyle/>
                    <a:p>
                      <a:pPr marL="0" algn="l" defTabSz="914400" rtl="0" eaLnBrk="1" latinLnBrk="0" hangingPunct="1"/>
                      <a:r>
                        <a:rPr lang="en-IN" sz="1400" kern="1200" dirty="0">
                          <a:solidFill>
                            <a:schemeClr val="dk1"/>
                          </a:solidFill>
                          <a:latin typeface="Poppins" panose="00000500000000000000" pitchFamily="2" charset="0"/>
                          <a:ea typeface="+mn-ea"/>
                          <a:cs typeface="Poppins" panose="00000500000000000000" pitchFamily="2" charset="0"/>
                        </a:rPr>
                        <a:t>Reliance Communications</a:t>
                      </a:r>
                    </a:p>
                  </a:txBody>
                  <a:tcPr anchor="ctr"/>
                </a:tc>
                <a:tc>
                  <a:txBody>
                    <a:bodyPr/>
                    <a:lstStyle/>
                    <a:p>
                      <a:pPr marL="0" algn="ctr" defTabSz="914400" rtl="0" eaLnBrk="1" latinLnBrk="0" hangingPunct="1"/>
                      <a:r>
                        <a:rPr lang="en-US" sz="1400" kern="1200" dirty="0">
                          <a:solidFill>
                            <a:schemeClr val="dk1"/>
                          </a:solidFill>
                          <a:latin typeface="Poppins" panose="00000500000000000000" pitchFamily="2" charset="0"/>
                          <a:ea typeface="+mn-ea"/>
                          <a:cs typeface="Poppins" panose="00000500000000000000" pitchFamily="2" charset="0"/>
                        </a:rPr>
                        <a:t>2004</a:t>
                      </a:r>
                      <a:endParaRPr lang="en-IN" sz="1400" kern="1200" dirty="0">
                        <a:solidFill>
                          <a:schemeClr val="dk1"/>
                        </a:solidFill>
                        <a:latin typeface="Poppins" panose="00000500000000000000" pitchFamily="2" charset="0"/>
                        <a:ea typeface="+mn-ea"/>
                        <a:cs typeface="Poppins" panose="00000500000000000000" pitchFamily="2"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kern="1200" dirty="0">
                          <a:solidFill>
                            <a:schemeClr val="dk1"/>
                          </a:solidFill>
                          <a:latin typeface="Poppins" panose="00000500000000000000" pitchFamily="2" charset="0"/>
                          <a:ea typeface="+mn-ea"/>
                          <a:cs typeface="Poppins" panose="00000500000000000000" pitchFamily="2" charset="0"/>
                        </a:rPr>
                        <a:t>Mumbai</a:t>
                      </a:r>
                      <a:endParaRPr lang="en-IN" sz="1400" kern="1200" dirty="0">
                        <a:solidFill>
                          <a:schemeClr val="dk1"/>
                        </a:solidFill>
                        <a:latin typeface="Poppins" panose="00000500000000000000" pitchFamily="2" charset="0"/>
                        <a:ea typeface="+mn-ea"/>
                        <a:cs typeface="Poppins" panose="00000500000000000000" pitchFamily="2" charset="0"/>
                      </a:endParaRPr>
                    </a:p>
                  </a:txBody>
                  <a:tcPr anchor="ctr"/>
                </a:tc>
                <a:tc>
                  <a:txBody>
                    <a:bodyPr/>
                    <a:lstStyle/>
                    <a:p>
                      <a:pPr marL="0" algn="ctr" defTabSz="914400" rtl="0" eaLnBrk="1" latinLnBrk="0" hangingPunct="1"/>
                      <a:r>
                        <a:rPr lang="en-US" sz="1400" kern="1200" dirty="0">
                          <a:solidFill>
                            <a:schemeClr val="dk1"/>
                          </a:solidFill>
                          <a:latin typeface="Poppins" panose="00000500000000000000" pitchFamily="2" charset="0"/>
                          <a:ea typeface="+mn-ea"/>
                          <a:cs typeface="Poppins" panose="00000500000000000000" pitchFamily="2" charset="0"/>
                        </a:rPr>
                        <a:t>-</a:t>
                      </a:r>
                      <a:endParaRPr lang="en-IN" sz="1400" kern="1200" dirty="0">
                        <a:solidFill>
                          <a:schemeClr val="dk1"/>
                        </a:solidFill>
                        <a:latin typeface="Poppins" panose="00000500000000000000" pitchFamily="2" charset="0"/>
                        <a:ea typeface="+mn-ea"/>
                        <a:cs typeface="Poppins" panose="00000500000000000000" pitchFamily="2" charset="0"/>
                      </a:endParaRPr>
                    </a:p>
                  </a:txBody>
                  <a:tcPr anchor="ctr"/>
                </a:tc>
                <a:tc>
                  <a:txBody>
                    <a:bodyPr/>
                    <a:lstStyle/>
                    <a:p>
                      <a:pPr marL="0" algn="ctr" defTabSz="914400" rtl="0" eaLnBrk="1" latinLnBrk="0" hangingPunct="1"/>
                      <a:r>
                        <a:rPr lang="en-US" sz="1400" kern="1200" dirty="0">
                          <a:solidFill>
                            <a:schemeClr val="dk1"/>
                          </a:solidFill>
                          <a:latin typeface="Poppins" panose="00000500000000000000" pitchFamily="2" charset="0"/>
                          <a:ea typeface="+mn-ea"/>
                          <a:cs typeface="Poppins" panose="00000500000000000000" pitchFamily="2" charset="0"/>
                        </a:rPr>
                        <a:t>9</a:t>
                      </a:r>
                      <a:endParaRPr lang="en-IN" sz="1400" kern="1200" dirty="0">
                        <a:solidFill>
                          <a:schemeClr val="dk1"/>
                        </a:solidFill>
                        <a:latin typeface="Poppins" panose="00000500000000000000" pitchFamily="2" charset="0"/>
                        <a:ea typeface="+mn-ea"/>
                        <a:cs typeface="Poppins" panose="00000500000000000000" pitchFamily="2"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kern="1200" dirty="0">
                          <a:solidFill>
                            <a:schemeClr val="dk1"/>
                          </a:solidFill>
                          <a:latin typeface="Poppins" panose="00000500000000000000" pitchFamily="2" charset="0"/>
                          <a:ea typeface="+mn-ea"/>
                          <a:cs typeface="Poppins" panose="00000500000000000000" pitchFamily="2" charset="0"/>
                        </a:rPr>
                        <a:t>Mumbai, Bangalore, Chennai, Hyderabad</a:t>
                      </a:r>
                    </a:p>
                  </a:txBody>
                  <a:tcPr anchor="ctr"/>
                </a:tc>
                <a:extLst>
                  <a:ext uri="{0D108BD9-81ED-4DB2-BD59-A6C34878D82A}">
                    <a16:rowId xmlns:a16="http://schemas.microsoft.com/office/drawing/2014/main" val="454875323"/>
                  </a:ext>
                </a:extLst>
              </a:tr>
              <a:tr h="520700">
                <a:tc>
                  <a:txBody>
                    <a:bodyPr/>
                    <a:lstStyle/>
                    <a:p>
                      <a:pPr marL="0" algn="l" defTabSz="914400" rtl="0" eaLnBrk="1" latinLnBrk="0" hangingPunct="1"/>
                      <a:r>
                        <a:rPr lang="en-IN" sz="1400" kern="1200" dirty="0">
                          <a:solidFill>
                            <a:schemeClr val="dk1"/>
                          </a:solidFill>
                          <a:latin typeface="Poppins" panose="00000500000000000000" pitchFamily="2" charset="0"/>
                          <a:ea typeface="+mn-ea"/>
                          <a:cs typeface="Poppins" panose="00000500000000000000" pitchFamily="2" charset="0"/>
                        </a:rPr>
                        <a:t>CapitaLand India Trust</a:t>
                      </a:r>
                    </a:p>
                  </a:txBody>
                  <a:tcPr anchor="ctr"/>
                </a:tc>
                <a:tc>
                  <a:txBody>
                    <a:bodyPr/>
                    <a:lstStyle/>
                    <a:p>
                      <a:pPr marL="0" algn="ctr" defTabSz="914400" rtl="0" eaLnBrk="1" latinLnBrk="0" hangingPunct="1"/>
                      <a:r>
                        <a:rPr lang="en-US" sz="1400" kern="1200" dirty="0">
                          <a:solidFill>
                            <a:schemeClr val="dk1"/>
                          </a:solidFill>
                          <a:latin typeface="Poppins" panose="00000500000000000000" pitchFamily="2" charset="0"/>
                          <a:ea typeface="+mn-ea"/>
                          <a:cs typeface="Poppins" panose="00000500000000000000" pitchFamily="2" charset="0"/>
                        </a:rPr>
                        <a:t>2004</a:t>
                      </a:r>
                      <a:endParaRPr lang="en-IN" sz="1400" kern="1200" dirty="0">
                        <a:solidFill>
                          <a:schemeClr val="dk1"/>
                        </a:solidFill>
                        <a:latin typeface="Poppins" panose="00000500000000000000" pitchFamily="2" charset="0"/>
                        <a:ea typeface="+mn-ea"/>
                        <a:cs typeface="Poppins" panose="00000500000000000000" pitchFamily="2"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kern="1200" dirty="0">
                          <a:solidFill>
                            <a:schemeClr val="dk1"/>
                          </a:solidFill>
                          <a:latin typeface="Poppins" panose="00000500000000000000" pitchFamily="2" charset="0"/>
                          <a:ea typeface="+mn-ea"/>
                          <a:cs typeface="Poppins" panose="00000500000000000000" pitchFamily="2" charset="0"/>
                        </a:rPr>
                        <a:t>Bangaluru</a:t>
                      </a:r>
                      <a:endParaRPr lang="en-IN" sz="1400" kern="1200" dirty="0">
                        <a:solidFill>
                          <a:schemeClr val="dk1"/>
                        </a:solidFill>
                        <a:latin typeface="Poppins" panose="00000500000000000000" pitchFamily="2" charset="0"/>
                        <a:ea typeface="+mn-ea"/>
                        <a:cs typeface="Poppins" panose="00000500000000000000" pitchFamily="2" charset="0"/>
                      </a:endParaRPr>
                    </a:p>
                  </a:txBody>
                  <a:tcPr anchor="ctr"/>
                </a:tc>
                <a:tc>
                  <a:txBody>
                    <a:bodyPr/>
                    <a:lstStyle/>
                    <a:p>
                      <a:pPr marL="0" algn="ctr" defTabSz="914400" rtl="0" eaLnBrk="1" latinLnBrk="0" hangingPunct="1"/>
                      <a:r>
                        <a:rPr lang="en-US" sz="1400" kern="1200" dirty="0">
                          <a:solidFill>
                            <a:schemeClr val="dk1"/>
                          </a:solidFill>
                          <a:latin typeface="Poppins" panose="00000500000000000000" pitchFamily="2" charset="0"/>
                          <a:ea typeface="+mn-ea"/>
                          <a:cs typeface="Poppins" panose="00000500000000000000" pitchFamily="2" charset="0"/>
                        </a:rPr>
                        <a:t>-</a:t>
                      </a:r>
                      <a:endParaRPr lang="en-IN" sz="1400" kern="1200" dirty="0">
                        <a:solidFill>
                          <a:schemeClr val="dk1"/>
                        </a:solidFill>
                        <a:latin typeface="Poppins" panose="00000500000000000000" pitchFamily="2" charset="0"/>
                        <a:ea typeface="+mn-ea"/>
                        <a:cs typeface="Poppins" panose="00000500000000000000" pitchFamily="2" charset="0"/>
                      </a:endParaRPr>
                    </a:p>
                  </a:txBody>
                  <a:tcPr anchor="ctr"/>
                </a:tc>
                <a:tc>
                  <a:txBody>
                    <a:bodyPr/>
                    <a:lstStyle/>
                    <a:p>
                      <a:pPr marL="0" algn="ctr" defTabSz="914400" rtl="0" eaLnBrk="1" latinLnBrk="0" hangingPunct="1"/>
                      <a:r>
                        <a:rPr lang="en-US" sz="1400" kern="1200" dirty="0">
                          <a:solidFill>
                            <a:schemeClr val="dk1"/>
                          </a:solidFill>
                          <a:latin typeface="Poppins" panose="00000500000000000000" pitchFamily="2" charset="0"/>
                          <a:ea typeface="+mn-ea"/>
                          <a:cs typeface="Poppins" panose="00000500000000000000" pitchFamily="2" charset="0"/>
                        </a:rPr>
                        <a:t>4</a:t>
                      </a:r>
                      <a:endParaRPr lang="en-IN" sz="1400" kern="1200" dirty="0">
                        <a:solidFill>
                          <a:schemeClr val="dk1"/>
                        </a:solidFill>
                        <a:latin typeface="Poppins" panose="00000500000000000000" pitchFamily="2" charset="0"/>
                        <a:ea typeface="+mn-ea"/>
                        <a:cs typeface="Poppins" panose="00000500000000000000" pitchFamily="2" charset="0"/>
                      </a:endParaRPr>
                    </a:p>
                  </a:txBody>
                  <a:tcPr anchor="ctr"/>
                </a:tc>
                <a:tc>
                  <a:txBody>
                    <a:bodyPr/>
                    <a:lstStyle/>
                    <a:p>
                      <a:pPr marL="0" algn="l" defTabSz="914400" rtl="0" eaLnBrk="1" latinLnBrk="0" hangingPunct="1"/>
                      <a:r>
                        <a:rPr lang="en-US" sz="1400" kern="1200" dirty="0">
                          <a:solidFill>
                            <a:schemeClr val="dk1"/>
                          </a:solidFill>
                          <a:latin typeface="Poppins" panose="00000500000000000000" pitchFamily="2" charset="0"/>
                          <a:ea typeface="+mn-ea"/>
                          <a:cs typeface="Poppins" panose="00000500000000000000" pitchFamily="2" charset="0"/>
                        </a:rPr>
                        <a:t>Mumbai, Hyderabad, Chennai, Bangaluru</a:t>
                      </a:r>
                      <a:endParaRPr lang="en-IN" sz="1400" kern="1200" dirty="0">
                        <a:solidFill>
                          <a:schemeClr val="dk1"/>
                        </a:solidFill>
                        <a:latin typeface="Poppins" panose="00000500000000000000" pitchFamily="2" charset="0"/>
                        <a:ea typeface="+mn-ea"/>
                        <a:cs typeface="Poppins" panose="00000500000000000000" pitchFamily="2" charset="0"/>
                      </a:endParaRPr>
                    </a:p>
                  </a:txBody>
                  <a:tcPr anchor="ctr"/>
                </a:tc>
                <a:extLst>
                  <a:ext uri="{0D108BD9-81ED-4DB2-BD59-A6C34878D82A}">
                    <a16:rowId xmlns:a16="http://schemas.microsoft.com/office/drawing/2014/main" val="2205397464"/>
                  </a:ext>
                </a:extLst>
              </a:tr>
            </a:tbl>
          </a:graphicData>
        </a:graphic>
      </p:graphicFrame>
      <p:sp>
        <p:nvSpPr>
          <p:cNvPr id="3" name="TextBox 2">
            <a:extLst>
              <a:ext uri="{FF2B5EF4-FFF2-40B4-BE49-F238E27FC236}">
                <a16:creationId xmlns:a16="http://schemas.microsoft.com/office/drawing/2014/main" id="{0F9F1BDC-5F42-2FFC-2678-A8DA130C1969}"/>
              </a:ext>
            </a:extLst>
          </p:cNvPr>
          <p:cNvSpPr txBox="1"/>
          <p:nvPr/>
        </p:nvSpPr>
        <p:spPr>
          <a:xfrm>
            <a:off x="340963" y="5149688"/>
            <a:ext cx="5077246" cy="223138"/>
          </a:xfrm>
          <a:prstGeom prst="rect">
            <a:avLst/>
          </a:prstGeom>
          <a:noFill/>
        </p:spPr>
        <p:txBody>
          <a:bodyPr wrap="square" rtlCol="0">
            <a:spAutoFit/>
          </a:bodyPr>
          <a:lstStyle/>
          <a:p>
            <a:pPr algn="just">
              <a:spcAft>
                <a:spcPts val="1200"/>
              </a:spcAft>
            </a:pPr>
            <a:r>
              <a:rPr lang="en-US" sz="850" i="1" dirty="0">
                <a:latin typeface="Poppins" panose="00000500000000000000" pitchFamily="2" charset="0"/>
                <a:cs typeface="Poppins" panose="00000500000000000000" pitchFamily="2" charset="0"/>
              </a:rPr>
              <a:t>Source: Company Websites, Press Releases, Blogs</a:t>
            </a:r>
          </a:p>
        </p:txBody>
      </p:sp>
      <p:sp>
        <p:nvSpPr>
          <p:cNvPr id="4" name="TextBox 3">
            <a:extLst>
              <a:ext uri="{FF2B5EF4-FFF2-40B4-BE49-F238E27FC236}">
                <a16:creationId xmlns:a16="http://schemas.microsoft.com/office/drawing/2014/main" id="{51CF70C5-C864-DFE5-B5CF-F49F62B57E1C}"/>
              </a:ext>
            </a:extLst>
          </p:cNvPr>
          <p:cNvSpPr txBox="1"/>
          <p:nvPr/>
        </p:nvSpPr>
        <p:spPr>
          <a:xfrm>
            <a:off x="340964" y="5513722"/>
            <a:ext cx="11468744" cy="1077218"/>
          </a:xfrm>
          <a:prstGeom prst="rect">
            <a:avLst/>
          </a:prstGeom>
          <a:noFill/>
        </p:spPr>
        <p:txBody>
          <a:bodyPr wrap="square" rtlCol="0" anchor="b">
            <a:spAutoFit/>
          </a:bodyPr>
          <a:lstStyle/>
          <a:p>
            <a:pPr marL="542925" indent="-285750" algn="just">
              <a:spcAft>
                <a:spcPts val="1200"/>
              </a:spcAft>
              <a:buFont typeface="Arial" panose="020B0604020202020204" pitchFamily="34" charset="0"/>
              <a:buChar char="•"/>
            </a:pPr>
            <a:r>
              <a:rPr lang="en-US" sz="1350" dirty="0">
                <a:latin typeface="Poppins" panose="00000500000000000000" pitchFamily="2" charset="0"/>
                <a:cs typeface="Poppins" panose="00000500000000000000" pitchFamily="2" charset="0"/>
              </a:rPr>
              <a:t>The data center market in India is highly fragmented, with numerous players offering their services. Given the competitive landscape, operators must be quick and efficient in delivering their offerings.</a:t>
            </a:r>
          </a:p>
          <a:p>
            <a:pPr marL="542925" indent="-285750" algn="just">
              <a:spcAft>
                <a:spcPts val="1200"/>
              </a:spcAft>
              <a:buFont typeface="Arial" panose="020B0604020202020204" pitchFamily="34" charset="0"/>
              <a:buChar char="•"/>
            </a:pPr>
            <a:r>
              <a:rPr lang="en-US" sz="1350" dirty="0">
                <a:latin typeface="Poppins" panose="00000500000000000000" pitchFamily="2" charset="0"/>
                <a:cs typeface="Poppins" panose="00000500000000000000" pitchFamily="2" charset="0"/>
              </a:rPr>
              <a:t>Among the prominent data center operators in the country are ST Telemedia Global Data </a:t>
            </a:r>
            <a:r>
              <a:rPr lang="en-US" sz="1350" dirty="0" err="1">
                <a:latin typeface="Poppins" panose="00000500000000000000" pitchFamily="2" charset="0"/>
                <a:cs typeface="Poppins" panose="00000500000000000000" pitchFamily="2" charset="0"/>
              </a:rPr>
              <a:t>Centres</a:t>
            </a:r>
            <a:r>
              <a:rPr lang="en-US" sz="1350" dirty="0">
                <a:latin typeface="Poppins" panose="00000500000000000000" pitchFamily="2" charset="0"/>
                <a:cs typeface="Poppins" panose="00000500000000000000" pitchFamily="2" charset="0"/>
              </a:rPr>
              <a:t> (STT GDC), NTT Ltd., </a:t>
            </a:r>
            <a:r>
              <a:rPr lang="en-US" sz="1350" dirty="0" err="1">
                <a:latin typeface="Poppins" panose="00000500000000000000" pitchFamily="2" charset="0"/>
                <a:cs typeface="Poppins" panose="00000500000000000000" pitchFamily="2" charset="0"/>
              </a:rPr>
              <a:t>CtrlS</a:t>
            </a:r>
            <a:r>
              <a:rPr lang="en-US" sz="1350" dirty="0">
                <a:latin typeface="Poppins" panose="00000500000000000000" pitchFamily="2" charset="0"/>
                <a:cs typeface="Poppins" panose="00000500000000000000" pitchFamily="2" charset="0"/>
              </a:rPr>
              <a:t> Datacenters Ltd., Sify Technologies, and </a:t>
            </a:r>
            <a:r>
              <a:rPr lang="en-IN" sz="1350" dirty="0" err="1">
                <a:latin typeface="Poppins" panose="00000500000000000000" pitchFamily="2" charset="0"/>
                <a:cs typeface="Poppins" panose="00000500000000000000" pitchFamily="2" charset="0"/>
              </a:rPr>
              <a:t>Nxtra</a:t>
            </a:r>
            <a:r>
              <a:rPr lang="en-IN" sz="1350" dirty="0">
                <a:latin typeface="Poppins" panose="00000500000000000000" pitchFamily="2" charset="0"/>
                <a:cs typeface="Poppins" panose="00000500000000000000" pitchFamily="2" charset="0"/>
              </a:rPr>
              <a:t> Data Limited, </a:t>
            </a:r>
            <a:r>
              <a:rPr lang="en-US" sz="1350" dirty="0">
                <a:latin typeface="Poppins" panose="00000500000000000000" pitchFamily="2" charset="0"/>
                <a:cs typeface="Poppins" panose="00000500000000000000" pitchFamily="2" charset="0"/>
              </a:rPr>
              <a:t>among others.</a:t>
            </a:r>
          </a:p>
        </p:txBody>
      </p:sp>
    </p:spTree>
    <p:extLst>
      <p:ext uri="{BB962C8B-B14F-4D97-AF65-F5344CB8AC3E}">
        <p14:creationId xmlns:p14="http://schemas.microsoft.com/office/powerpoint/2010/main" val="39975414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FA44CA3F-B9DF-45E7-F416-8CF552FDFE85}"/>
              </a:ext>
            </a:extLst>
          </p:cNvPr>
          <p:cNvSpPr/>
          <p:nvPr/>
        </p:nvSpPr>
        <p:spPr>
          <a:xfrm>
            <a:off x="0" y="0"/>
            <a:ext cx="12191998" cy="6858000"/>
          </a:xfrm>
          <a:prstGeom prst="rect">
            <a:avLst/>
          </a:prstGeom>
          <a:solidFill>
            <a:srgbClr val="091B2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050" name="Picture 2" descr="Data search icon">
            <a:extLst>
              <a:ext uri="{FF2B5EF4-FFF2-40B4-BE49-F238E27FC236}">
                <a16:creationId xmlns:a16="http://schemas.microsoft.com/office/drawing/2014/main" id="{7513C34B-9AB5-1665-24C6-F45E46B19521}"/>
              </a:ext>
            </a:extLst>
          </p:cNvPr>
          <p:cNvPicPr>
            <a:picLocks noChangeAspect="1" noChangeArrowheads="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444149" y="5177573"/>
            <a:ext cx="1015999" cy="1015999"/>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1">
            <a:extLst>
              <a:ext uri="{FF2B5EF4-FFF2-40B4-BE49-F238E27FC236}">
                <a16:creationId xmlns:a16="http://schemas.microsoft.com/office/drawing/2014/main" id="{58255FFA-9F76-3600-5DAB-59F338CEAF19}"/>
              </a:ext>
            </a:extLst>
          </p:cNvPr>
          <p:cNvSpPr>
            <a:spLocks noGrp="1"/>
          </p:cNvSpPr>
          <p:nvPr>
            <p:ph type="ctrTitle"/>
          </p:nvPr>
        </p:nvSpPr>
        <p:spPr>
          <a:xfrm>
            <a:off x="5563336" y="4513145"/>
            <a:ext cx="6628662" cy="2344855"/>
          </a:xfrm>
        </p:spPr>
        <p:txBody>
          <a:bodyPr anchor="ctr">
            <a:normAutofit/>
          </a:bodyPr>
          <a:lstStyle/>
          <a:p>
            <a:pPr algn="l">
              <a:lnSpc>
                <a:spcPct val="100000"/>
              </a:lnSpc>
            </a:pPr>
            <a:r>
              <a:rPr lang="en-US" sz="3600" b="1" dirty="0">
                <a:solidFill>
                  <a:srgbClr val="FFFFFF"/>
                </a:solidFill>
                <a:latin typeface="Poppins" panose="00000500000000000000" pitchFamily="2" charset="0"/>
                <a:cs typeface="Poppins" panose="00000500000000000000" pitchFamily="2" charset="0"/>
              </a:rPr>
              <a:t>Data Localization Laws and Regulations in India</a:t>
            </a:r>
            <a:endParaRPr lang="en-IN" sz="3600" b="1" dirty="0">
              <a:solidFill>
                <a:srgbClr val="FFFFFF"/>
              </a:solidFill>
              <a:latin typeface="Poppins" panose="00000500000000000000" pitchFamily="2" charset="0"/>
              <a:cs typeface="Poppins" panose="00000500000000000000" pitchFamily="2" charset="0"/>
            </a:endParaRPr>
          </a:p>
        </p:txBody>
      </p:sp>
      <p:sp>
        <p:nvSpPr>
          <p:cNvPr id="14" name="Freeform: Shape 13">
            <a:extLst>
              <a:ext uri="{FF2B5EF4-FFF2-40B4-BE49-F238E27FC236}">
                <a16:creationId xmlns:a16="http://schemas.microsoft.com/office/drawing/2014/main" id="{B8368ABA-76E4-4E72-4531-D31A10A98CA9}"/>
              </a:ext>
            </a:extLst>
          </p:cNvPr>
          <p:cNvSpPr/>
          <p:nvPr/>
        </p:nvSpPr>
        <p:spPr>
          <a:xfrm>
            <a:off x="506664" y="709702"/>
            <a:ext cx="3245002" cy="3245000"/>
          </a:xfrm>
          <a:custGeom>
            <a:avLst/>
            <a:gdLst>
              <a:gd name="connsiteX0" fmla="*/ 404224 w 2888575"/>
              <a:gd name="connsiteY0" fmla="*/ 0 h 2888573"/>
              <a:gd name="connsiteX1" fmla="*/ 2888575 w 2888575"/>
              <a:gd name="connsiteY1" fmla="*/ 2484351 h 2888573"/>
              <a:gd name="connsiteX2" fmla="*/ 2564523 w 2888575"/>
              <a:gd name="connsiteY2" fmla="*/ 2808403 h 2888573"/>
              <a:gd name="connsiteX3" fmla="*/ 2177485 w 2888575"/>
              <a:gd name="connsiteY3" fmla="*/ 2808403 h 2888573"/>
              <a:gd name="connsiteX4" fmla="*/ 80171 w 2888575"/>
              <a:gd name="connsiteY4" fmla="*/ 711089 h 2888573"/>
              <a:gd name="connsiteX5" fmla="*/ 80171 w 2888575"/>
              <a:gd name="connsiteY5" fmla="*/ 324052 h 2888573"/>
              <a:gd name="connsiteX6" fmla="*/ 404224 w 2888575"/>
              <a:gd name="connsiteY6" fmla="*/ 0 h 2888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88575" h="2888573">
                <a:moveTo>
                  <a:pt x="404224" y="0"/>
                </a:moveTo>
                <a:lnTo>
                  <a:pt x="2888575" y="2484351"/>
                </a:lnTo>
                <a:lnTo>
                  <a:pt x="2564523" y="2808403"/>
                </a:lnTo>
                <a:cubicBezTo>
                  <a:pt x="2457627" y="2915297"/>
                  <a:pt x="2284380" y="2915297"/>
                  <a:pt x="2177485" y="2808403"/>
                </a:cubicBezTo>
                <a:lnTo>
                  <a:pt x="80171" y="711089"/>
                </a:lnTo>
                <a:cubicBezTo>
                  <a:pt x="-26724" y="604194"/>
                  <a:pt x="-26724" y="430947"/>
                  <a:pt x="80171" y="324052"/>
                </a:cubicBezTo>
                <a:lnTo>
                  <a:pt x="404224" y="0"/>
                </a:lnTo>
                <a:close/>
              </a:path>
            </a:pathLst>
          </a:custGeom>
          <a:solidFill>
            <a:srgbClr val="E2180D"/>
          </a:solidFill>
          <a:ln w="0" cap="flat">
            <a:noFill/>
            <a:prstDash val="solid"/>
            <a:miter/>
          </a:ln>
        </p:spPr>
        <p:txBody>
          <a:bodyPr rtlCol="0" anchor="ctr"/>
          <a:lstStyle/>
          <a:p>
            <a:endParaRPr lang="en-IN"/>
          </a:p>
        </p:txBody>
      </p:sp>
      <p:sp>
        <p:nvSpPr>
          <p:cNvPr id="15" name="Freeform: Shape 14">
            <a:extLst>
              <a:ext uri="{FF2B5EF4-FFF2-40B4-BE49-F238E27FC236}">
                <a16:creationId xmlns:a16="http://schemas.microsoft.com/office/drawing/2014/main" id="{FC7D1A56-E97C-FC37-E2C7-7AC2D8FCDE80}"/>
              </a:ext>
            </a:extLst>
          </p:cNvPr>
          <p:cNvSpPr/>
          <p:nvPr/>
        </p:nvSpPr>
        <p:spPr>
          <a:xfrm>
            <a:off x="506664" y="0"/>
            <a:ext cx="4365205" cy="3789566"/>
          </a:xfrm>
          <a:custGeom>
            <a:avLst/>
            <a:gdLst>
              <a:gd name="connsiteX0" fmla="*/ 49228 w 4365205"/>
              <a:gd name="connsiteY0" fmla="*/ 0 h 3789566"/>
              <a:gd name="connsiteX1" fmla="*/ 1164939 w 4365205"/>
              <a:gd name="connsiteY1" fmla="*/ 0 h 3789566"/>
              <a:gd name="connsiteX2" fmla="*/ 4365205 w 4365205"/>
              <a:gd name="connsiteY2" fmla="*/ 3200266 h 3789566"/>
              <a:gd name="connsiteX3" fmla="*/ 3908047 w 4365205"/>
              <a:gd name="connsiteY3" fmla="*/ 3657423 h 3789566"/>
              <a:gd name="connsiteX4" fmla="*/ 3269997 w 4365205"/>
              <a:gd name="connsiteY4" fmla="*/ 3657423 h 3789566"/>
              <a:gd name="connsiteX5" fmla="*/ 132145 w 4365205"/>
              <a:gd name="connsiteY5" fmla="*/ 519571 h 3789566"/>
              <a:gd name="connsiteX6" fmla="*/ 33036 w 4365205"/>
              <a:gd name="connsiteY6" fmla="*/ 30770 h 3789566"/>
              <a:gd name="connsiteX7" fmla="*/ 49228 w 4365205"/>
              <a:gd name="connsiteY7" fmla="*/ 0 h 3789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65205" h="3789566">
                <a:moveTo>
                  <a:pt x="49228" y="0"/>
                </a:moveTo>
                <a:lnTo>
                  <a:pt x="1164939" y="0"/>
                </a:lnTo>
                <a:lnTo>
                  <a:pt x="4365205" y="3200266"/>
                </a:lnTo>
                <a:lnTo>
                  <a:pt x="3908047" y="3657423"/>
                </a:lnTo>
                <a:cubicBezTo>
                  <a:pt x="3731855" y="3833614"/>
                  <a:pt x="3446190" y="3833614"/>
                  <a:pt x="3269997" y="3657423"/>
                </a:cubicBezTo>
                <a:lnTo>
                  <a:pt x="132145" y="519571"/>
                </a:lnTo>
                <a:cubicBezTo>
                  <a:pt x="0" y="387426"/>
                  <a:pt x="-33036" y="193704"/>
                  <a:pt x="33036" y="30770"/>
                </a:cubicBezTo>
                <a:lnTo>
                  <a:pt x="49228" y="0"/>
                </a:lnTo>
                <a:close/>
              </a:path>
            </a:pathLst>
          </a:custGeom>
          <a:solidFill>
            <a:srgbClr val="FFFFFF"/>
          </a:solidFill>
          <a:ln w="0" cap="flat">
            <a:noFill/>
            <a:prstDash val="solid"/>
            <a:miter/>
          </a:ln>
        </p:spPr>
        <p:txBody>
          <a:bodyPr rtlCol="0" anchor="ctr"/>
          <a:lstStyle/>
          <a:p>
            <a:endParaRPr lang="en-IN"/>
          </a:p>
        </p:txBody>
      </p:sp>
    </p:spTree>
    <p:extLst>
      <p:ext uri="{BB962C8B-B14F-4D97-AF65-F5344CB8AC3E}">
        <p14:creationId xmlns:p14="http://schemas.microsoft.com/office/powerpoint/2010/main" val="3130962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6D25CBDC-E395-4E50-F1F5-0A22733F9AB8}"/>
              </a:ext>
            </a:extLst>
          </p:cNvPr>
          <p:cNvSpPr txBox="1"/>
          <p:nvPr/>
        </p:nvSpPr>
        <p:spPr>
          <a:xfrm>
            <a:off x="340964" y="73780"/>
            <a:ext cx="11468744" cy="369332"/>
          </a:xfrm>
          <a:prstGeom prst="rect">
            <a:avLst/>
          </a:prstGeom>
          <a:noFill/>
        </p:spPr>
        <p:txBody>
          <a:bodyPr wrap="square" rtlCol="0">
            <a:spAutoFit/>
          </a:bodyPr>
          <a:lstStyle/>
          <a:p>
            <a:r>
              <a:rPr lang="en-US" b="1" dirty="0">
                <a:latin typeface="Poppins" panose="00000500000000000000" pitchFamily="2" charset="0"/>
                <a:cs typeface="Poppins" panose="00000500000000000000" pitchFamily="2" charset="0"/>
              </a:rPr>
              <a:t>DATA LOCALIZATION LAWS AND REGULATIONS IN INDIA (1/1)</a:t>
            </a:r>
            <a:endParaRPr lang="en-IN" b="1" dirty="0">
              <a:latin typeface="Poppins" panose="00000500000000000000" pitchFamily="2" charset="0"/>
              <a:cs typeface="Poppins" panose="00000500000000000000" pitchFamily="2" charset="0"/>
            </a:endParaRPr>
          </a:p>
        </p:txBody>
      </p:sp>
      <p:sp>
        <p:nvSpPr>
          <p:cNvPr id="35" name="TextBox 34">
            <a:extLst>
              <a:ext uri="{FF2B5EF4-FFF2-40B4-BE49-F238E27FC236}">
                <a16:creationId xmlns:a16="http://schemas.microsoft.com/office/drawing/2014/main" id="{C76CA861-F7AA-D1AC-0F62-EB20733906B2}"/>
              </a:ext>
            </a:extLst>
          </p:cNvPr>
          <p:cNvSpPr txBox="1"/>
          <p:nvPr/>
        </p:nvSpPr>
        <p:spPr>
          <a:xfrm>
            <a:off x="438416" y="760541"/>
            <a:ext cx="10385598" cy="461665"/>
          </a:xfrm>
          <a:prstGeom prst="rect">
            <a:avLst/>
          </a:prstGeom>
          <a:noFill/>
        </p:spPr>
        <p:txBody>
          <a:bodyPr wrap="square" rtlCol="0">
            <a:spAutoFit/>
          </a:bodyPr>
          <a:lstStyle/>
          <a:p>
            <a:r>
              <a:rPr lang="en-US" sz="2400" dirty="0">
                <a:solidFill>
                  <a:srgbClr val="091B2C"/>
                </a:solidFill>
                <a:latin typeface="Poppins" panose="00000500000000000000" pitchFamily="2" charset="0"/>
                <a:cs typeface="Poppins" panose="00000500000000000000" pitchFamily="2" charset="0"/>
              </a:rPr>
              <a:t>DATA CENTER RELATED LAWS AND REGULATIONS, BY TOP STATES</a:t>
            </a:r>
            <a:endParaRPr lang="en-IN" sz="2400" dirty="0">
              <a:solidFill>
                <a:srgbClr val="091B2C"/>
              </a:solidFill>
              <a:latin typeface="Poppins" panose="00000500000000000000" pitchFamily="2" charset="0"/>
              <a:cs typeface="Poppins" panose="00000500000000000000" pitchFamily="2" charset="0"/>
            </a:endParaRPr>
          </a:p>
        </p:txBody>
      </p:sp>
      <p:cxnSp>
        <p:nvCxnSpPr>
          <p:cNvPr id="36" name="Straight Connector 35">
            <a:extLst>
              <a:ext uri="{FF2B5EF4-FFF2-40B4-BE49-F238E27FC236}">
                <a16:creationId xmlns:a16="http://schemas.microsoft.com/office/drawing/2014/main" id="{29625D31-FAE4-3F90-DB3A-BE1942CF1402}"/>
              </a:ext>
            </a:extLst>
          </p:cNvPr>
          <p:cNvCxnSpPr>
            <a:cxnSpLocks/>
          </p:cNvCxnSpPr>
          <p:nvPr/>
        </p:nvCxnSpPr>
        <p:spPr>
          <a:xfrm>
            <a:off x="0" y="519792"/>
            <a:ext cx="12192000" cy="0"/>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5E4F68C4-1FB5-7427-7950-2AF3D6F5E841}"/>
              </a:ext>
            </a:extLst>
          </p:cNvPr>
          <p:cNvCxnSpPr>
            <a:cxnSpLocks/>
          </p:cNvCxnSpPr>
          <p:nvPr/>
        </p:nvCxnSpPr>
        <p:spPr>
          <a:xfrm>
            <a:off x="0" y="586090"/>
            <a:ext cx="12192000" cy="0"/>
          </a:xfrm>
          <a:prstGeom prst="line">
            <a:avLst/>
          </a:prstGeom>
          <a:ln>
            <a:solidFill>
              <a:srgbClr val="E2180D"/>
            </a:solidFill>
          </a:ln>
        </p:spPr>
        <p:style>
          <a:lnRef idx="2">
            <a:schemeClr val="accent1"/>
          </a:lnRef>
          <a:fillRef idx="0">
            <a:schemeClr val="accent1"/>
          </a:fillRef>
          <a:effectRef idx="1">
            <a:schemeClr val="accent1"/>
          </a:effectRef>
          <a:fontRef idx="minor">
            <a:schemeClr val="tx1"/>
          </a:fontRef>
        </p:style>
      </p:cxnSp>
      <p:grpSp>
        <p:nvGrpSpPr>
          <p:cNvPr id="38" name="Group 37">
            <a:extLst>
              <a:ext uri="{FF2B5EF4-FFF2-40B4-BE49-F238E27FC236}">
                <a16:creationId xmlns:a16="http://schemas.microsoft.com/office/drawing/2014/main" id="{265B29E2-241B-73F2-8DC4-D619122E8B7C}"/>
              </a:ext>
            </a:extLst>
          </p:cNvPr>
          <p:cNvGrpSpPr/>
          <p:nvPr/>
        </p:nvGrpSpPr>
        <p:grpSpPr>
          <a:xfrm>
            <a:off x="284839" y="760540"/>
            <a:ext cx="97453" cy="461665"/>
            <a:chOff x="532785" y="906130"/>
            <a:chExt cx="97453" cy="461665"/>
          </a:xfrm>
        </p:grpSpPr>
        <p:sp>
          <p:nvSpPr>
            <p:cNvPr id="39" name="Rectangle 38">
              <a:extLst>
                <a:ext uri="{FF2B5EF4-FFF2-40B4-BE49-F238E27FC236}">
                  <a16:creationId xmlns:a16="http://schemas.microsoft.com/office/drawing/2014/main" id="{1999D489-F780-B4F4-DE4B-1FDF03186654}"/>
                </a:ext>
              </a:extLst>
            </p:cNvPr>
            <p:cNvSpPr/>
            <p:nvPr/>
          </p:nvSpPr>
          <p:spPr>
            <a:xfrm>
              <a:off x="532785" y="906130"/>
              <a:ext cx="53032" cy="461665"/>
            </a:xfrm>
            <a:prstGeom prst="rect">
              <a:avLst/>
            </a:prstGeom>
            <a:solidFill>
              <a:srgbClr val="E2180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40" name="Straight Connector 39">
              <a:extLst>
                <a:ext uri="{FF2B5EF4-FFF2-40B4-BE49-F238E27FC236}">
                  <a16:creationId xmlns:a16="http://schemas.microsoft.com/office/drawing/2014/main" id="{60B4E7E2-17B0-071E-E879-29841BAB18D6}"/>
                </a:ext>
              </a:extLst>
            </p:cNvPr>
            <p:cNvCxnSpPr/>
            <p:nvPr/>
          </p:nvCxnSpPr>
          <p:spPr>
            <a:xfrm>
              <a:off x="630238" y="906130"/>
              <a:ext cx="0" cy="461665"/>
            </a:xfrm>
            <a:prstGeom prst="line">
              <a:avLst/>
            </a:prstGeom>
            <a:ln>
              <a:solidFill>
                <a:srgbClr val="091B2C"/>
              </a:solidFill>
            </a:ln>
          </p:spPr>
          <p:style>
            <a:lnRef idx="2">
              <a:schemeClr val="accent1"/>
            </a:lnRef>
            <a:fillRef idx="0">
              <a:schemeClr val="accent1"/>
            </a:fillRef>
            <a:effectRef idx="1">
              <a:schemeClr val="accent1"/>
            </a:effectRef>
            <a:fontRef idx="minor">
              <a:schemeClr val="tx1"/>
            </a:fontRef>
          </p:style>
        </p:cxnSp>
      </p:grpSp>
      <p:sp>
        <p:nvSpPr>
          <p:cNvPr id="8" name="Rectangle: Rounded Corners 7">
            <a:extLst>
              <a:ext uri="{FF2B5EF4-FFF2-40B4-BE49-F238E27FC236}">
                <a16:creationId xmlns:a16="http://schemas.microsoft.com/office/drawing/2014/main" id="{3205F870-DADB-4040-B354-E9B3D4880B73}"/>
              </a:ext>
            </a:extLst>
          </p:cNvPr>
          <p:cNvSpPr/>
          <p:nvPr/>
        </p:nvSpPr>
        <p:spPr>
          <a:xfrm>
            <a:off x="340964" y="1561888"/>
            <a:ext cx="3533613" cy="4885407"/>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latin typeface="Poppins" panose="00000500000000000000" pitchFamily="2" charset="0"/>
              <a:cs typeface="Poppins" panose="00000500000000000000" pitchFamily="2" charset="0"/>
            </a:endParaRPr>
          </a:p>
        </p:txBody>
      </p:sp>
      <p:sp>
        <p:nvSpPr>
          <p:cNvPr id="9" name="Rectangle: Rounded Corners 8">
            <a:extLst>
              <a:ext uri="{FF2B5EF4-FFF2-40B4-BE49-F238E27FC236}">
                <a16:creationId xmlns:a16="http://schemas.microsoft.com/office/drawing/2014/main" id="{E0906DE0-1C57-F521-8993-4428169AE228}"/>
              </a:ext>
            </a:extLst>
          </p:cNvPr>
          <p:cNvSpPr/>
          <p:nvPr/>
        </p:nvSpPr>
        <p:spPr>
          <a:xfrm>
            <a:off x="4336946" y="1561887"/>
            <a:ext cx="3533613" cy="4885407"/>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latin typeface="Poppins" panose="00000500000000000000" pitchFamily="2" charset="0"/>
              <a:cs typeface="Poppins" panose="00000500000000000000" pitchFamily="2" charset="0"/>
            </a:endParaRPr>
          </a:p>
        </p:txBody>
      </p:sp>
      <p:sp>
        <p:nvSpPr>
          <p:cNvPr id="10" name="Rectangle: Rounded Corners 9">
            <a:extLst>
              <a:ext uri="{FF2B5EF4-FFF2-40B4-BE49-F238E27FC236}">
                <a16:creationId xmlns:a16="http://schemas.microsoft.com/office/drawing/2014/main" id="{777DA3A4-2753-166B-B746-4D0D7A53884D}"/>
              </a:ext>
            </a:extLst>
          </p:cNvPr>
          <p:cNvSpPr/>
          <p:nvPr/>
        </p:nvSpPr>
        <p:spPr>
          <a:xfrm>
            <a:off x="8317425" y="1561887"/>
            <a:ext cx="3533613" cy="4885407"/>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latin typeface="Poppins" panose="00000500000000000000" pitchFamily="2" charset="0"/>
              <a:cs typeface="Poppins" panose="00000500000000000000" pitchFamily="2" charset="0"/>
            </a:endParaRPr>
          </a:p>
        </p:txBody>
      </p:sp>
      <p:sp>
        <p:nvSpPr>
          <p:cNvPr id="5" name="Flowchart: Process 4">
            <a:extLst>
              <a:ext uri="{FF2B5EF4-FFF2-40B4-BE49-F238E27FC236}">
                <a16:creationId xmlns:a16="http://schemas.microsoft.com/office/drawing/2014/main" id="{F1C62AA8-FC29-A583-C060-99E091DC46BD}"/>
              </a:ext>
            </a:extLst>
          </p:cNvPr>
          <p:cNvSpPr/>
          <p:nvPr/>
        </p:nvSpPr>
        <p:spPr>
          <a:xfrm>
            <a:off x="9074368" y="1320419"/>
            <a:ext cx="1879058" cy="466588"/>
          </a:xfrm>
          <a:prstGeom prst="flowChartProcess">
            <a:avLst/>
          </a:prstGeom>
          <a:solidFill>
            <a:srgbClr val="091B2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latin typeface="Poppins" panose="00000500000000000000" pitchFamily="2" charset="0"/>
              <a:cs typeface="Poppins" panose="00000500000000000000" pitchFamily="2" charset="0"/>
            </a:endParaRPr>
          </a:p>
        </p:txBody>
      </p:sp>
      <p:sp>
        <p:nvSpPr>
          <p:cNvPr id="6" name="Flowchart: Process 5">
            <a:extLst>
              <a:ext uri="{FF2B5EF4-FFF2-40B4-BE49-F238E27FC236}">
                <a16:creationId xmlns:a16="http://schemas.microsoft.com/office/drawing/2014/main" id="{60B0982A-DA52-A639-E2C1-D7662EC4EB5B}"/>
              </a:ext>
            </a:extLst>
          </p:cNvPr>
          <p:cNvSpPr/>
          <p:nvPr/>
        </p:nvSpPr>
        <p:spPr>
          <a:xfrm>
            <a:off x="5083444" y="1320420"/>
            <a:ext cx="1965056" cy="454565"/>
          </a:xfrm>
          <a:prstGeom prst="flowChartProcess">
            <a:avLst/>
          </a:prstGeom>
          <a:solidFill>
            <a:srgbClr val="091B2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latin typeface="Poppins" panose="00000500000000000000" pitchFamily="2" charset="0"/>
              <a:cs typeface="Poppins" panose="00000500000000000000" pitchFamily="2" charset="0"/>
            </a:endParaRPr>
          </a:p>
        </p:txBody>
      </p:sp>
      <p:sp>
        <p:nvSpPr>
          <p:cNvPr id="7" name="Flowchart: Process 6">
            <a:extLst>
              <a:ext uri="{FF2B5EF4-FFF2-40B4-BE49-F238E27FC236}">
                <a16:creationId xmlns:a16="http://schemas.microsoft.com/office/drawing/2014/main" id="{6EC41281-AD36-811B-FA69-DE37C2055F7A}"/>
              </a:ext>
            </a:extLst>
          </p:cNvPr>
          <p:cNvSpPr/>
          <p:nvPr/>
        </p:nvSpPr>
        <p:spPr>
          <a:xfrm>
            <a:off x="1100380" y="1320419"/>
            <a:ext cx="2014780" cy="460577"/>
          </a:xfrm>
          <a:prstGeom prst="flowChartProcess">
            <a:avLst/>
          </a:prstGeom>
          <a:solidFill>
            <a:srgbClr val="091B2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latin typeface="Poppins" panose="00000500000000000000" pitchFamily="2" charset="0"/>
              <a:cs typeface="Poppins" panose="00000500000000000000" pitchFamily="2" charset="0"/>
            </a:endParaRPr>
          </a:p>
        </p:txBody>
      </p:sp>
      <p:sp>
        <p:nvSpPr>
          <p:cNvPr id="11" name="TextBox 10">
            <a:extLst>
              <a:ext uri="{FF2B5EF4-FFF2-40B4-BE49-F238E27FC236}">
                <a16:creationId xmlns:a16="http://schemas.microsoft.com/office/drawing/2014/main" id="{6283F229-763E-E243-F7CC-D85A0D91889D}"/>
              </a:ext>
            </a:extLst>
          </p:cNvPr>
          <p:cNvSpPr txBox="1"/>
          <p:nvPr/>
        </p:nvSpPr>
        <p:spPr>
          <a:xfrm>
            <a:off x="1105546" y="1379601"/>
            <a:ext cx="2014780" cy="338554"/>
          </a:xfrm>
          <a:prstGeom prst="rect">
            <a:avLst/>
          </a:prstGeom>
          <a:noFill/>
        </p:spPr>
        <p:txBody>
          <a:bodyPr wrap="square" rtlCol="0">
            <a:spAutoFit/>
          </a:bodyPr>
          <a:lstStyle/>
          <a:p>
            <a:pPr algn="ctr"/>
            <a:r>
              <a:rPr lang="en-US" sz="1600" b="1" dirty="0">
                <a:solidFill>
                  <a:schemeClr val="bg1"/>
                </a:solidFill>
                <a:latin typeface="Poppins" panose="00000500000000000000" pitchFamily="2" charset="0"/>
                <a:cs typeface="Poppins" panose="00000500000000000000" pitchFamily="2" charset="0"/>
              </a:rPr>
              <a:t>MAHARASHTRA</a:t>
            </a:r>
            <a:endParaRPr lang="en-IN" sz="1600" b="1" dirty="0">
              <a:solidFill>
                <a:schemeClr val="bg1"/>
              </a:solidFill>
              <a:latin typeface="Poppins" panose="00000500000000000000" pitchFamily="2" charset="0"/>
              <a:cs typeface="Poppins" panose="00000500000000000000" pitchFamily="2" charset="0"/>
            </a:endParaRPr>
          </a:p>
        </p:txBody>
      </p:sp>
      <p:sp>
        <p:nvSpPr>
          <p:cNvPr id="12" name="TextBox 11">
            <a:extLst>
              <a:ext uri="{FF2B5EF4-FFF2-40B4-BE49-F238E27FC236}">
                <a16:creationId xmlns:a16="http://schemas.microsoft.com/office/drawing/2014/main" id="{9C7D0432-AB38-6ACE-B179-AB326152FE3A}"/>
              </a:ext>
            </a:extLst>
          </p:cNvPr>
          <p:cNvSpPr txBox="1"/>
          <p:nvPr/>
        </p:nvSpPr>
        <p:spPr>
          <a:xfrm>
            <a:off x="5207754" y="1379601"/>
            <a:ext cx="1738391" cy="338554"/>
          </a:xfrm>
          <a:prstGeom prst="rect">
            <a:avLst/>
          </a:prstGeom>
          <a:noFill/>
        </p:spPr>
        <p:txBody>
          <a:bodyPr wrap="square" rtlCol="0">
            <a:spAutoFit/>
          </a:bodyPr>
          <a:lstStyle/>
          <a:p>
            <a:pPr algn="ctr"/>
            <a:r>
              <a:rPr lang="en-US" sz="1600" b="1" dirty="0">
                <a:solidFill>
                  <a:schemeClr val="bg1"/>
                </a:solidFill>
                <a:latin typeface="Poppins" panose="00000500000000000000" pitchFamily="2" charset="0"/>
                <a:cs typeface="Poppins" panose="00000500000000000000" pitchFamily="2" charset="0"/>
              </a:rPr>
              <a:t>KARNATAKA</a:t>
            </a:r>
            <a:endParaRPr lang="en-IN" sz="1600" b="1" dirty="0">
              <a:solidFill>
                <a:schemeClr val="bg1"/>
              </a:solidFill>
              <a:latin typeface="Poppins" panose="00000500000000000000" pitchFamily="2" charset="0"/>
              <a:cs typeface="Poppins" panose="00000500000000000000" pitchFamily="2" charset="0"/>
            </a:endParaRPr>
          </a:p>
        </p:txBody>
      </p:sp>
      <p:sp>
        <p:nvSpPr>
          <p:cNvPr id="13" name="TextBox 12">
            <a:extLst>
              <a:ext uri="{FF2B5EF4-FFF2-40B4-BE49-F238E27FC236}">
                <a16:creationId xmlns:a16="http://schemas.microsoft.com/office/drawing/2014/main" id="{C0E78C09-B187-7F7F-B039-B5DE1CE9305A}"/>
              </a:ext>
            </a:extLst>
          </p:cNvPr>
          <p:cNvSpPr txBox="1"/>
          <p:nvPr/>
        </p:nvSpPr>
        <p:spPr>
          <a:xfrm>
            <a:off x="9146455" y="1379601"/>
            <a:ext cx="1738391" cy="338554"/>
          </a:xfrm>
          <a:prstGeom prst="rect">
            <a:avLst/>
          </a:prstGeom>
          <a:noFill/>
        </p:spPr>
        <p:txBody>
          <a:bodyPr wrap="square" rtlCol="0">
            <a:spAutoFit/>
          </a:bodyPr>
          <a:lstStyle/>
          <a:p>
            <a:pPr algn="ctr"/>
            <a:r>
              <a:rPr lang="en-US" sz="1600" b="1" dirty="0">
                <a:solidFill>
                  <a:schemeClr val="bg1"/>
                </a:solidFill>
                <a:latin typeface="Poppins" panose="00000500000000000000" pitchFamily="2" charset="0"/>
                <a:cs typeface="Poppins" panose="00000500000000000000" pitchFamily="2" charset="0"/>
              </a:rPr>
              <a:t>TAMIL NADU</a:t>
            </a:r>
            <a:endParaRPr lang="en-IN" sz="1600" b="1" dirty="0">
              <a:solidFill>
                <a:schemeClr val="bg1"/>
              </a:solidFill>
              <a:latin typeface="Poppins" panose="00000500000000000000" pitchFamily="2" charset="0"/>
              <a:cs typeface="Poppins" panose="00000500000000000000" pitchFamily="2" charset="0"/>
            </a:endParaRPr>
          </a:p>
        </p:txBody>
      </p:sp>
      <p:sp>
        <p:nvSpPr>
          <p:cNvPr id="14" name="TextBox 13">
            <a:extLst>
              <a:ext uri="{FF2B5EF4-FFF2-40B4-BE49-F238E27FC236}">
                <a16:creationId xmlns:a16="http://schemas.microsoft.com/office/drawing/2014/main" id="{2FDC5A9D-3127-63BC-8A70-6C6582EF2E98}"/>
              </a:ext>
            </a:extLst>
          </p:cNvPr>
          <p:cNvSpPr txBox="1"/>
          <p:nvPr/>
        </p:nvSpPr>
        <p:spPr>
          <a:xfrm>
            <a:off x="413288" y="1949728"/>
            <a:ext cx="3383796" cy="4324261"/>
          </a:xfrm>
          <a:prstGeom prst="rect">
            <a:avLst/>
          </a:prstGeom>
          <a:noFill/>
        </p:spPr>
        <p:txBody>
          <a:bodyPr wrap="square" rtlCol="0">
            <a:spAutoFit/>
          </a:bodyPr>
          <a:lstStyle/>
          <a:p>
            <a:pPr marL="285750" indent="-285750">
              <a:spcBef>
                <a:spcPts val="600"/>
              </a:spcBef>
              <a:buFont typeface="Arial" panose="020B0604020202020204" pitchFamily="34" charset="0"/>
              <a:buChar char="•"/>
            </a:pPr>
            <a:r>
              <a:rPr lang="en-US" sz="1200" b="1" dirty="0">
                <a:latin typeface="Poppins" panose="00000500000000000000" pitchFamily="2" charset="0"/>
                <a:cs typeface="Poppins" panose="00000500000000000000" pitchFamily="2" charset="0"/>
              </a:rPr>
              <a:t>Maharashtra IT Policy 2023</a:t>
            </a:r>
          </a:p>
          <a:p>
            <a:pPr marL="449263" indent="-285750">
              <a:spcBef>
                <a:spcPts val="600"/>
              </a:spcBef>
              <a:buFont typeface="Courier New" panose="02070309020205020404" pitchFamily="49" charset="0"/>
              <a:buChar char="o"/>
            </a:pPr>
            <a:r>
              <a:rPr lang="en-US" sz="1200" dirty="0">
                <a:latin typeface="Poppins" panose="00000500000000000000" pitchFamily="2" charset="0"/>
                <a:cs typeface="Poppins" panose="00000500000000000000" pitchFamily="2" charset="0"/>
              </a:rPr>
              <a:t>Designed to foster innovation, enhance infrastructure, and support the growth of the IT &amp; data center ecosystem in Maharashtra.</a:t>
            </a:r>
          </a:p>
          <a:p>
            <a:pPr marL="285750" indent="-285750">
              <a:spcBef>
                <a:spcPts val="600"/>
              </a:spcBef>
              <a:buFont typeface="Arial" panose="020B0604020202020204" pitchFamily="34" charset="0"/>
              <a:buChar char="•"/>
            </a:pPr>
            <a:r>
              <a:rPr lang="en-US" sz="1200" b="1" dirty="0">
                <a:latin typeface="Poppins" panose="00000500000000000000" pitchFamily="2" charset="0"/>
                <a:cs typeface="Poppins" panose="00000500000000000000" pitchFamily="2" charset="0"/>
              </a:rPr>
              <a:t>Maharashtra Cybersecurity Awareness Guide</a:t>
            </a:r>
            <a:endParaRPr lang="en-IN" sz="1200" b="1" dirty="0">
              <a:latin typeface="Poppins" panose="00000500000000000000" pitchFamily="2" charset="0"/>
              <a:cs typeface="Poppins" panose="00000500000000000000" pitchFamily="2" charset="0"/>
            </a:endParaRPr>
          </a:p>
          <a:p>
            <a:pPr marL="449263" indent="-285750">
              <a:spcBef>
                <a:spcPts val="600"/>
              </a:spcBef>
              <a:buFont typeface="Courier New" panose="02070309020205020404" pitchFamily="49" charset="0"/>
              <a:buChar char="o"/>
            </a:pPr>
            <a:r>
              <a:rPr lang="en-US" sz="1200" dirty="0">
                <a:latin typeface="Poppins" panose="00000500000000000000" pitchFamily="2" charset="0"/>
                <a:cs typeface="Poppins" panose="00000500000000000000" pitchFamily="2" charset="0"/>
              </a:rPr>
              <a:t>Aims to enhance the state’s cybersecurity framework and promote best practices in data protection.</a:t>
            </a:r>
          </a:p>
          <a:p>
            <a:pPr marL="285750" indent="-285750">
              <a:spcBef>
                <a:spcPts val="600"/>
              </a:spcBef>
              <a:buFont typeface="Arial" panose="020B0604020202020204" pitchFamily="34" charset="0"/>
              <a:buChar char="•"/>
            </a:pPr>
            <a:r>
              <a:rPr lang="en-US" sz="1200" b="1" dirty="0" err="1">
                <a:latin typeface="Poppins" panose="00000500000000000000" pitchFamily="2" charset="0"/>
                <a:cs typeface="Poppins" panose="00000500000000000000" pitchFamily="2" charset="0"/>
              </a:rPr>
              <a:t>Maharshtra’s</a:t>
            </a:r>
            <a:r>
              <a:rPr lang="en-US" sz="1200" b="1" dirty="0">
                <a:latin typeface="Poppins" panose="00000500000000000000" pitchFamily="2" charset="0"/>
                <a:cs typeface="Poppins" panose="00000500000000000000" pitchFamily="2" charset="0"/>
              </a:rPr>
              <a:t> IT/ITES Policy 2015</a:t>
            </a:r>
          </a:p>
          <a:p>
            <a:pPr marL="449263" indent="-285750">
              <a:spcBef>
                <a:spcPts val="600"/>
              </a:spcBef>
              <a:buFont typeface="Courier New" panose="02070309020205020404" pitchFamily="49" charset="0"/>
              <a:buChar char="o"/>
            </a:pPr>
            <a:r>
              <a:rPr lang="en-US" sz="1200" dirty="0">
                <a:latin typeface="Poppins" panose="00000500000000000000" pitchFamily="2" charset="0"/>
                <a:cs typeface="Poppins" panose="00000500000000000000" pitchFamily="2" charset="0"/>
              </a:rPr>
              <a:t>Focuses on promoting IT infrastructure and services in Maharashtra, including data centers.</a:t>
            </a:r>
          </a:p>
          <a:p>
            <a:pPr marL="285750" indent="-285750">
              <a:spcBef>
                <a:spcPts val="600"/>
              </a:spcBef>
              <a:buFont typeface="Arial" panose="020B0604020202020204" pitchFamily="34" charset="0"/>
              <a:buChar char="•"/>
            </a:pPr>
            <a:r>
              <a:rPr lang="en-US" sz="1200" b="1" dirty="0">
                <a:latin typeface="Poppins" panose="00000500000000000000" pitchFamily="2" charset="0"/>
                <a:cs typeface="Poppins" panose="00000500000000000000" pitchFamily="2" charset="0"/>
              </a:rPr>
              <a:t>Maharashtra Shops and Establishments Act 2017</a:t>
            </a:r>
          </a:p>
          <a:p>
            <a:pPr marL="285750" indent="-285750">
              <a:spcBef>
                <a:spcPts val="600"/>
              </a:spcBef>
              <a:buFont typeface="Arial" panose="020B0604020202020204" pitchFamily="34" charset="0"/>
              <a:buChar char="•"/>
            </a:pPr>
            <a:r>
              <a:rPr lang="en-US" sz="1200" b="1" dirty="0">
                <a:latin typeface="Poppins" panose="00000500000000000000" pitchFamily="2" charset="0"/>
                <a:cs typeface="Poppins" panose="00000500000000000000" pitchFamily="2" charset="0"/>
              </a:rPr>
              <a:t>Digital Personal Data Protection Act, 2023 (DPDP Act) (Govt of India)</a:t>
            </a:r>
          </a:p>
        </p:txBody>
      </p:sp>
      <p:sp>
        <p:nvSpPr>
          <p:cNvPr id="15" name="TextBox 14">
            <a:extLst>
              <a:ext uri="{FF2B5EF4-FFF2-40B4-BE49-F238E27FC236}">
                <a16:creationId xmlns:a16="http://schemas.microsoft.com/office/drawing/2014/main" id="{67680304-9C4E-2E54-8EE9-E40BAD74CCC7}"/>
              </a:ext>
            </a:extLst>
          </p:cNvPr>
          <p:cNvSpPr txBox="1"/>
          <p:nvPr/>
        </p:nvSpPr>
        <p:spPr>
          <a:xfrm>
            <a:off x="4398938" y="1965226"/>
            <a:ext cx="3412207" cy="4401205"/>
          </a:xfrm>
          <a:prstGeom prst="rect">
            <a:avLst/>
          </a:prstGeom>
          <a:noFill/>
        </p:spPr>
        <p:txBody>
          <a:bodyPr wrap="square" rtlCol="0">
            <a:spAutoFit/>
          </a:bodyPr>
          <a:lstStyle/>
          <a:p>
            <a:pPr marL="285750" indent="-285750">
              <a:spcBef>
                <a:spcPts val="600"/>
              </a:spcBef>
              <a:buFont typeface="Arial" panose="020B0604020202020204" pitchFamily="34" charset="0"/>
              <a:buChar char="•"/>
            </a:pPr>
            <a:r>
              <a:rPr lang="en-US" sz="1200" b="1" dirty="0">
                <a:latin typeface="Poppins" panose="00000500000000000000" pitchFamily="2" charset="0"/>
                <a:cs typeface="Poppins" panose="00000500000000000000" pitchFamily="2" charset="0"/>
              </a:rPr>
              <a:t>Karnataka Cybersecurity Policy 2023</a:t>
            </a:r>
          </a:p>
          <a:p>
            <a:pPr marL="449263" indent="-285750">
              <a:spcBef>
                <a:spcPts val="600"/>
              </a:spcBef>
              <a:buFont typeface="Courier New" panose="02070309020205020404" pitchFamily="49" charset="0"/>
              <a:buChar char="o"/>
            </a:pPr>
            <a:r>
              <a:rPr lang="en-US" sz="1200" dirty="0">
                <a:latin typeface="Poppins" panose="00000500000000000000" pitchFamily="2" charset="0"/>
                <a:cs typeface="Poppins" panose="00000500000000000000" pitchFamily="2" charset="0"/>
              </a:rPr>
              <a:t>Designed to enhance state's cybersecurity framework, ensuring robust protection for its digital infrastructure and data.</a:t>
            </a:r>
          </a:p>
          <a:p>
            <a:pPr marL="285750" indent="-285750">
              <a:spcBef>
                <a:spcPts val="600"/>
              </a:spcBef>
              <a:buFont typeface="Arial" panose="020B0604020202020204" pitchFamily="34" charset="0"/>
              <a:buChar char="•"/>
            </a:pPr>
            <a:r>
              <a:rPr lang="en-US" sz="1200" b="1" dirty="0">
                <a:latin typeface="Poppins" panose="00000500000000000000" pitchFamily="2" charset="0"/>
                <a:cs typeface="Poppins" panose="00000500000000000000" pitchFamily="2" charset="0"/>
              </a:rPr>
              <a:t>Karnataka IT Policy 2020-2025</a:t>
            </a:r>
          </a:p>
          <a:p>
            <a:pPr marL="449263" indent="-285750">
              <a:spcBef>
                <a:spcPts val="600"/>
              </a:spcBef>
              <a:buFont typeface="Courier New" panose="02070309020205020404" pitchFamily="49" charset="0"/>
              <a:buChar char="o"/>
            </a:pPr>
            <a:r>
              <a:rPr lang="en-US" sz="1200" dirty="0">
                <a:latin typeface="Poppins" panose="00000500000000000000" pitchFamily="2" charset="0"/>
                <a:cs typeface="Poppins" panose="00000500000000000000" pitchFamily="2" charset="0"/>
              </a:rPr>
              <a:t>aims to establish the state as a global leader in IT while specifically promoting the growth of data centers &amp; related infrastructure.</a:t>
            </a:r>
          </a:p>
          <a:p>
            <a:pPr marL="285750" indent="-285750">
              <a:spcBef>
                <a:spcPts val="600"/>
              </a:spcBef>
              <a:buFont typeface="Arial" panose="020B0604020202020204" pitchFamily="34" charset="0"/>
              <a:buChar char="•"/>
            </a:pPr>
            <a:r>
              <a:rPr lang="en-US" sz="1200" b="1" dirty="0">
                <a:latin typeface="Poppins" panose="00000500000000000000" pitchFamily="2" charset="0"/>
                <a:cs typeface="Poppins" panose="00000500000000000000" pitchFamily="2" charset="0"/>
              </a:rPr>
              <a:t>Karnataka Data Center Policy (2022-27)</a:t>
            </a:r>
          </a:p>
          <a:p>
            <a:pPr marL="449263" indent="-285750">
              <a:spcBef>
                <a:spcPts val="600"/>
              </a:spcBef>
              <a:buFont typeface="Courier New" panose="02070309020205020404" pitchFamily="49" charset="0"/>
              <a:buChar char="o"/>
            </a:pPr>
            <a:r>
              <a:rPr lang="en-US" sz="1200" dirty="0">
                <a:latin typeface="Poppins" panose="00000500000000000000" pitchFamily="2" charset="0"/>
                <a:cs typeface="Poppins" panose="00000500000000000000" pitchFamily="2" charset="0"/>
              </a:rPr>
              <a:t>To create world class data center ecosystem in the state</a:t>
            </a:r>
          </a:p>
          <a:p>
            <a:pPr marL="449263" indent="-285750">
              <a:spcBef>
                <a:spcPts val="600"/>
              </a:spcBef>
              <a:buFont typeface="Courier New" panose="02070309020205020404" pitchFamily="49" charset="0"/>
              <a:buChar char="o"/>
            </a:pPr>
            <a:r>
              <a:rPr lang="en-US" sz="1200" dirty="0">
                <a:latin typeface="Poppins" panose="00000500000000000000" pitchFamily="2" charset="0"/>
                <a:cs typeface="Poppins" panose="00000500000000000000" pitchFamily="2" charset="0"/>
              </a:rPr>
              <a:t>To develop more than 200 MW Data Center industry by 2025</a:t>
            </a:r>
          </a:p>
          <a:p>
            <a:pPr marL="285750" indent="-285750">
              <a:spcBef>
                <a:spcPts val="600"/>
              </a:spcBef>
              <a:buFont typeface="Arial" panose="020B0604020202020204" pitchFamily="34" charset="0"/>
              <a:buChar char="•"/>
            </a:pPr>
            <a:r>
              <a:rPr lang="en-US" sz="1200" b="1" dirty="0">
                <a:latin typeface="Poppins" panose="00000500000000000000" pitchFamily="2" charset="0"/>
                <a:cs typeface="Poppins" panose="00000500000000000000" pitchFamily="2" charset="0"/>
              </a:rPr>
              <a:t>The Karnataka Innovation Authority Act, 2020</a:t>
            </a:r>
          </a:p>
          <a:p>
            <a:pPr marL="285750" indent="-285750">
              <a:spcBef>
                <a:spcPts val="600"/>
              </a:spcBef>
              <a:buFont typeface="Arial" panose="020B0604020202020204" pitchFamily="34" charset="0"/>
              <a:buChar char="•"/>
            </a:pPr>
            <a:r>
              <a:rPr lang="en-US" sz="1200" b="1" dirty="0">
                <a:latin typeface="Poppins" panose="00000500000000000000" pitchFamily="2" charset="0"/>
                <a:cs typeface="Poppins" panose="00000500000000000000" pitchFamily="2" charset="0"/>
              </a:rPr>
              <a:t>Digital Personal Data Protection Act, 2023 (DPDP Act) (Govt of India)</a:t>
            </a:r>
          </a:p>
        </p:txBody>
      </p:sp>
      <p:sp>
        <p:nvSpPr>
          <p:cNvPr id="17" name="TextBox 16">
            <a:extLst>
              <a:ext uri="{FF2B5EF4-FFF2-40B4-BE49-F238E27FC236}">
                <a16:creationId xmlns:a16="http://schemas.microsoft.com/office/drawing/2014/main" id="{1A090824-38DF-D642-E1DE-99D8710E70AF}"/>
              </a:ext>
            </a:extLst>
          </p:cNvPr>
          <p:cNvSpPr txBox="1"/>
          <p:nvPr/>
        </p:nvSpPr>
        <p:spPr>
          <a:xfrm>
            <a:off x="8418286" y="1965226"/>
            <a:ext cx="3362394" cy="4139595"/>
          </a:xfrm>
          <a:prstGeom prst="rect">
            <a:avLst/>
          </a:prstGeom>
          <a:noFill/>
        </p:spPr>
        <p:txBody>
          <a:bodyPr wrap="square" rtlCol="0">
            <a:spAutoFit/>
          </a:bodyPr>
          <a:lstStyle/>
          <a:p>
            <a:pPr marL="285750" indent="-285750">
              <a:spcBef>
                <a:spcPts val="600"/>
              </a:spcBef>
              <a:buFont typeface="Arial" panose="020B0604020202020204" pitchFamily="34" charset="0"/>
              <a:buChar char="•"/>
            </a:pPr>
            <a:r>
              <a:rPr lang="en-US" sz="1200" b="1" dirty="0">
                <a:latin typeface="Poppins" panose="00000500000000000000" pitchFamily="2" charset="0"/>
                <a:cs typeface="Poppins" panose="00000500000000000000" pitchFamily="2" charset="0"/>
              </a:rPr>
              <a:t>Tamil Nadu Data Policy 2022</a:t>
            </a:r>
          </a:p>
          <a:p>
            <a:pPr marL="449263" indent="-285750">
              <a:spcBef>
                <a:spcPts val="600"/>
              </a:spcBef>
              <a:buFont typeface="Courier New" panose="02070309020205020404" pitchFamily="49" charset="0"/>
              <a:buChar char="o"/>
            </a:pPr>
            <a:r>
              <a:rPr lang="en-US" sz="1200" dirty="0">
                <a:latin typeface="Poppins" panose="00000500000000000000" pitchFamily="2" charset="0"/>
                <a:cs typeface="Poppins" panose="00000500000000000000" pitchFamily="2" charset="0"/>
              </a:rPr>
              <a:t>Designed to promote effective data management and utilization across various sectors</a:t>
            </a:r>
          </a:p>
          <a:p>
            <a:pPr marL="285750" indent="-285750">
              <a:spcBef>
                <a:spcPts val="600"/>
              </a:spcBef>
              <a:buFont typeface="Arial" panose="020B0604020202020204" pitchFamily="34" charset="0"/>
              <a:buChar char="•"/>
            </a:pPr>
            <a:r>
              <a:rPr lang="en-US" sz="1200" b="1" dirty="0">
                <a:latin typeface="Poppins" panose="00000500000000000000" pitchFamily="2" charset="0"/>
                <a:cs typeface="Poppins" panose="00000500000000000000" pitchFamily="2" charset="0"/>
              </a:rPr>
              <a:t>Data Center Policy of Tamil Nadu 2021</a:t>
            </a:r>
          </a:p>
          <a:p>
            <a:pPr marL="449263" indent="-285750">
              <a:spcBef>
                <a:spcPts val="600"/>
              </a:spcBef>
              <a:buFont typeface="Courier New" panose="02070309020205020404" pitchFamily="49" charset="0"/>
              <a:buChar char="o"/>
            </a:pPr>
            <a:r>
              <a:rPr lang="en-US" sz="1200" dirty="0">
                <a:latin typeface="Poppins" panose="00000500000000000000" pitchFamily="2" charset="0"/>
                <a:cs typeface="Poppins" panose="00000500000000000000" pitchFamily="2" charset="0"/>
              </a:rPr>
              <a:t>To position Tamil Nadu as a cost-effective destination for Data Centers</a:t>
            </a:r>
          </a:p>
          <a:p>
            <a:pPr marL="449263" indent="-285750">
              <a:spcBef>
                <a:spcPts val="600"/>
              </a:spcBef>
              <a:buFont typeface="Courier New" panose="02070309020205020404" pitchFamily="49" charset="0"/>
              <a:buChar char="o"/>
            </a:pPr>
            <a:r>
              <a:rPr lang="en-US" sz="1200" dirty="0">
                <a:latin typeface="Poppins" panose="00000500000000000000" pitchFamily="2" charset="0"/>
                <a:cs typeface="Poppins" panose="00000500000000000000" pitchFamily="2" charset="0"/>
              </a:rPr>
              <a:t>To make Tamil Nadu the destination of choice for investors within India &amp; abroad in the Data Centre market</a:t>
            </a:r>
          </a:p>
          <a:p>
            <a:pPr marL="285750" indent="-285750">
              <a:spcBef>
                <a:spcPts val="600"/>
              </a:spcBef>
              <a:buFont typeface="Arial" panose="020B0604020202020204" pitchFamily="34" charset="0"/>
              <a:buChar char="•"/>
            </a:pPr>
            <a:r>
              <a:rPr lang="en-US" sz="1200" b="1" dirty="0">
                <a:latin typeface="Poppins" panose="00000500000000000000" pitchFamily="2" charset="0"/>
                <a:cs typeface="Poppins" panose="00000500000000000000" pitchFamily="2" charset="0"/>
              </a:rPr>
              <a:t>Industrial Relations (Tamil Nadu) Rules, 2022</a:t>
            </a:r>
          </a:p>
          <a:p>
            <a:pPr marL="285750" indent="-285750">
              <a:spcBef>
                <a:spcPts val="600"/>
              </a:spcBef>
              <a:buFont typeface="Arial" panose="020B0604020202020204" pitchFamily="34" charset="0"/>
              <a:buChar char="•"/>
            </a:pPr>
            <a:r>
              <a:rPr lang="en-US" sz="1200" b="1" dirty="0">
                <a:latin typeface="Poppins" panose="00000500000000000000" pitchFamily="2" charset="0"/>
                <a:cs typeface="Poppins" panose="00000500000000000000" pitchFamily="2" charset="0"/>
              </a:rPr>
              <a:t>Tamil Nadu  Environment (Protection) Act, 1986 </a:t>
            </a:r>
          </a:p>
          <a:p>
            <a:pPr marL="285750" indent="-285750">
              <a:spcBef>
                <a:spcPts val="600"/>
              </a:spcBef>
              <a:buFont typeface="Arial" panose="020B0604020202020204" pitchFamily="34" charset="0"/>
              <a:buChar char="•"/>
            </a:pPr>
            <a:r>
              <a:rPr lang="en-US" sz="1200" b="1" dirty="0">
                <a:latin typeface="Poppins" panose="00000500000000000000" pitchFamily="2" charset="0"/>
                <a:cs typeface="Poppins" panose="00000500000000000000" pitchFamily="2" charset="0"/>
              </a:rPr>
              <a:t>Digital Personal Data Protection Act, 2023 (DPDP Act) (Govt of India)</a:t>
            </a:r>
          </a:p>
        </p:txBody>
      </p:sp>
    </p:spTree>
    <p:extLst>
      <p:ext uri="{BB962C8B-B14F-4D97-AF65-F5344CB8AC3E}">
        <p14:creationId xmlns:p14="http://schemas.microsoft.com/office/powerpoint/2010/main" val="20953564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FA44CA3F-B9DF-45E7-F416-8CF552FDFE85}"/>
              </a:ext>
            </a:extLst>
          </p:cNvPr>
          <p:cNvSpPr/>
          <p:nvPr/>
        </p:nvSpPr>
        <p:spPr>
          <a:xfrm>
            <a:off x="0" y="0"/>
            <a:ext cx="12191998" cy="6858000"/>
          </a:xfrm>
          <a:prstGeom prst="rect">
            <a:avLst/>
          </a:prstGeom>
          <a:solidFill>
            <a:srgbClr val="091B2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050" name="Picture 2" descr="Data search icon">
            <a:extLst>
              <a:ext uri="{FF2B5EF4-FFF2-40B4-BE49-F238E27FC236}">
                <a16:creationId xmlns:a16="http://schemas.microsoft.com/office/drawing/2014/main" id="{7513C34B-9AB5-1665-24C6-F45E46B19521}"/>
              </a:ext>
            </a:extLst>
          </p:cNvPr>
          <p:cNvPicPr>
            <a:picLocks noChangeAspect="1" noChangeArrowheads="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444149" y="5177573"/>
            <a:ext cx="1015999" cy="1015999"/>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1">
            <a:extLst>
              <a:ext uri="{FF2B5EF4-FFF2-40B4-BE49-F238E27FC236}">
                <a16:creationId xmlns:a16="http://schemas.microsoft.com/office/drawing/2014/main" id="{58255FFA-9F76-3600-5DAB-59F338CEAF19}"/>
              </a:ext>
            </a:extLst>
          </p:cNvPr>
          <p:cNvSpPr>
            <a:spLocks noGrp="1"/>
          </p:cNvSpPr>
          <p:nvPr>
            <p:ph type="ctrTitle"/>
          </p:nvPr>
        </p:nvSpPr>
        <p:spPr>
          <a:xfrm>
            <a:off x="5563336" y="4513145"/>
            <a:ext cx="6628662" cy="2344855"/>
          </a:xfrm>
        </p:spPr>
        <p:txBody>
          <a:bodyPr anchor="ctr">
            <a:normAutofit/>
          </a:bodyPr>
          <a:lstStyle/>
          <a:p>
            <a:pPr algn="l">
              <a:lnSpc>
                <a:spcPct val="100000"/>
              </a:lnSpc>
            </a:pPr>
            <a:r>
              <a:rPr lang="en-US" sz="3600" b="1" dirty="0">
                <a:solidFill>
                  <a:srgbClr val="FFFFFF"/>
                </a:solidFill>
                <a:latin typeface="Poppins" panose="00000500000000000000" pitchFamily="2" charset="0"/>
                <a:cs typeface="Poppins" panose="00000500000000000000" pitchFamily="2" charset="0"/>
              </a:rPr>
              <a:t>VALUE CHAIN FOR THE DATA CENTER MARKET IN INDIA</a:t>
            </a:r>
            <a:endParaRPr lang="en-IN" sz="3600" b="1" dirty="0">
              <a:solidFill>
                <a:srgbClr val="FFFFFF"/>
              </a:solidFill>
              <a:latin typeface="Poppins" panose="00000500000000000000" pitchFamily="2" charset="0"/>
              <a:cs typeface="Poppins" panose="00000500000000000000" pitchFamily="2" charset="0"/>
            </a:endParaRPr>
          </a:p>
        </p:txBody>
      </p:sp>
      <p:sp>
        <p:nvSpPr>
          <p:cNvPr id="14" name="Freeform: Shape 13">
            <a:extLst>
              <a:ext uri="{FF2B5EF4-FFF2-40B4-BE49-F238E27FC236}">
                <a16:creationId xmlns:a16="http://schemas.microsoft.com/office/drawing/2014/main" id="{B8368ABA-76E4-4E72-4531-D31A10A98CA9}"/>
              </a:ext>
            </a:extLst>
          </p:cNvPr>
          <p:cNvSpPr/>
          <p:nvPr/>
        </p:nvSpPr>
        <p:spPr>
          <a:xfrm>
            <a:off x="506664" y="709702"/>
            <a:ext cx="3245002" cy="3245000"/>
          </a:xfrm>
          <a:custGeom>
            <a:avLst/>
            <a:gdLst>
              <a:gd name="connsiteX0" fmla="*/ 404224 w 2888575"/>
              <a:gd name="connsiteY0" fmla="*/ 0 h 2888573"/>
              <a:gd name="connsiteX1" fmla="*/ 2888575 w 2888575"/>
              <a:gd name="connsiteY1" fmla="*/ 2484351 h 2888573"/>
              <a:gd name="connsiteX2" fmla="*/ 2564523 w 2888575"/>
              <a:gd name="connsiteY2" fmla="*/ 2808403 h 2888573"/>
              <a:gd name="connsiteX3" fmla="*/ 2177485 w 2888575"/>
              <a:gd name="connsiteY3" fmla="*/ 2808403 h 2888573"/>
              <a:gd name="connsiteX4" fmla="*/ 80171 w 2888575"/>
              <a:gd name="connsiteY4" fmla="*/ 711089 h 2888573"/>
              <a:gd name="connsiteX5" fmla="*/ 80171 w 2888575"/>
              <a:gd name="connsiteY5" fmla="*/ 324052 h 2888573"/>
              <a:gd name="connsiteX6" fmla="*/ 404224 w 2888575"/>
              <a:gd name="connsiteY6" fmla="*/ 0 h 2888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88575" h="2888573">
                <a:moveTo>
                  <a:pt x="404224" y="0"/>
                </a:moveTo>
                <a:lnTo>
                  <a:pt x="2888575" y="2484351"/>
                </a:lnTo>
                <a:lnTo>
                  <a:pt x="2564523" y="2808403"/>
                </a:lnTo>
                <a:cubicBezTo>
                  <a:pt x="2457627" y="2915297"/>
                  <a:pt x="2284380" y="2915297"/>
                  <a:pt x="2177485" y="2808403"/>
                </a:cubicBezTo>
                <a:lnTo>
                  <a:pt x="80171" y="711089"/>
                </a:lnTo>
                <a:cubicBezTo>
                  <a:pt x="-26724" y="604194"/>
                  <a:pt x="-26724" y="430947"/>
                  <a:pt x="80171" y="324052"/>
                </a:cubicBezTo>
                <a:lnTo>
                  <a:pt x="404224" y="0"/>
                </a:lnTo>
                <a:close/>
              </a:path>
            </a:pathLst>
          </a:custGeom>
          <a:solidFill>
            <a:srgbClr val="E2180D"/>
          </a:solidFill>
          <a:ln w="0" cap="flat">
            <a:noFill/>
            <a:prstDash val="solid"/>
            <a:miter/>
          </a:ln>
        </p:spPr>
        <p:txBody>
          <a:bodyPr rtlCol="0" anchor="ctr"/>
          <a:lstStyle/>
          <a:p>
            <a:endParaRPr lang="en-IN"/>
          </a:p>
        </p:txBody>
      </p:sp>
      <p:sp>
        <p:nvSpPr>
          <p:cNvPr id="15" name="Freeform: Shape 14">
            <a:extLst>
              <a:ext uri="{FF2B5EF4-FFF2-40B4-BE49-F238E27FC236}">
                <a16:creationId xmlns:a16="http://schemas.microsoft.com/office/drawing/2014/main" id="{FC7D1A56-E97C-FC37-E2C7-7AC2D8FCDE80}"/>
              </a:ext>
            </a:extLst>
          </p:cNvPr>
          <p:cNvSpPr/>
          <p:nvPr/>
        </p:nvSpPr>
        <p:spPr>
          <a:xfrm>
            <a:off x="506664" y="0"/>
            <a:ext cx="4365205" cy="3789566"/>
          </a:xfrm>
          <a:custGeom>
            <a:avLst/>
            <a:gdLst>
              <a:gd name="connsiteX0" fmla="*/ 49228 w 4365205"/>
              <a:gd name="connsiteY0" fmla="*/ 0 h 3789566"/>
              <a:gd name="connsiteX1" fmla="*/ 1164939 w 4365205"/>
              <a:gd name="connsiteY1" fmla="*/ 0 h 3789566"/>
              <a:gd name="connsiteX2" fmla="*/ 4365205 w 4365205"/>
              <a:gd name="connsiteY2" fmla="*/ 3200266 h 3789566"/>
              <a:gd name="connsiteX3" fmla="*/ 3908047 w 4365205"/>
              <a:gd name="connsiteY3" fmla="*/ 3657423 h 3789566"/>
              <a:gd name="connsiteX4" fmla="*/ 3269997 w 4365205"/>
              <a:gd name="connsiteY4" fmla="*/ 3657423 h 3789566"/>
              <a:gd name="connsiteX5" fmla="*/ 132145 w 4365205"/>
              <a:gd name="connsiteY5" fmla="*/ 519571 h 3789566"/>
              <a:gd name="connsiteX6" fmla="*/ 33036 w 4365205"/>
              <a:gd name="connsiteY6" fmla="*/ 30770 h 3789566"/>
              <a:gd name="connsiteX7" fmla="*/ 49228 w 4365205"/>
              <a:gd name="connsiteY7" fmla="*/ 0 h 3789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65205" h="3789566">
                <a:moveTo>
                  <a:pt x="49228" y="0"/>
                </a:moveTo>
                <a:lnTo>
                  <a:pt x="1164939" y="0"/>
                </a:lnTo>
                <a:lnTo>
                  <a:pt x="4365205" y="3200266"/>
                </a:lnTo>
                <a:lnTo>
                  <a:pt x="3908047" y="3657423"/>
                </a:lnTo>
                <a:cubicBezTo>
                  <a:pt x="3731855" y="3833614"/>
                  <a:pt x="3446190" y="3833614"/>
                  <a:pt x="3269997" y="3657423"/>
                </a:cubicBezTo>
                <a:lnTo>
                  <a:pt x="132145" y="519571"/>
                </a:lnTo>
                <a:cubicBezTo>
                  <a:pt x="0" y="387426"/>
                  <a:pt x="-33036" y="193704"/>
                  <a:pt x="33036" y="30770"/>
                </a:cubicBezTo>
                <a:lnTo>
                  <a:pt x="49228" y="0"/>
                </a:lnTo>
                <a:close/>
              </a:path>
            </a:pathLst>
          </a:custGeom>
          <a:solidFill>
            <a:srgbClr val="FFFFFF"/>
          </a:solidFill>
          <a:ln w="0" cap="flat">
            <a:noFill/>
            <a:prstDash val="solid"/>
            <a:miter/>
          </a:ln>
        </p:spPr>
        <p:txBody>
          <a:bodyPr rtlCol="0" anchor="ctr"/>
          <a:lstStyle/>
          <a:p>
            <a:endParaRPr lang="en-IN"/>
          </a:p>
        </p:txBody>
      </p:sp>
    </p:spTree>
    <p:extLst>
      <p:ext uri="{BB962C8B-B14F-4D97-AF65-F5344CB8AC3E}">
        <p14:creationId xmlns:p14="http://schemas.microsoft.com/office/powerpoint/2010/main" val="3952494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6D25CBDC-E395-4E50-F1F5-0A22733F9AB8}"/>
              </a:ext>
            </a:extLst>
          </p:cNvPr>
          <p:cNvSpPr txBox="1"/>
          <p:nvPr/>
        </p:nvSpPr>
        <p:spPr>
          <a:xfrm>
            <a:off x="340964" y="73780"/>
            <a:ext cx="11468744" cy="369332"/>
          </a:xfrm>
          <a:prstGeom prst="rect">
            <a:avLst/>
          </a:prstGeom>
          <a:noFill/>
        </p:spPr>
        <p:txBody>
          <a:bodyPr wrap="square" rtlCol="0">
            <a:spAutoFit/>
          </a:bodyPr>
          <a:lstStyle/>
          <a:p>
            <a:r>
              <a:rPr lang="en-US" b="1" dirty="0">
                <a:latin typeface="Poppins" panose="00000500000000000000" pitchFamily="2" charset="0"/>
                <a:cs typeface="Poppins" panose="00000500000000000000" pitchFamily="2" charset="0"/>
              </a:rPr>
              <a:t>VALUE CHAIN FOR THE DATA CENTER MARKET IN INDIA (1/1)</a:t>
            </a:r>
            <a:endParaRPr lang="en-IN" b="1" dirty="0">
              <a:latin typeface="Poppins" panose="00000500000000000000" pitchFamily="2" charset="0"/>
              <a:cs typeface="Poppins" panose="00000500000000000000" pitchFamily="2" charset="0"/>
            </a:endParaRPr>
          </a:p>
        </p:txBody>
      </p:sp>
      <p:sp>
        <p:nvSpPr>
          <p:cNvPr id="35" name="TextBox 34">
            <a:extLst>
              <a:ext uri="{FF2B5EF4-FFF2-40B4-BE49-F238E27FC236}">
                <a16:creationId xmlns:a16="http://schemas.microsoft.com/office/drawing/2014/main" id="{C76CA861-F7AA-D1AC-0F62-EB20733906B2}"/>
              </a:ext>
            </a:extLst>
          </p:cNvPr>
          <p:cNvSpPr txBox="1"/>
          <p:nvPr/>
        </p:nvSpPr>
        <p:spPr>
          <a:xfrm>
            <a:off x="438416" y="760541"/>
            <a:ext cx="10385598" cy="461665"/>
          </a:xfrm>
          <a:prstGeom prst="rect">
            <a:avLst/>
          </a:prstGeom>
          <a:noFill/>
        </p:spPr>
        <p:txBody>
          <a:bodyPr wrap="square" rtlCol="0">
            <a:spAutoFit/>
          </a:bodyPr>
          <a:lstStyle/>
          <a:p>
            <a:r>
              <a:rPr lang="en-US" sz="2400" dirty="0">
                <a:solidFill>
                  <a:srgbClr val="091B2C"/>
                </a:solidFill>
                <a:latin typeface="Poppins" panose="00000500000000000000" pitchFamily="2" charset="0"/>
                <a:cs typeface="Poppins" panose="00000500000000000000" pitchFamily="2" charset="0"/>
              </a:rPr>
              <a:t>VALUE CHAIN ANALYSIS</a:t>
            </a:r>
            <a:endParaRPr lang="en-IN" sz="2400" dirty="0">
              <a:solidFill>
                <a:srgbClr val="091B2C"/>
              </a:solidFill>
              <a:latin typeface="Poppins" panose="00000500000000000000" pitchFamily="2" charset="0"/>
              <a:cs typeface="Poppins" panose="00000500000000000000" pitchFamily="2" charset="0"/>
            </a:endParaRPr>
          </a:p>
        </p:txBody>
      </p:sp>
      <p:cxnSp>
        <p:nvCxnSpPr>
          <p:cNvPr id="36" name="Straight Connector 35">
            <a:extLst>
              <a:ext uri="{FF2B5EF4-FFF2-40B4-BE49-F238E27FC236}">
                <a16:creationId xmlns:a16="http://schemas.microsoft.com/office/drawing/2014/main" id="{29625D31-FAE4-3F90-DB3A-BE1942CF1402}"/>
              </a:ext>
            </a:extLst>
          </p:cNvPr>
          <p:cNvCxnSpPr>
            <a:cxnSpLocks/>
          </p:cNvCxnSpPr>
          <p:nvPr/>
        </p:nvCxnSpPr>
        <p:spPr>
          <a:xfrm>
            <a:off x="0" y="519792"/>
            <a:ext cx="12192000" cy="0"/>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5E4F68C4-1FB5-7427-7950-2AF3D6F5E841}"/>
              </a:ext>
            </a:extLst>
          </p:cNvPr>
          <p:cNvCxnSpPr>
            <a:cxnSpLocks/>
          </p:cNvCxnSpPr>
          <p:nvPr/>
        </p:nvCxnSpPr>
        <p:spPr>
          <a:xfrm>
            <a:off x="0" y="586090"/>
            <a:ext cx="12192000" cy="0"/>
          </a:xfrm>
          <a:prstGeom prst="line">
            <a:avLst/>
          </a:prstGeom>
          <a:ln>
            <a:solidFill>
              <a:srgbClr val="E2180D"/>
            </a:solidFill>
          </a:ln>
        </p:spPr>
        <p:style>
          <a:lnRef idx="2">
            <a:schemeClr val="accent1"/>
          </a:lnRef>
          <a:fillRef idx="0">
            <a:schemeClr val="accent1"/>
          </a:fillRef>
          <a:effectRef idx="1">
            <a:schemeClr val="accent1"/>
          </a:effectRef>
          <a:fontRef idx="minor">
            <a:schemeClr val="tx1"/>
          </a:fontRef>
        </p:style>
      </p:cxnSp>
      <p:grpSp>
        <p:nvGrpSpPr>
          <p:cNvPr id="38" name="Group 37">
            <a:extLst>
              <a:ext uri="{FF2B5EF4-FFF2-40B4-BE49-F238E27FC236}">
                <a16:creationId xmlns:a16="http://schemas.microsoft.com/office/drawing/2014/main" id="{265B29E2-241B-73F2-8DC4-D619122E8B7C}"/>
              </a:ext>
            </a:extLst>
          </p:cNvPr>
          <p:cNvGrpSpPr/>
          <p:nvPr/>
        </p:nvGrpSpPr>
        <p:grpSpPr>
          <a:xfrm>
            <a:off x="284839" y="760540"/>
            <a:ext cx="97453" cy="461665"/>
            <a:chOff x="532785" y="906130"/>
            <a:chExt cx="97453" cy="461665"/>
          </a:xfrm>
        </p:grpSpPr>
        <p:sp>
          <p:nvSpPr>
            <p:cNvPr id="39" name="Rectangle 38">
              <a:extLst>
                <a:ext uri="{FF2B5EF4-FFF2-40B4-BE49-F238E27FC236}">
                  <a16:creationId xmlns:a16="http://schemas.microsoft.com/office/drawing/2014/main" id="{1999D489-F780-B4F4-DE4B-1FDF03186654}"/>
                </a:ext>
              </a:extLst>
            </p:cNvPr>
            <p:cNvSpPr/>
            <p:nvPr/>
          </p:nvSpPr>
          <p:spPr>
            <a:xfrm>
              <a:off x="532785" y="906130"/>
              <a:ext cx="53032" cy="461665"/>
            </a:xfrm>
            <a:prstGeom prst="rect">
              <a:avLst/>
            </a:prstGeom>
            <a:solidFill>
              <a:srgbClr val="E2180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40" name="Straight Connector 39">
              <a:extLst>
                <a:ext uri="{FF2B5EF4-FFF2-40B4-BE49-F238E27FC236}">
                  <a16:creationId xmlns:a16="http://schemas.microsoft.com/office/drawing/2014/main" id="{60B4E7E2-17B0-071E-E879-29841BAB18D6}"/>
                </a:ext>
              </a:extLst>
            </p:cNvPr>
            <p:cNvCxnSpPr/>
            <p:nvPr/>
          </p:nvCxnSpPr>
          <p:spPr>
            <a:xfrm>
              <a:off x="630238" y="906130"/>
              <a:ext cx="0" cy="461665"/>
            </a:xfrm>
            <a:prstGeom prst="line">
              <a:avLst/>
            </a:prstGeom>
            <a:ln>
              <a:solidFill>
                <a:srgbClr val="091B2C"/>
              </a:solidFill>
            </a:ln>
          </p:spPr>
          <p:style>
            <a:lnRef idx="2">
              <a:schemeClr val="accent1"/>
            </a:lnRef>
            <a:fillRef idx="0">
              <a:schemeClr val="accent1"/>
            </a:fillRef>
            <a:effectRef idx="1">
              <a:schemeClr val="accent1"/>
            </a:effectRef>
            <a:fontRef idx="minor">
              <a:schemeClr val="tx1"/>
            </a:fontRef>
          </p:style>
        </p:cxnSp>
      </p:grpSp>
      <p:grpSp>
        <p:nvGrpSpPr>
          <p:cNvPr id="114" name="Group 113">
            <a:extLst>
              <a:ext uri="{FF2B5EF4-FFF2-40B4-BE49-F238E27FC236}">
                <a16:creationId xmlns:a16="http://schemas.microsoft.com/office/drawing/2014/main" id="{8730F094-E38A-719C-78D0-B5B2642ACA09}"/>
              </a:ext>
            </a:extLst>
          </p:cNvPr>
          <p:cNvGrpSpPr/>
          <p:nvPr/>
        </p:nvGrpSpPr>
        <p:grpSpPr>
          <a:xfrm>
            <a:off x="452620" y="1316545"/>
            <a:ext cx="11286760" cy="5467675"/>
            <a:chOff x="379064" y="1316545"/>
            <a:chExt cx="11286760" cy="5467675"/>
          </a:xfrm>
        </p:grpSpPr>
        <p:sp>
          <p:nvSpPr>
            <p:cNvPr id="2" name="Arrow: Chevron 1">
              <a:extLst>
                <a:ext uri="{FF2B5EF4-FFF2-40B4-BE49-F238E27FC236}">
                  <a16:creationId xmlns:a16="http://schemas.microsoft.com/office/drawing/2014/main" id="{17B58E65-548F-988C-5998-ECB8ED6709A8}"/>
                </a:ext>
              </a:extLst>
            </p:cNvPr>
            <p:cNvSpPr/>
            <p:nvPr/>
          </p:nvSpPr>
          <p:spPr>
            <a:xfrm>
              <a:off x="382079" y="1333500"/>
              <a:ext cx="1734379" cy="584200"/>
            </a:xfrm>
            <a:prstGeom prst="chevron">
              <a:avLst/>
            </a:prstGeom>
            <a:solidFill>
              <a:srgbClr val="091B2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100" b="1" dirty="0">
                <a:latin typeface="Poppins" panose="00000500000000000000" pitchFamily="2" charset="0"/>
                <a:cs typeface="Poppins" panose="00000500000000000000" pitchFamily="2" charset="0"/>
              </a:endParaRPr>
            </a:p>
          </p:txBody>
        </p:sp>
        <p:sp>
          <p:nvSpPr>
            <p:cNvPr id="3" name="Arrow: Chevron 2">
              <a:extLst>
                <a:ext uri="{FF2B5EF4-FFF2-40B4-BE49-F238E27FC236}">
                  <a16:creationId xmlns:a16="http://schemas.microsoft.com/office/drawing/2014/main" id="{F22A2B4C-A745-8C3D-E153-132C6EAB7E7B}"/>
                </a:ext>
              </a:extLst>
            </p:cNvPr>
            <p:cNvSpPr/>
            <p:nvPr/>
          </p:nvSpPr>
          <p:spPr>
            <a:xfrm>
              <a:off x="1973640" y="1334699"/>
              <a:ext cx="1734379" cy="584200"/>
            </a:xfrm>
            <a:prstGeom prst="chevron">
              <a:avLst/>
            </a:prstGeom>
            <a:solidFill>
              <a:srgbClr val="091B2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4" name="Arrow: Chevron 3">
              <a:extLst>
                <a:ext uri="{FF2B5EF4-FFF2-40B4-BE49-F238E27FC236}">
                  <a16:creationId xmlns:a16="http://schemas.microsoft.com/office/drawing/2014/main" id="{9BA71E60-1ADD-7CB9-394D-CF1C5BA3001F}"/>
                </a:ext>
              </a:extLst>
            </p:cNvPr>
            <p:cNvSpPr/>
            <p:nvPr/>
          </p:nvSpPr>
          <p:spPr>
            <a:xfrm>
              <a:off x="3565201" y="1334699"/>
              <a:ext cx="1734379" cy="584200"/>
            </a:xfrm>
            <a:prstGeom prst="chevron">
              <a:avLst/>
            </a:prstGeom>
            <a:solidFill>
              <a:srgbClr val="091B2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8" name="Arrow: Chevron 17">
              <a:extLst>
                <a:ext uri="{FF2B5EF4-FFF2-40B4-BE49-F238E27FC236}">
                  <a16:creationId xmlns:a16="http://schemas.microsoft.com/office/drawing/2014/main" id="{6BE1476C-4708-9E0A-F83A-E36245936565}"/>
                </a:ext>
              </a:extLst>
            </p:cNvPr>
            <p:cNvSpPr/>
            <p:nvPr/>
          </p:nvSpPr>
          <p:spPr>
            <a:xfrm>
              <a:off x="5156762" y="1328349"/>
              <a:ext cx="1734379" cy="584200"/>
            </a:xfrm>
            <a:prstGeom prst="chevron">
              <a:avLst/>
            </a:prstGeom>
            <a:solidFill>
              <a:srgbClr val="091B2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9" name="Arrow: Chevron 18">
              <a:extLst>
                <a:ext uri="{FF2B5EF4-FFF2-40B4-BE49-F238E27FC236}">
                  <a16:creationId xmlns:a16="http://schemas.microsoft.com/office/drawing/2014/main" id="{367CD813-CCCD-F330-79F9-9A63369E6352}"/>
                </a:ext>
              </a:extLst>
            </p:cNvPr>
            <p:cNvSpPr/>
            <p:nvPr/>
          </p:nvSpPr>
          <p:spPr>
            <a:xfrm>
              <a:off x="6743700" y="1321999"/>
              <a:ext cx="1734379" cy="584200"/>
            </a:xfrm>
            <a:prstGeom prst="chevron">
              <a:avLst/>
            </a:prstGeom>
            <a:solidFill>
              <a:srgbClr val="091B2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20" name="Arrow: Chevron 19">
              <a:extLst>
                <a:ext uri="{FF2B5EF4-FFF2-40B4-BE49-F238E27FC236}">
                  <a16:creationId xmlns:a16="http://schemas.microsoft.com/office/drawing/2014/main" id="{701F1B8A-97C6-5EB8-3B54-5016D00D04FA}"/>
                </a:ext>
              </a:extLst>
            </p:cNvPr>
            <p:cNvSpPr/>
            <p:nvPr/>
          </p:nvSpPr>
          <p:spPr>
            <a:xfrm>
              <a:off x="8335261" y="1316545"/>
              <a:ext cx="1734379" cy="584200"/>
            </a:xfrm>
            <a:prstGeom prst="chevron">
              <a:avLst/>
            </a:prstGeom>
            <a:solidFill>
              <a:srgbClr val="091B2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21" name="Arrow: Chevron 20">
              <a:extLst>
                <a:ext uri="{FF2B5EF4-FFF2-40B4-BE49-F238E27FC236}">
                  <a16:creationId xmlns:a16="http://schemas.microsoft.com/office/drawing/2014/main" id="{1220C16A-F122-2C91-DF43-2C7B3D4DC819}"/>
                </a:ext>
              </a:extLst>
            </p:cNvPr>
            <p:cNvSpPr/>
            <p:nvPr/>
          </p:nvSpPr>
          <p:spPr>
            <a:xfrm>
              <a:off x="9931445" y="1321999"/>
              <a:ext cx="1734379" cy="584200"/>
            </a:xfrm>
            <a:prstGeom prst="chevron">
              <a:avLst/>
            </a:prstGeom>
            <a:solidFill>
              <a:srgbClr val="091B2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22" name="Rectangle 21">
              <a:extLst>
                <a:ext uri="{FF2B5EF4-FFF2-40B4-BE49-F238E27FC236}">
                  <a16:creationId xmlns:a16="http://schemas.microsoft.com/office/drawing/2014/main" id="{5AD525BA-F0E9-589B-FC4E-28E0D0AA97A9}"/>
                </a:ext>
              </a:extLst>
            </p:cNvPr>
            <p:cNvSpPr/>
            <p:nvPr/>
          </p:nvSpPr>
          <p:spPr>
            <a:xfrm>
              <a:off x="382079" y="1993900"/>
              <a:ext cx="1422130" cy="1632342"/>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F6796660-89C3-E479-5E9E-AC4189EEF1C3}"/>
                </a:ext>
              </a:extLst>
            </p:cNvPr>
            <p:cNvSpPr/>
            <p:nvPr/>
          </p:nvSpPr>
          <p:spPr>
            <a:xfrm>
              <a:off x="1987149" y="1993900"/>
              <a:ext cx="1422130" cy="1632342"/>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Rectangle 23">
              <a:extLst>
                <a:ext uri="{FF2B5EF4-FFF2-40B4-BE49-F238E27FC236}">
                  <a16:creationId xmlns:a16="http://schemas.microsoft.com/office/drawing/2014/main" id="{088D59BD-0206-28F6-23FE-5830CBC737C8}"/>
                </a:ext>
              </a:extLst>
            </p:cNvPr>
            <p:cNvSpPr/>
            <p:nvPr/>
          </p:nvSpPr>
          <p:spPr>
            <a:xfrm>
              <a:off x="3599802" y="1993900"/>
              <a:ext cx="1422130" cy="1632342"/>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Rectangle 24">
              <a:extLst>
                <a:ext uri="{FF2B5EF4-FFF2-40B4-BE49-F238E27FC236}">
                  <a16:creationId xmlns:a16="http://schemas.microsoft.com/office/drawing/2014/main" id="{CE023AE9-E594-6DD6-33D8-4F7A2BCC877A}"/>
                </a:ext>
              </a:extLst>
            </p:cNvPr>
            <p:cNvSpPr/>
            <p:nvPr/>
          </p:nvSpPr>
          <p:spPr>
            <a:xfrm>
              <a:off x="5199755" y="1993900"/>
              <a:ext cx="1422130" cy="1632342"/>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Rectangle 25">
              <a:extLst>
                <a:ext uri="{FF2B5EF4-FFF2-40B4-BE49-F238E27FC236}">
                  <a16:creationId xmlns:a16="http://schemas.microsoft.com/office/drawing/2014/main" id="{6E7CCE03-0507-97E1-B83F-06914821C725}"/>
                </a:ext>
              </a:extLst>
            </p:cNvPr>
            <p:cNvSpPr/>
            <p:nvPr/>
          </p:nvSpPr>
          <p:spPr>
            <a:xfrm>
              <a:off x="9961514" y="1993900"/>
              <a:ext cx="1422130" cy="1632342"/>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Rectangle 26">
              <a:extLst>
                <a:ext uri="{FF2B5EF4-FFF2-40B4-BE49-F238E27FC236}">
                  <a16:creationId xmlns:a16="http://schemas.microsoft.com/office/drawing/2014/main" id="{787C75BC-420D-AC09-4420-B926F5A293D2}"/>
                </a:ext>
              </a:extLst>
            </p:cNvPr>
            <p:cNvSpPr/>
            <p:nvPr/>
          </p:nvSpPr>
          <p:spPr>
            <a:xfrm>
              <a:off x="6787008" y="1993900"/>
              <a:ext cx="1422130" cy="1632342"/>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Rectangle 27">
              <a:extLst>
                <a:ext uri="{FF2B5EF4-FFF2-40B4-BE49-F238E27FC236}">
                  <a16:creationId xmlns:a16="http://schemas.microsoft.com/office/drawing/2014/main" id="{BC374576-6603-4548-5148-004CEFC3AED9}"/>
                </a:ext>
              </a:extLst>
            </p:cNvPr>
            <p:cNvSpPr/>
            <p:nvPr/>
          </p:nvSpPr>
          <p:spPr>
            <a:xfrm>
              <a:off x="8374261" y="1993900"/>
              <a:ext cx="1422130" cy="1632342"/>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7E060466-ADEA-7BD6-1A66-5F2C88113D57}"/>
                </a:ext>
              </a:extLst>
            </p:cNvPr>
            <p:cNvSpPr txBox="1"/>
            <p:nvPr/>
          </p:nvSpPr>
          <p:spPr>
            <a:xfrm>
              <a:off x="633059" y="1491672"/>
              <a:ext cx="1335958" cy="261610"/>
            </a:xfrm>
            <a:prstGeom prst="rect">
              <a:avLst/>
            </a:prstGeom>
            <a:noFill/>
          </p:spPr>
          <p:txBody>
            <a:bodyPr wrap="square" rtlCol="0">
              <a:spAutoFit/>
            </a:bodyPr>
            <a:lstStyle/>
            <a:p>
              <a:pPr algn="ctr"/>
              <a:r>
                <a:rPr lang="en-US" sz="1100" b="1" dirty="0">
                  <a:solidFill>
                    <a:schemeClr val="bg1"/>
                  </a:solidFill>
                  <a:latin typeface="Poppins" panose="00000500000000000000" pitchFamily="2" charset="0"/>
                  <a:cs typeface="Poppins" panose="00000500000000000000" pitchFamily="2" charset="0"/>
                </a:rPr>
                <a:t>Infrastructure</a:t>
              </a:r>
              <a:endParaRPr lang="en-IN" sz="1100" b="1" dirty="0">
                <a:solidFill>
                  <a:schemeClr val="bg1"/>
                </a:solidFill>
                <a:latin typeface="Poppins" panose="00000500000000000000" pitchFamily="2" charset="0"/>
                <a:cs typeface="Poppins" panose="00000500000000000000" pitchFamily="2" charset="0"/>
              </a:endParaRPr>
            </a:p>
          </p:txBody>
        </p:sp>
        <p:sp>
          <p:nvSpPr>
            <p:cNvPr id="30" name="TextBox 29">
              <a:extLst>
                <a:ext uri="{FF2B5EF4-FFF2-40B4-BE49-F238E27FC236}">
                  <a16:creationId xmlns:a16="http://schemas.microsoft.com/office/drawing/2014/main" id="{C8962437-4BDA-72B8-D6E5-01093A0CD640}"/>
                </a:ext>
              </a:extLst>
            </p:cNvPr>
            <p:cNvSpPr txBox="1"/>
            <p:nvPr/>
          </p:nvSpPr>
          <p:spPr>
            <a:xfrm>
              <a:off x="379064" y="2030663"/>
              <a:ext cx="1422130" cy="1554272"/>
            </a:xfrm>
            <a:prstGeom prst="rect">
              <a:avLst/>
            </a:prstGeom>
            <a:noFill/>
          </p:spPr>
          <p:txBody>
            <a:bodyPr wrap="square" rtlCol="0">
              <a:spAutoFit/>
            </a:bodyPr>
            <a:lstStyle/>
            <a:p>
              <a:pPr marL="171450" indent="-171450">
                <a:spcBef>
                  <a:spcPts val="600"/>
                </a:spcBef>
                <a:buFont typeface="Arial" panose="020B0604020202020204" pitchFamily="34" charset="0"/>
                <a:buChar char="•"/>
              </a:pPr>
              <a:r>
                <a:rPr lang="en-US" sz="1000" dirty="0">
                  <a:latin typeface="Poppins" panose="00000500000000000000" pitchFamily="2" charset="0"/>
                  <a:cs typeface="Poppins" panose="00000500000000000000" pitchFamily="2" charset="0"/>
                </a:rPr>
                <a:t>Real Estate Developers</a:t>
              </a:r>
            </a:p>
            <a:p>
              <a:pPr marL="171450" indent="-171450">
                <a:spcBef>
                  <a:spcPts val="600"/>
                </a:spcBef>
                <a:buFont typeface="Arial" panose="020B0604020202020204" pitchFamily="34" charset="0"/>
                <a:buChar char="•"/>
              </a:pPr>
              <a:r>
                <a:rPr lang="en-IN" sz="1000" dirty="0">
                  <a:latin typeface="Poppins" panose="00000500000000000000" pitchFamily="2" charset="0"/>
                  <a:cs typeface="Poppins" panose="00000500000000000000" pitchFamily="2" charset="0"/>
                </a:rPr>
                <a:t>Civil Engineers and Architects</a:t>
              </a:r>
            </a:p>
            <a:p>
              <a:pPr marL="171450" indent="-171450">
                <a:spcBef>
                  <a:spcPts val="600"/>
                </a:spcBef>
                <a:buFont typeface="Arial" panose="020B0604020202020204" pitchFamily="34" charset="0"/>
                <a:buChar char="•"/>
              </a:pPr>
              <a:r>
                <a:rPr lang="en-IN" sz="1000" dirty="0">
                  <a:latin typeface="Poppins" panose="00000500000000000000" pitchFamily="2" charset="0"/>
                  <a:cs typeface="Poppins" panose="00000500000000000000" pitchFamily="2" charset="0"/>
                </a:rPr>
                <a:t>Local Government</a:t>
              </a:r>
            </a:p>
            <a:p>
              <a:pPr marL="171450" indent="-171450">
                <a:spcBef>
                  <a:spcPts val="600"/>
                </a:spcBef>
                <a:buFont typeface="Arial" panose="020B0604020202020204" pitchFamily="34" charset="0"/>
                <a:buChar char="•"/>
              </a:pPr>
              <a:r>
                <a:rPr lang="en-IN" sz="1000" dirty="0">
                  <a:latin typeface="Poppins" panose="00000500000000000000" pitchFamily="2" charset="0"/>
                  <a:cs typeface="Poppins" panose="00000500000000000000" pitchFamily="2" charset="0"/>
                </a:rPr>
                <a:t>Construction Companies</a:t>
              </a:r>
            </a:p>
          </p:txBody>
        </p:sp>
        <p:sp>
          <p:nvSpPr>
            <p:cNvPr id="31" name="TextBox 30">
              <a:extLst>
                <a:ext uri="{FF2B5EF4-FFF2-40B4-BE49-F238E27FC236}">
                  <a16:creationId xmlns:a16="http://schemas.microsoft.com/office/drawing/2014/main" id="{A07246E7-ED7F-EEB4-A663-542999D3F912}"/>
                </a:ext>
              </a:extLst>
            </p:cNvPr>
            <p:cNvSpPr txBox="1"/>
            <p:nvPr/>
          </p:nvSpPr>
          <p:spPr>
            <a:xfrm>
              <a:off x="1981557" y="2030663"/>
              <a:ext cx="1422130" cy="1169551"/>
            </a:xfrm>
            <a:prstGeom prst="rect">
              <a:avLst/>
            </a:prstGeom>
            <a:noFill/>
          </p:spPr>
          <p:txBody>
            <a:bodyPr wrap="square" rtlCol="0">
              <a:spAutoFit/>
            </a:bodyPr>
            <a:lstStyle/>
            <a:p>
              <a:pPr marL="171450" indent="-171450">
                <a:spcBef>
                  <a:spcPts val="600"/>
                </a:spcBef>
                <a:buFont typeface="Arial" panose="020B0604020202020204" pitchFamily="34" charset="0"/>
                <a:buChar char="•"/>
              </a:pPr>
              <a:r>
                <a:rPr lang="en-US" sz="1000" dirty="0">
                  <a:latin typeface="Poppins" panose="00000500000000000000" pitchFamily="2" charset="0"/>
                  <a:cs typeface="Poppins" panose="00000500000000000000" pitchFamily="2" charset="0"/>
                </a:rPr>
                <a:t>Utility Providers</a:t>
              </a:r>
            </a:p>
            <a:p>
              <a:pPr marL="171450" indent="-171450">
                <a:spcBef>
                  <a:spcPts val="600"/>
                </a:spcBef>
                <a:buFont typeface="Arial" panose="020B0604020202020204" pitchFamily="34" charset="0"/>
                <a:buChar char="•"/>
              </a:pPr>
              <a:r>
                <a:rPr lang="en-US" sz="1000" dirty="0">
                  <a:latin typeface="Poppins" panose="00000500000000000000" pitchFamily="2" charset="0"/>
                  <a:cs typeface="Poppins" panose="00000500000000000000" pitchFamily="2" charset="0"/>
                </a:rPr>
                <a:t>HVAC Solution Providers</a:t>
              </a:r>
            </a:p>
            <a:p>
              <a:pPr marL="171450" indent="-171450">
                <a:spcBef>
                  <a:spcPts val="600"/>
                </a:spcBef>
                <a:buFont typeface="Arial" panose="020B0604020202020204" pitchFamily="34" charset="0"/>
                <a:buChar char="•"/>
              </a:pPr>
              <a:r>
                <a:rPr lang="en-IN" sz="1000" dirty="0">
                  <a:latin typeface="Poppins" panose="00000500000000000000" pitchFamily="2" charset="0"/>
                  <a:cs typeface="Poppins" panose="00000500000000000000" pitchFamily="2" charset="0"/>
                </a:rPr>
                <a:t>Renewable Energy Companies</a:t>
              </a:r>
            </a:p>
          </p:txBody>
        </p:sp>
        <p:sp>
          <p:nvSpPr>
            <p:cNvPr id="32" name="TextBox 31">
              <a:extLst>
                <a:ext uri="{FF2B5EF4-FFF2-40B4-BE49-F238E27FC236}">
                  <a16:creationId xmlns:a16="http://schemas.microsoft.com/office/drawing/2014/main" id="{080BF13F-CCC3-2D8C-50CD-69B3ECDA2757}"/>
                </a:ext>
              </a:extLst>
            </p:cNvPr>
            <p:cNvSpPr txBox="1"/>
            <p:nvPr/>
          </p:nvSpPr>
          <p:spPr>
            <a:xfrm>
              <a:off x="2184022" y="1407034"/>
              <a:ext cx="1495098" cy="430887"/>
            </a:xfrm>
            <a:prstGeom prst="rect">
              <a:avLst/>
            </a:prstGeom>
            <a:noFill/>
          </p:spPr>
          <p:txBody>
            <a:bodyPr wrap="square" rtlCol="0">
              <a:spAutoFit/>
            </a:bodyPr>
            <a:lstStyle/>
            <a:p>
              <a:pPr algn="ctr"/>
              <a:r>
                <a:rPr lang="en-US" sz="1100" b="1" dirty="0">
                  <a:solidFill>
                    <a:schemeClr val="bg1"/>
                  </a:solidFill>
                  <a:latin typeface="Poppins" panose="00000500000000000000" pitchFamily="2" charset="0"/>
                  <a:cs typeface="Poppins" panose="00000500000000000000" pitchFamily="2" charset="0"/>
                </a:rPr>
                <a:t>Power and Cooling Solutions</a:t>
              </a:r>
              <a:endParaRPr lang="en-IN" sz="1100" b="1" dirty="0">
                <a:solidFill>
                  <a:schemeClr val="bg1"/>
                </a:solidFill>
                <a:latin typeface="Poppins" panose="00000500000000000000" pitchFamily="2" charset="0"/>
                <a:cs typeface="Poppins" panose="00000500000000000000" pitchFamily="2" charset="0"/>
              </a:endParaRPr>
            </a:p>
          </p:txBody>
        </p:sp>
        <p:sp>
          <p:nvSpPr>
            <p:cNvPr id="33" name="TextBox 32">
              <a:extLst>
                <a:ext uri="{FF2B5EF4-FFF2-40B4-BE49-F238E27FC236}">
                  <a16:creationId xmlns:a16="http://schemas.microsoft.com/office/drawing/2014/main" id="{381B8C44-380B-ACAD-6F25-221A78CE68A9}"/>
                </a:ext>
              </a:extLst>
            </p:cNvPr>
            <p:cNvSpPr txBox="1"/>
            <p:nvPr/>
          </p:nvSpPr>
          <p:spPr>
            <a:xfrm>
              <a:off x="3553612" y="2030663"/>
              <a:ext cx="1511090" cy="1477328"/>
            </a:xfrm>
            <a:prstGeom prst="rect">
              <a:avLst/>
            </a:prstGeom>
            <a:noFill/>
          </p:spPr>
          <p:txBody>
            <a:bodyPr wrap="square" rtlCol="0">
              <a:spAutoFit/>
            </a:bodyPr>
            <a:lstStyle/>
            <a:p>
              <a:pPr marL="171450" indent="-171450">
                <a:spcBef>
                  <a:spcPts val="600"/>
                </a:spcBef>
                <a:buFont typeface="Arial" panose="020B0604020202020204" pitchFamily="34" charset="0"/>
                <a:buChar char="•"/>
              </a:pPr>
              <a:r>
                <a:rPr lang="en-US" sz="1000" dirty="0">
                  <a:latin typeface="Poppins" panose="00000500000000000000" pitchFamily="2" charset="0"/>
                  <a:cs typeface="Poppins" panose="00000500000000000000" pitchFamily="2" charset="0"/>
                </a:rPr>
                <a:t>Server Provider</a:t>
              </a:r>
            </a:p>
            <a:p>
              <a:pPr marL="171450" indent="-171450">
                <a:spcBef>
                  <a:spcPts val="600"/>
                </a:spcBef>
                <a:buFont typeface="Arial" panose="020B0604020202020204" pitchFamily="34" charset="0"/>
                <a:buChar char="•"/>
              </a:pPr>
              <a:r>
                <a:rPr lang="en-US" sz="1000" dirty="0">
                  <a:latin typeface="Poppins" panose="00000500000000000000" pitchFamily="2" charset="0"/>
                  <a:cs typeface="Poppins" panose="00000500000000000000" pitchFamily="2" charset="0"/>
                </a:rPr>
                <a:t>Storage Providers</a:t>
              </a:r>
            </a:p>
            <a:p>
              <a:pPr marL="171450" indent="-171450">
                <a:spcBef>
                  <a:spcPts val="600"/>
                </a:spcBef>
                <a:buFont typeface="Arial" panose="020B0604020202020204" pitchFamily="34" charset="0"/>
                <a:buChar char="•"/>
              </a:pPr>
              <a:r>
                <a:rPr lang="en-US" sz="1000" dirty="0">
                  <a:latin typeface="Poppins" panose="00000500000000000000" pitchFamily="2" charset="0"/>
                  <a:cs typeface="Poppins" panose="00000500000000000000" pitchFamily="2" charset="0"/>
                </a:rPr>
                <a:t>Network Equipment Manufacturers</a:t>
              </a:r>
            </a:p>
            <a:p>
              <a:pPr marL="171450" indent="-171450">
                <a:spcBef>
                  <a:spcPts val="600"/>
                </a:spcBef>
                <a:buFont typeface="Arial" panose="020B0604020202020204" pitchFamily="34" charset="0"/>
                <a:buChar char="•"/>
              </a:pPr>
              <a:r>
                <a:rPr lang="en-US" sz="1000" dirty="0">
                  <a:latin typeface="Poppins" panose="00000500000000000000" pitchFamily="2" charset="0"/>
                  <a:cs typeface="Poppins" panose="00000500000000000000" pitchFamily="2" charset="0"/>
                </a:rPr>
                <a:t>IT Hardware</a:t>
              </a:r>
            </a:p>
            <a:p>
              <a:pPr marL="171450" indent="-171450">
                <a:spcBef>
                  <a:spcPts val="600"/>
                </a:spcBef>
                <a:buFont typeface="Arial" panose="020B0604020202020204" pitchFamily="34" charset="0"/>
                <a:buChar char="•"/>
              </a:pPr>
              <a:r>
                <a:rPr lang="en-US" sz="1000" dirty="0">
                  <a:latin typeface="Poppins" panose="00000500000000000000" pitchFamily="2" charset="0"/>
                  <a:cs typeface="Poppins" panose="00000500000000000000" pitchFamily="2" charset="0"/>
                </a:rPr>
                <a:t>Software Vendors</a:t>
              </a:r>
              <a:endParaRPr lang="en-IN" sz="1000" dirty="0">
                <a:latin typeface="Poppins" panose="00000500000000000000" pitchFamily="2" charset="0"/>
                <a:cs typeface="Poppins" panose="00000500000000000000" pitchFamily="2" charset="0"/>
              </a:endParaRPr>
            </a:p>
          </p:txBody>
        </p:sp>
        <p:sp>
          <p:nvSpPr>
            <p:cNvPr id="34" name="TextBox 33">
              <a:extLst>
                <a:ext uri="{FF2B5EF4-FFF2-40B4-BE49-F238E27FC236}">
                  <a16:creationId xmlns:a16="http://schemas.microsoft.com/office/drawing/2014/main" id="{3FAE714B-1084-E58F-319B-C25091BE29BB}"/>
                </a:ext>
              </a:extLst>
            </p:cNvPr>
            <p:cNvSpPr txBox="1"/>
            <p:nvPr/>
          </p:nvSpPr>
          <p:spPr>
            <a:xfrm>
              <a:off x="3749220" y="1407034"/>
              <a:ext cx="1495098" cy="430887"/>
            </a:xfrm>
            <a:prstGeom prst="rect">
              <a:avLst/>
            </a:prstGeom>
            <a:noFill/>
          </p:spPr>
          <p:txBody>
            <a:bodyPr wrap="square" rtlCol="0">
              <a:spAutoFit/>
            </a:bodyPr>
            <a:lstStyle/>
            <a:p>
              <a:pPr algn="ctr"/>
              <a:r>
                <a:rPr lang="en-US" sz="1100" b="1" dirty="0">
                  <a:solidFill>
                    <a:schemeClr val="bg1"/>
                  </a:solidFill>
                  <a:latin typeface="Poppins" panose="00000500000000000000" pitchFamily="2" charset="0"/>
                  <a:cs typeface="Poppins" panose="00000500000000000000" pitchFamily="2" charset="0"/>
                </a:rPr>
                <a:t>Data Center Infrastructure</a:t>
              </a:r>
              <a:endParaRPr lang="en-IN" sz="1100" b="1" dirty="0">
                <a:solidFill>
                  <a:schemeClr val="bg1"/>
                </a:solidFill>
                <a:latin typeface="Poppins" panose="00000500000000000000" pitchFamily="2" charset="0"/>
                <a:cs typeface="Poppins" panose="00000500000000000000" pitchFamily="2" charset="0"/>
              </a:endParaRPr>
            </a:p>
          </p:txBody>
        </p:sp>
        <p:sp>
          <p:nvSpPr>
            <p:cNvPr id="41" name="TextBox 40">
              <a:extLst>
                <a:ext uri="{FF2B5EF4-FFF2-40B4-BE49-F238E27FC236}">
                  <a16:creationId xmlns:a16="http://schemas.microsoft.com/office/drawing/2014/main" id="{C48132D1-7661-E83C-D81B-8B0AE20D6B7C}"/>
                </a:ext>
              </a:extLst>
            </p:cNvPr>
            <p:cNvSpPr txBox="1"/>
            <p:nvPr/>
          </p:nvSpPr>
          <p:spPr>
            <a:xfrm>
              <a:off x="5336158" y="1491672"/>
              <a:ext cx="1495098" cy="261610"/>
            </a:xfrm>
            <a:prstGeom prst="rect">
              <a:avLst/>
            </a:prstGeom>
            <a:noFill/>
          </p:spPr>
          <p:txBody>
            <a:bodyPr wrap="square" rtlCol="0">
              <a:spAutoFit/>
            </a:bodyPr>
            <a:lstStyle/>
            <a:p>
              <a:pPr algn="ctr"/>
              <a:r>
                <a:rPr lang="en-US" sz="1100" b="1" dirty="0">
                  <a:solidFill>
                    <a:schemeClr val="bg1"/>
                  </a:solidFill>
                  <a:latin typeface="Poppins" panose="00000500000000000000" pitchFamily="2" charset="0"/>
                  <a:cs typeface="Poppins" panose="00000500000000000000" pitchFamily="2" charset="0"/>
                </a:rPr>
                <a:t>Connectivity</a:t>
              </a:r>
              <a:endParaRPr lang="en-IN" sz="1100" b="1" dirty="0">
                <a:solidFill>
                  <a:schemeClr val="bg1"/>
                </a:solidFill>
                <a:latin typeface="Poppins" panose="00000500000000000000" pitchFamily="2" charset="0"/>
                <a:cs typeface="Poppins" panose="00000500000000000000" pitchFamily="2" charset="0"/>
              </a:endParaRPr>
            </a:p>
          </p:txBody>
        </p:sp>
        <p:sp>
          <p:nvSpPr>
            <p:cNvPr id="42" name="TextBox 41">
              <a:extLst>
                <a:ext uri="{FF2B5EF4-FFF2-40B4-BE49-F238E27FC236}">
                  <a16:creationId xmlns:a16="http://schemas.microsoft.com/office/drawing/2014/main" id="{29BBDC14-C1BF-BC72-F9F6-A9C41B187A15}"/>
                </a:ext>
              </a:extLst>
            </p:cNvPr>
            <p:cNvSpPr txBox="1"/>
            <p:nvPr/>
          </p:nvSpPr>
          <p:spPr>
            <a:xfrm>
              <a:off x="5199755" y="2030663"/>
              <a:ext cx="1422130" cy="784830"/>
            </a:xfrm>
            <a:prstGeom prst="rect">
              <a:avLst/>
            </a:prstGeom>
            <a:noFill/>
          </p:spPr>
          <p:txBody>
            <a:bodyPr wrap="square" rtlCol="0">
              <a:spAutoFit/>
            </a:bodyPr>
            <a:lstStyle/>
            <a:p>
              <a:pPr marL="171450" indent="-171450">
                <a:spcBef>
                  <a:spcPts val="600"/>
                </a:spcBef>
                <a:buFont typeface="Arial" panose="020B0604020202020204" pitchFamily="34" charset="0"/>
                <a:buChar char="•"/>
              </a:pPr>
              <a:r>
                <a:rPr lang="en-US" sz="1000" dirty="0">
                  <a:latin typeface="Poppins" panose="00000500000000000000" pitchFamily="2" charset="0"/>
                  <a:cs typeface="Poppins" panose="00000500000000000000" pitchFamily="2" charset="0"/>
                </a:rPr>
                <a:t>Network Service Providers</a:t>
              </a:r>
            </a:p>
            <a:p>
              <a:pPr marL="171450" indent="-171450">
                <a:spcBef>
                  <a:spcPts val="600"/>
                </a:spcBef>
                <a:buFont typeface="Arial" panose="020B0604020202020204" pitchFamily="34" charset="0"/>
                <a:buChar char="•"/>
              </a:pPr>
              <a:r>
                <a:rPr lang="en-IN" sz="1000" dirty="0">
                  <a:latin typeface="Poppins" panose="00000500000000000000" pitchFamily="2" charset="0"/>
                  <a:cs typeface="Poppins" panose="00000500000000000000" pitchFamily="2" charset="0"/>
                </a:rPr>
                <a:t>Cloud Service Providers</a:t>
              </a:r>
            </a:p>
          </p:txBody>
        </p:sp>
        <p:sp>
          <p:nvSpPr>
            <p:cNvPr id="43" name="TextBox 42">
              <a:extLst>
                <a:ext uri="{FF2B5EF4-FFF2-40B4-BE49-F238E27FC236}">
                  <a16:creationId xmlns:a16="http://schemas.microsoft.com/office/drawing/2014/main" id="{DD768C1B-638B-FBE4-9A15-AAF473D9DA3A}"/>
                </a:ext>
              </a:extLst>
            </p:cNvPr>
            <p:cNvSpPr txBox="1"/>
            <p:nvPr/>
          </p:nvSpPr>
          <p:spPr>
            <a:xfrm>
              <a:off x="7065958" y="1407034"/>
              <a:ext cx="1172840" cy="430887"/>
            </a:xfrm>
            <a:prstGeom prst="rect">
              <a:avLst/>
            </a:prstGeom>
            <a:noFill/>
          </p:spPr>
          <p:txBody>
            <a:bodyPr wrap="square" rtlCol="0">
              <a:spAutoFit/>
            </a:bodyPr>
            <a:lstStyle/>
            <a:p>
              <a:pPr algn="ctr"/>
              <a:r>
                <a:rPr lang="en-US" sz="1100" b="1" dirty="0">
                  <a:solidFill>
                    <a:schemeClr val="bg1"/>
                  </a:solidFill>
                  <a:latin typeface="Poppins" panose="00000500000000000000" pitchFamily="2" charset="0"/>
                  <a:cs typeface="Poppins" panose="00000500000000000000" pitchFamily="2" charset="0"/>
                </a:rPr>
                <a:t>Data Center Services</a:t>
              </a:r>
              <a:endParaRPr lang="en-IN" sz="1100" b="1" dirty="0">
                <a:solidFill>
                  <a:schemeClr val="bg1"/>
                </a:solidFill>
                <a:latin typeface="Poppins" panose="00000500000000000000" pitchFamily="2" charset="0"/>
                <a:cs typeface="Poppins" panose="00000500000000000000" pitchFamily="2" charset="0"/>
              </a:endParaRPr>
            </a:p>
          </p:txBody>
        </p:sp>
        <p:sp>
          <p:nvSpPr>
            <p:cNvPr id="44" name="TextBox 43">
              <a:extLst>
                <a:ext uri="{FF2B5EF4-FFF2-40B4-BE49-F238E27FC236}">
                  <a16:creationId xmlns:a16="http://schemas.microsoft.com/office/drawing/2014/main" id="{03E6F551-EB5C-1E3F-B9FD-33C8F07F1951}"/>
                </a:ext>
              </a:extLst>
            </p:cNvPr>
            <p:cNvSpPr txBox="1"/>
            <p:nvPr/>
          </p:nvSpPr>
          <p:spPr>
            <a:xfrm>
              <a:off x="6787008" y="2030663"/>
              <a:ext cx="1422130" cy="1477328"/>
            </a:xfrm>
            <a:prstGeom prst="rect">
              <a:avLst/>
            </a:prstGeom>
            <a:noFill/>
          </p:spPr>
          <p:txBody>
            <a:bodyPr wrap="square" rtlCol="0">
              <a:spAutoFit/>
            </a:bodyPr>
            <a:lstStyle/>
            <a:p>
              <a:pPr marL="171450" indent="-171450">
                <a:spcBef>
                  <a:spcPts val="600"/>
                </a:spcBef>
                <a:buFont typeface="Arial" panose="020B0604020202020204" pitchFamily="34" charset="0"/>
                <a:buChar char="•"/>
              </a:pPr>
              <a:r>
                <a:rPr lang="en-US" sz="1000" dirty="0">
                  <a:latin typeface="Poppins" panose="00000500000000000000" pitchFamily="2" charset="0"/>
                  <a:cs typeface="Poppins" panose="00000500000000000000" pitchFamily="2" charset="0"/>
                </a:rPr>
                <a:t>Colocation Service Providers</a:t>
              </a:r>
            </a:p>
            <a:p>
              <a:pPr marL="171450" indent="-171450">
                <a:spcBef>
                  <a:spcPts val="600"/>
                </a:spcBef>
                <a:buFont typeface="Arial" panose="020B0604020202020204" pitchFamily="34" charset="0"/>
                <a:buChar char="•"/>
              </a:pPr>
              <a:r>
                <a:rPr lang="en-IN" sz="1000" dirty="0">
                  <a:latin typeface="Poppins" panose="00000500000000000000" pitchFamily="2" charset="0"/>
                  <a:cs typeface="Poppins" panose="00000500000000000000" pitchFamily="2" charset="0"/>
                </a:rPr>
                <a:t>Managed Service Providers</a:t>
              </a:r>
            </a:p>
            <a:p>
              <a:pPr marL="171450" indent="-171450">
                <a:spcBef>
                  <a:spcPts val="600"/>
                </a:spcBef>
                <a:buFont typeface="Arial" panose="020B0604020202020204" pitchFamily="34" charset="0"/>
                <a:buChar char="•"/>
              </a:pPr>
              <a:r>
                <a:rPr lang="en-IN" sz="1000" dirty="0">
                  <a:latin typeface="Poppins" panose="00000500000000000000" pitchFamily="2" charset="0"/>
                  <a:cs typeface="Poppins" panose="00000500000000000000" pitchFamily="2" charset="0"/>
                </a:rPr>
                <a:t>System Integrators</a:t>
              </a:r>
            </a:p>
          </p:txBody>
        </p:sp>
        <p:sp>
          <p:nvSpPr>
            <p:cNvPr id="45" name="TextBox 44">
              <a:extLst>
                <a:ext uri="{FF2B5EF4-FFF2-40B4-BE49-F238E27FC236}">
                  <a16:creationId xmlns:a16="http://schemas.microsoft.com/office/drawing/2014/main" id="{7D68C36E-290A-2A0D-6E05-207953B2D0A6}"/>
                </a:ext>
              </a:extLst>
            </p:cNvPr>
            <p:cNvSpPr txBox="1"/>
            <p:nvPr/>
          </p:nvSpPr>
          <p:spPr>
            <a:xfrm>
              <a:off x="8652895" y="1407034"/>
              <a:ext cx="1278549" cy="430887"/>
            </a:xfrm>
            <a:prstGeom prst="rect">
              <a:avLst/>
            </a:prstGeom>
            <a:noFill/>
          </p:spPr>
          <p:txBody>
            <a:bodyPr wrap="square" rtlCol="0">
              <a:spAutoFit/>
            </a:bodyPr>
            <a:lstStyle/>
            <a:p>
              <a:pPr algn="ctr"/>
              <a:r>
                <a:rPr lang="en-US" sz="1100" b="1" dirty="0">
                  <a:solidFill>
                    <a:schemeClr val="bg1"/>
                  </a:solidFill>
                  <a:latin typeface="Poppins" panose="00000500000000000000" pitchFamily="2" charset="0"/>
                  <a:cs typeface="Poppins" panose="00000500000000000000" pitchFamily="2" charset="0"/>
                </a:rPr>
                <a:t>Security and Compliance</a:t>
              </a:r>
              <a:endParaRPr lang="en-IN" sz="1100" b="1" dirty="0">
                <a:solidFill>
                  <a:schemeClr val="bg1"/>
                </a:solidFill>
                <a:latin typeface="Poppins" panose="00000500000000000000" pitchFamily="2" charset="0"/>
                <a:cs typeface="Poppins" panose="00000500000000000000" pitchFamily="2" charset="0"/>
              </a:endParaRPr>
            </a:p>
          </p:txBody>
        </p:sp>
        <p:sp>
          <p:nvSpPr>
            <p:cNvPr id="46" name="TextBox 45">
              <a:extLst>
                <a:ext uri="{FF2B5EF4-FFF2-40B4-BE49-F238E27FC236}">
                  <a16:creationId xmlns:a16="http://schemas.microsoft.com/office/drawing/2014/main" id="{EDA1A670-8104-BF60-CA1E-1033B34E4EB5}"/>
                </a:ext>
              </a:extLst>
            </p:cNvPr>
            <p:cNvSpPr txBox="1"/>
            <p:nvPr/>
          </p:nvSpPr>
          <p:spPr>
            <a:xfrm>
              <a:off x="8374261" y="2030663"/>
              <a:ext cx="1422130" cy="1323439"/>
            </a:xfrm>
            <a:prstGeom prst="rect">
              <a:avLst/>
            </a:prstGeom>
            <a:noFill/>
          </p:spPr>
          <p:txBody>
            <a:bodyPr wrap="square" rtlCol="0">
              <a:spAutoFit/>
            </a:bodyPr>
            <a:lstStyle/>
            <a:p>
              <a:pPr marL="171450" indent="-171450">
                <a:spcBef>
                  <a:spcPts val="600"/>
                </a:spcBef>
                <a:buFont typeface="Arial" panose="020B0604020202020204" pitchFamily="34" charset="0"/>
                <a:buChar char="•"/>
              </a:pPr>
              <a:r>
                <a:rPr lang="en-US" sz="1000" dirty="0">
                  <a:latin typeface="Poppins" panose="00000500000000000000" pitchFamily="2" charset="0"/>
                  <a:cs typeface="Poppins" panose="00000500000000000000" pitchFamily="2" charset="0"/>
                </a:rPr>
                <a:t>Cybersecurity Firms</a:t>
              </a:r>
            </a:p>
            <a:p>
              <a:pPr marL="171450" indent="-171450">
                <a:spcBef>
                  <a:spcPts val="600"/>
                </a:spcBef>
                <a:buFont typeface="Arial" panose="020B0604020202020204" pitchFamily="34" charset="0"/>
                <a:buChar char="•"/>
              </a:pPr>
              <a:r>
                <a:rPr lang="en-IN" sz="1000" dirty="0">
                  <a:latin typeface="Poppins" panose="00000500000000000000" pitchFamily="2" charset="0"/>
                  <a:cs typeface="Poppins" panose="00000500000000000000" pitchFamily="2" charset="0"/>
                </a:rPr>
                <a:t>Compliance Consultants</a:t>
              </a:r>
              <a:endParaRPr lang="en-US" sz="1000" dirty="0">
                <a:latin typeface="Poppins" panose="00000500000000000000" pitchFamily="2" charset="0"/>
                <a:cs typeface="Poppins" panose="00000500000000000000" pitchFamily="2" charset="0"/>
              </a:endParaRPr>
            </a:p>
            <a:p>
              <a:pPr marL="171450" indent="-171450">
                <a:spcBef>
                  <a:spcPts val="600"/>
                </a:spcBef>
                <a:buFont typeface="Arial" panose="020B0604020202020204" pitchFamily="34" charset="0"/>
                <a:buChar char="•"/>
              </a:pPr>
              <a:r>
                <a:rPr lang="en-IN" sz="1000" dirty="0">
                  <a:latin typeface="Poppins" panose="00000500000000000000" pitchFamily="2" charset="0"/>
                  <a:cs typeface="Poppins" panose="00000500000000000000" pitchFamily="2" charset="0"/>
                </a:rPr>
                <a:t>Risk Management Firms</a:t>
              </a:r>
            </a:p>
          </p:txBody>
        </p:sp>
        <p:sp>
          <p:nvSpPr>
            <p:cNvPr id="47" name="TextBox 46">
              <a:extLst>
                <a:ext uri="{FF2B5EF4-FFF2-40B4-BE49-F238E27FC236}">
                  <a16:creationId xmlns:a16="http://schemas.microsoft.com/office/drawing/2014/main" id="{51BA5AF2-BEBF-A1CF-D4F8-032F49EDBC92}"/>
                </a:ext>
              </a:extLst>
            </p:cNvPr>
            <p:cNvSpPr txBox="1"/>
            <p:nvPr/>
          </p:nvSpPr>
          <p:spPr>
            <a:xfrm>
              <a:off x="10195002" y="1407034"/>
              <a:ext cx="1278549" cy="430887"/>
            </a:xfrm>
            <a:prstGeom prst="rect">
              <a:avLst/>
            </a:prstGeom>
            <a:noFill/>
          </p:spPr>
          <p:txBody>
            <a:bodyPr wrap="square" rtlCol="0">
              <a:spAutoFit/>
            </a:bodyPr>
            <a:lstStyle/>
            <a:p>
              <a:pPr algn="ctr"/>
              <a:r>
                <a:rPr lang="en-US" sz="1100" b="1" dirty="0">
                  <a:solidFill>
                    <a:schemeClr val="bg1"/>
                  </a:solidFill>
                  <a:latin typeface="Poppins" panose="00000500000000000000" pitchFamily="2" charset="0"/>
                  <a:cs typeface="Poppins" panose="00000500000000000000" pitchFamily="2" charset="0"/>
                </a:rPr>
                <a:t>End Users  </a:t>
              </a:r>
            </a:p>
            <a:p>
              <a:pPr algn="ctr"/>
              <a:r>
                <a:rPr lang="en-US" sz="1100" b="1" dirty="0">
                  <a:solidFill>
                    <a:schemeClr val="bg1"/>
                  </a:solidFill>
                  <a:latin typeface="Poppins" panose="00000500000000000000" pitchFamily="2" charset="0"/>
                  <a:cs typeface="Poppins" panose="00000500000000000000" pitchFamily="2" charset="0"/>
                </a:rPr>
                <a:t>and Clients</a:t>
              </a:r>
              <a:endParaRPr lang="en-IN" sz="1100" b="1" dirty="0">
                <a:solidFill>
                  <a:schemeClr val="bg1"/>
                </a:solidFill>
                <a:latin typeface="Poppins" panose="00000500000000000000" pitchFamily="2" charset="0"/>
                <a:cs typeface="Poppins" panose="00000500000000000000" pitchFamily="2" charset="0"/>
              </a:endParaRPr>
            </a:p>
          </p:txBody>
        </p:sp>
        <p:sp>
          <p:nvSpPr>
            <p:cNvPr id="48" name="TextBox 47">
              <a:extLst>
                <a:ext uri="{FF2B5EF4-FFF2-40B4-BE49-F238E27FC236}">
                  <a16:creationId xmlns:a16="http://schemas.microsoft.com/office/drawing/2014/main" id="{FF3C6683-B4CC-66E3-BF1D-3761E455DFD4}"/>
                </a:ext>
              </a:extLst>
            </p:cNvPr>
            <p:cNvSpPr txBox="1"/>
            <p:nvPr/>
          </p:nvSpPr>
          <p:spPr>
            <a:xfrm>
              <a:off x="9931444" y="2030663"/>
              <a:ext cx="1422130" cy="1169551"/>
            </a:xfrm>
            <a:prstGeom prst="rect">
              <a:avLst/>
            </a:prstGeom>
            <a:noFill/>
          </p:spPr>
          <p:txBody>
            <a:bodyPr wrap="square" rtlCol="0">
              <a:spAutoFit/>
            </a:bodyPr>
            <a:lstStyle/>
            <a:p>
              <a:pPr marL="171450" indent="-171450">
                <a:spcBef>
                  <a:spcPts val="600"/>
                </a:spcBef>
                <a:buFont typeface="Arial" panose="020B0604020202020204" pitchFamily="34" charset="0"/>
                <a:buChar char="•"/>
              </a:pPr>
              <a:r>
                <a:rPr lang="en-US" sz="1000" dirty="0">
                  <a:latin typeface="Poppins" panose="00000500000000000000" pitchFamily="2" charset="0"/>
                  <a:cs typeface="Poppins" panose="00000500000000000000" pitchFamily="2" charset="0"/>
                </a:rPr>
                <a:t>Large Enterprises</a:t>
              </a:r>
            </a:p>
            <a:p>
              <a:pPr marL="171450" indent="-171450">
                <a:spcBef>
                  <a:spcPts val="600"/>
                </a:spcBef>
                <a:buFont typeface="Arial" panose="020B0604020202020204" pitchFamily="34" charset="0"/>
                <a:buChar char="•"/>
              </a:pPr>
              <a:r>
                <a:rPr lang="en-IN" sz="1000" dirty="0">
                  <a:latin typeface="Poppins" panose="00000500000000000000" pitchFamily="2" charset="0"/>
                  <a:cs typeface="Poppins" panose="00000500000000000000" pitchFamily="2" charset="0"/>
                </a:rPr>
                <a:t>Government Agencies</a:t>
              </a:r>
              <a:endParaRPr lang="en-US" sz="1000" dirty="0">
                <a:latin typeface="Poppins" panose="00000500000000000000" pitchFamily="2" charset="0"/>
                <a:cs typeface="Poppins" panose="00000500000000000000" pitchFamily="2" charset="0"/>
              </a:endParaRPr>
            </a:p>
            <a:p>
              <a:pPr marL="171450" indent="-171450">
                <a:spcBef>
                  <a:spcPts val="600"/>
                </a:spcBef>
                <a:buFont typeface="Arial" panose="020B0604020202020204" pitchFamily="34" charset="0"/>
                <a:buChar char="•"/>
              </a:pPr>
              <a:r>
                <a:rPr lang="en-IN" sz="1000" dirty="0">
                  <a:latin typeface="Poppins" panose="00000500000000000000" pitchFamily="2" charset="0"/>
                  <a:cs typeface="Poppins" panose="00000500000000000000" pitchFamily="2" charset="0"/>
                </a:rPr>
                <a:t>Startups and SMEs</a:t>
              </a:r>
            </a:p>
          </p:txBody>
        </p:sp>
        <p:sp>
          <p:nvSpPr>
            <p:cNvPr id="79" name="Rectangle: Rounded Corners 78">
              <a:extLst>
                <a:ext uri="{FF2B5EF4-FFF2-40B4-BE49-F238E27FC236}">
                  <a16:creationId xmlns:a16="http://schemas.microsoft.com/office/drawing/2014/main" id="{EB1CBEC8-6B9F-E88B-A45C-2C8024169A28}"/>
                </a:ext>
              </a:extLst>
            </p:cNvPr>
            <p:cNvSpPr/>
            <p:nvPr/>
          </p:nvSpPr>
          <p:spPr>
            <a:xfrm>
              <a:off x="1981557" y="3699978"/>
              <a:ext cx="1422130" cy="479723"/>
            </a:xfrm>
            <a:prstGeom prst="roundRect">
              <a:avLst/>
            </a:prstGeom>
            <a:solidFill>
              <a:schemeClr val="bg1"/>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0" name="Rectangle: Rounded Corners 79">
              <a:extLst>
                <a:ext uri="{FF2B5EF4-FFF2-40B4-BE49-F238E27FC236}">
                  <a16:creationId xmlns:a16="http://schemas.microsoft.com/office/drawing/2014/main" id="{B040A5BF-5100-E164-3BFE-A20F61AFF77C}"/>
                </a:ext>
              </a:extLst>
            </p:cNvPr>
            <p:cNvSpPr/>
            <p:nvPr/>
          </p:nvSpPr>
          <p:spPr>
            <a:xfrm>
              <a:off x="1981557" y="4220882"/>
              <a:ext cx="1422130" cy="479723"/>
            </a:xfrm>
            <a:prstGeom prst="roundRect">
              <a:avLst/>
            </a:prstGeom>
            <a:solidFill>
              <a:schemeClr val="bg1"/>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1" name="Rectangle: Rounded Corners 80">
              <a:extLst>
                <a:ext uri="{FF2B5EF4-FFF2-40B4-BE49-F238E27FC236}">
                  <a16:creationId xmlns:a16="http://schemas.microsoft.com/office/drawing/2014/main" id="{829C9BD6-0B17-A778-57AA-2DBD4A0869B5}"/>
                </a:ext>
              </a:extLst>
            </p:cNvPr>
            <p:cNvSpPr/>
            <p:nvPr/>
          </p:nvSpPr>
          <p:spPr>
            <a:xfrm>
              <a:off x="1981557" y="4741786"/>
              <a:ext cx="1422130" cy="479723"/>
            </a:xfrm>
            <a:prstGeom prst="roundRect">
              <a:avLst/>
            </a:prstGeom>
            <a:solidFill>
              <a:schemeClr val="bg1"/>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Rectangle: Rounded Corners 81">
              <a:extLst>
                <a:ext uri="{FF2B5EF4-FFF2-40B4-BE49-F238E27FC236}">
                  <a16:creationId xmlns:a16="http://schemas.microsoft.com/office/drawing/2014/main" id="{E7F7D89F-D980-701A-D95F-18ECF737C924}"/>
                </a:ext>
              </a:extLst>
            </p:cNvPr>
            <p:cNvSpPr/>
            <p:nvPr/>
          </p:nvSpPr>
          <p:spPr>
            <a:xfrm>
              <a:off x="1981557" y="5262689"/>
              <a:ext cx="1422130" cy="479723"/>
            </a:xfrm>
            <a:prstGeom prst="roundRect">
              <a:avLst/>
            </a:prstGeom>
            <a:solidFill>
              <a:schemeClr val="bg1"/>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3" name="Rectangle: Rounded Corners 82">
              <a:extLst>
                <a:ext uri="{FF2B5EF4-FFF2-40B4-BE49-F238E27FC236}">
                  <a16:creationId xmlns:a16="http://schemas.microsoft.com/office/drawing/2014/main" id="{D35A95EB-5A4F-12CA-F520-AA88A600EF28}"/>
                </a:ext>
              </a:extLst>
            </p:cNvPr>
            <p:cNvSpPr/>
            <p:nvPr/>
          </p:nvSpPr>
          <p:spPr>
            <a:xfrm>
              <a:off x="1981557" y="5783593"/>
              <a:ext cx="1422130" cy="479723"/>
            </a:xfrm>
            <a:prstGeom prst="roundRect">
              <a:avLst/>
            </a:prstGeom>
            <a:solidFill>
              <a:schemeClr val="bg1"/>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Rectangle: Rounded Corners 83">
              <a:extLst>
                <a:ext uri="{FF2B5EF4-FFF2-40B4-BE49-F238E27FC236}">
                  <a16:creationId xmlns:a16="http://schemas.microsoft.com/office/drawing/2014/main" id="{73E6F23F-54A8-0093-3AE6-1C93EF2723F6}"/>
                </a:ext>
              </a:extLst>
            </p:cNvPr>
            <p:cNvSpPr/>
            <p:nvPr/>
          </p:nvSpPr>
          <p:spPr>
            <a:xfrm>
              <a:off x="1981557" y="6304497"/>
              <a:ext cx="1422130" cy="479723"/>
            </a:xfrm>
            <a:prstGeom prst="roundRect">
              <a:avLst/>
            </a:prstGeom>
            <a:solidFill>
              <a:schemeClr val="bg1"/>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Rectangle: Rounded Corners 86">
              <a:extLst>
                <a:ext uri="{FF2B5EF4-FFF2-40B4-BE49-F238E27FC236}">
                  <a16:creationId xmlns:a16="http://schemas.microsoft.com/office/drawing/2014/main" id="{B722591B-2F0D-D537-DBFD-91C8277BA8F8}"/>
                </a:ext>
              </a:extLst>
            </p:cNvPr>
            <p:cNvSpPr/>
            <p:nvPr/>
          </p:nvSpPr>
          <p:spPr>
            <a:xfrm>
              <a:off x="3598092" y="3699978"/>
              <a:ext cx="1422130" cy="479723"/>
            </a:xfrm>
            <a:prstGeom prst="roundRect">
              <a:avLst/>
            </a:prstGeom>
            <a:solidFill>
              <a:schemeClr val="bg1"/>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Rectangle: Rounded Corners 87">
              <a:extLst>
                <a:ext uri="{FF2B5EF4-FFF2-40B4-BE49-F238E27FC236}">
                  <a16:creationId xmlns:a16="http://schemas.microsoft.com/office/drawing/2014/main" id="{F524806C-137C-7AEF-65FF-A9661300A05D}"/>
                </a:ext>
              </a:extLst>
            </p:cNvPr>
            <p:cNvSpPr/>
            <p:nvPr/>
          </p:nvSpPr>
          <p:spPr>
            <a:xfrm>
              <a:off x="3598092" y="4220882"/>
              <a:ext cx="1422130" cy="479723"/>
            </a:xfrm>
            <a:prstGeom prst="roundRect">
              <a:avLst/>
            </a:prstGeom>
            <a:solidFill>
              <a:schemeClr val="bg1"/>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9" name="Rectangle: Rounded Corners 88">
              <a:extLst>
                <a:ext uri="{FF2B5EF4-FFF2-40B4-BE49-F238E27FC236}">
                  <a16:creationId xmlns:a16="http://schemas.microsoft.com/office/drawing/2014/main" id="{86E8AB2E-811C-014B-6F47-D3072598408F}"/>
                </a:ext>
              </a:extLst>
            </p:cNvPr>
            <p:cNvSpPr/>
            <p:nvPr/>
          </p:nvSpPr>
          <p:spPr>
            <a:xfrm>
              <a:off x="3598092" y="4741786"/>
              <a:ext cx="1422130" cy="479723"/>
            </a:xfrm>
            <a:prstGeom prst="roundRect">
              <a:avLst/>
            </a:prstGeom>
            <a:solidFill>
              <a:schemeClr val="bg1"/>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0" name="Rectangle: Rounded Corners 89">
              <a:extLst>
                <a:ext uri="{FF2B5EF4-FFF2-40B4-BE49-F238E27FC236}">
                  <a16:creationId xmlns:a16="http://schemas.microsoft.com/office/drawing/2014/main" id="{36EC3D1E-FE82-047F-D814-7A07D5574F5E}"/>
                </a:ext>
              </a:extLst>
            </p:cNvPr>
            <p:cNvSpPr/>
            <p:nvPr/>
          </p:nvSpPr>
          <p:spPr>
            <a:xfrm>
              <a:off x="3598092" y="5262689"/>
              <a:ext cx="1422130" cy="479723"/>
            </a:xfrm>
            <a:prstGeom prst="roundRect">
              <a:avLst/>
            </a:prstGeom>
            <a:solidFill>
              <a:schemeClr val="bg1"/>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1" name="Rectangle: Rounded Corners 90">
              <a:extLst>
                <a:ext uri="{FF2B5EF4-FFF2-40B4-BE49-F238E27FC236}">
                  <a16:creationId xmlns:a16="http://schemas.microsoft.com/office/drawing/2014/main" id="{5255F839-7802-A1C4-CB18-7317F1DE1BDB}"/>
                </a:ext>
              </a:extLst>
            </p:cNvPr>
            <p:cNvSpPr/>
            <p:nvPr/>
          </p:nvSpPr>
          <p:spPr>
            <a:xfrm>
              <a:off x="3598092" y="5783593"/>
              <a:ext cx="1422130" cy="479723"/>
            </a:xfrm>
            <a:prstGeom prst="roundRect">
              <a:avLst/>
            </a:prstGeom>
            <a:solidFill>
              <a:schemeClr val="bg1"/>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2" name="Rectangle: Rounded Corners 91">
              <a:extLst>
                <a:ext uri="{FF2B5EF4-FFF2-40B4-BE49-F238E27FC236}">
                  <a16:creationId xmlns:a16="http://schemas.microsoft.com/office/drawing/2014/main" id="{23B33B89-6995-19CF-F75A-8912BFBFA1F9}"/>
                </a:ext>
              </a:extLst>
            </p:cNvPr>
            <p:cNvSpPr/>
            <p:nvPr/>
          </p:nvSpPr>
          <p:spPr>
            <a:xfrm>
              <a:off x="3598092" y="6304497"/>
              <a:ext cx="1422130" cy="479723"/>
            </a:xfrm>
            <a:prstGeom prst="roundRect">
              <a:avLst/>
            </a:prstGeom>
            <a:solidFill>
              <a:schemeClr val="bg1"/>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4" name="Rectangle: Rounded Corners 93">
              <a:extLst>
                <a:ext uri="{FF2B5EF4-FFF2-40B4-BE49-F238E27FC236}">
                  <a16:creationId xmlns:a16="http://schemas.microsoft.com/office/drawing/2014/main" id="{DDC057F3-B9D3-85FA-BD85-801A5990C57D}"/>
                </a:ext>
              </a:extLst>
            </p:cNvPr>
            <p:cNvSpPr/>
            <p:nvPr/>
          </p:nvSpPr>
          <p:spPr>
            <a:xfrm>
              <a:off x="5199160" y="3699978"/>
              <a:ext cx="1422130" cy="479723"/>
            </a:xfrm>
            <a:prstGeom prst="roundRect">
              <a:avLst/>
            </a:prstGeom>
            <a:solidFill>
              <a:schemeClr val="bg1"/>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5" name="Rectangle: Rounded Corners 94">
              <a:extLst>
                <a:ext uri="{FF2B5EF4-FFF2-40B4-BE49-F238E27FC236}">
                  <a16:creationId xmlns:a16="http://schemas.microsoft.com/office/drawing/2014/main" id="{7D43B7BA-544F-FB2B-14A0-CC2F4A7EF68C}"/>
                </a:ext>
              </a:extLst>
            </p:cNvPr>
            <p:cNvSpPr/>
            <p:nvPr/>
          </p:nvSpPr>
          <p:spPr>
            <a:xfrm>
              <a:off x="5199160" y="4220882"/>
              <a:ext cx="1422130" cy="479723"/>
            </a:xfrm>
            <a:prstGeom prst="roundRect">
              <a:avLst/>
            </a:prstGeom>
            <a:solidFill>
              <a:schemeClr val="bg1"/>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6" name="Rectangle: Rounded Corners 95">
              <a:extLst>
                <a:ext uri="{FF2B5EF4-FFF2-40B4-BE49-F238E27FC236}">
                  <a16:creationId xmlns:a16="http://schemas.microsoft.com/office/drawing/2014/main" id="{80BAA7AC-7764-E457-5B42-B0C919E29CEF}"/>
                </a:ext>
              </a:extLst>
            </p:cNvPr>
            <p:cNvSpPr/>
            <p:nvPr/>
          </p:nvSpPr>
          <p:spPr>
            <a:xfrm>
              <a:off x="5199160" y="4741786"/>
              <a:ext cx="1422130" cy="479723"/>
            </a:xfrm>
            <a:prstGeom prst="roundRect">
              <a:avLst/>
            </a:prstGeom>
            <a:solidFill>
              <a:schemeClr val="bg1"/>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7" name="Rectangle: Rounded Corners 96">
              <a:extLst>
                <a:ext uri="{FF2B5EF4-FFF2-40B4-BE49-F238E27FC236}">
                  <a16:creationId xmlns:a16="http://schemas.microsoft.com/office/drawing/2014/main" id="{7F81D137-6567-C911-8EC2-27B0E5C5DD95}"/>
                </a:ext>
              </a:extLst>
            </p:cNvPr>
            <p:cNvSpPr/>
            <p:nvPr/>
          </p:nvSpPr>
          <p:spPr>
            <a:xfrm>
              <a:off x="5199160" y="5262689"/>
              <a:ext cx="1422130" cy="479723"/>
            </a:xfrm>
            <a:prstGeom prst="roundRect">
              <a:avLst/>
            </a:prstGeom>
            <a:solidFill>
              <a:schemeClr val="bg1"/>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8" name="Rectangle: Rounded Corners 97">
              <a:extLst>
                <a:ext uri="{FF2B5EF4-FFF2-40B4-BE49-F238E27FC236}">
                  <a16:creationId xmlns:a16="http://schemas.microsoft.com/office/drawing/2014/main" id="{1E3E56D7-C75F-7DD3-269A-F22A38DB396A}"/>
                </a:ext>
              </a:extLst>
            </p:cNvPr>
            <p:cNvSpPr/>
            <p:nvPr/>
          </p:nvSpPr>
          <p:spPr>
            <a:xfrm>
              <a:off x="5199160" y="5783593"/>
              <a:ext cx="1422130" cy="479723"/>
            </a:xfrm>
            <a:prstGeom prst="roundRect">
              <a:avLst/>
            </a:prstGeom>
            <a:solidFill>
              <a:schemeClr val="bg1"/>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9" name="Rectangle: Rounded Corners 98">
              <a:extLst>
                <a:ext uri="{FF2B5EF4-FFF2-40B4-BE49-F238E27FC236}">
                  <a16:creationId xmlns:a16="http://schemas.microsoft.com/office/drawing/2014/main" id="{765E0950-98F6-4478-D80E-1BD2CC782176}"/>
                </a:ext>
              </a:extLst>
            </p:cNvPr>
            <p:cNvSpPr/>
            <p:nvPr/>
          </p:nvSpPr>
          <p:spPr>
            <a:xfrm>
              <a:off x="5199160" y="6304497"/>
              <a:ext cx="1422130" cy="479723"/>
            </a:xfrm>
            <a:prstGeom prst="roundRect">
              <a:avLst/>
            </a:prstGeom>
            <a:solidFill>
              <a:schemeClr val="bg1"/>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1" name="Rectangle: Rounded Corners 100">
              <a:extLst>
                <a:ext uri="{FF2B5EF4-FFF2-40B4-BE49-F238E27FC236}">
                  <a16:creationId xmlns:a16="http://schemas.microsoft.com/office/drawing/2014/main" id="{280F63BC-8600-6521-DC29-428C11B2DF8E}"/>
                </a:ext>
              </a:extLst>
            </p:cNvPr>
            <p:cNvSpPr/>
            <p:nvPr/>
          </p:nvSpPr>
          <p:spPr>
            <a:xfrm>
              <a:off x="6787008" y="3699978"/>
              <a:ext cx="1422130" cy="479723"/>
            </a:xfrm>
            <a:prstGeom prst="roundRect">
              <a:avLst/>
            </a:prstGeom>
            <a:solidFill>
              <a:schemeClr val="bg1"/>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2" name="Rectangle: Rounded Corners 101">
              <a:extLst>
                <a:ext uri="{FF2B5EF4-FFF2-40B4-BE49-F238E27FC236}">
                  <a16:creationId xmlns:a16="http://schemas.microsoft.com/office/drawing/2014/main" id="{C4D1749F-F0CF-A723-0441-629520A3013F}"/>
                </a:ext>
              </a:extLst>
            </p:cNvPr>
            <p:cNvSpPr/>
            <p:nvPr/>
          </p:nvSpPr>
          <p:spPr>
            <a:xfrm>
              <a:off x="6787008" y="4220882"/>
              <a:ext cx="1422130" cy="479723"/>
            </a:xfrm>
            <a:prstGeom prst="roundRect">
              <a:avLst/>
            </a:prstGeom>
            <a:solidFill>
              <a:schemeClr val="bg1"/>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3" name="Rectangle: Rounded Corners 102">
              <a:extLst>
                <a:ext uri="{FF2B5EF4-FFF2-40B4-BE49-F238E27FC236}">
                  <a16:creationId xmlns:a16="http://schemas.microsoft.com/office/drawing/2014/main" id="{4439F648-C36C-C989-E317-2EFBA4C6FBC1}"/>
                </a:ext>
              </a:extLst>
            </p:cNvPr>
            <p:cNvSpPr/>
            <p:nvPr/>
          </p:nvSpPr>
          <p:spPr>
            <a:xfrm>
              <a:off x="6787008" y="4741786"/>
              <a:ext cx="1422130" cy="479723"/>
            </a:xfrm>
            <a:prstGeom prst="roundRect">
              <a:avLst/>
            </a:prstGeom>
            <a:solidFill>
              <a:schemeClr val="bg1"/>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4" name="Rectangle: Rounded Corners 103">
              <a:extLst>
                <a:ext uri="{FF2B5EF4-FFF2-40B4-BE49-F238E27FC236}">
                  <a16:creationId xmlns:a16="http://schemas.microsoft.com/office/drawing/2014/main" id="{6D17FD5B-EFDD-C365-27B0-704C78769FD7}"/>
                </a:ext>
              </a:extLst>
            </p:cNvPr>
            <p:cNvSpPr/>
            <p:nvPr/>
          </p:nvSpPr>
          <p:spPr>
            <a:xfrm>
              <a:off x="6787008" y="5262689"/>
              <a:ext cx="1422130" cy="479723"/>
            </a:xfrm>
            <a:prstGeom prst="roundRect">
              <a:avLst/>
            </a:prstGeom>
            <a:solidFill>
              <a:schemeClr val="bg1"/>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5" name="Rectangle: Rounded Corners 104">
              <a:extLst>
                <a:ext uri="{FF2B5EF4-FFF2-40B4-BE49-F238E27FC236}">
                  <a16:creationId xmlns:a16="http://schemas.microsoft.com/office/drawing/2014/main" id="{E6327E19-643C-E39A-CCDA-A5FFAF4E9581}"/>
                </a:ext>
              </a:extLst>
            </p:cNvPr>
            <p:cNvSpPr/>
            <p:nvPr/>
          </p:nvSpPr>
          <p:spPr>
            <a:xfrm>
              <a:off x="6787008" y="5783593"/>
              <a:ext cx="1422130" cy="479723"/>
            </a:xfrm>
            <a:prstGeom prst="roundRect">
              <a:avLst/>
            </a:prstGeom>
            <a:solidFill>
              <a:schemeClr val="bg1"/>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6" name="Rectangle: Rounded Corners 105">
              <a:extLst>
                <a:ext uri="{FF2B5EF4-FFF2-40B4-BE49-F238E27FC236}">
                  <a16:creationId xmlns:a16="http://schemas.microsoft.com/office/drawing/2014/main" id="{21EBE1AB-202F-BCED-CCB5-3E2333AF6F98}"/>
                </a:ext>
              </a:extLst>
            </p:cNvPr>
            <p:cNvSpPr/>
            <p:nvPr/>
          </p:nvSpPr>
          <p:spPr>
            <a:xfrm>
              <a:off x="6787008" y="6304497"/>
              <a:ext cx="1422130" cy="479723"/>
            </a:xfrm>
            <a:prstGeom prst="roundRect">
              <a:avLst/>
            </a:prstGeom>
            <a:solidFill>
              <a:schemeClr val="bg1"/>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8" name="Rectangle: Rounded Corners 107">
              <a:extLst>
                <a:ext uri="{FF2B5EF4-FFF2-40B4-BE49-F238E27FC236}">
                  <a16:creationId xmlns:a16="http://schemas.microsoft.com/office/drawing/2014/main" id="{AC678776-120C-7F34-6236-FE1875EE9CF9}"/>
                </a:ext>
              </a:extLst>
            </p:cNvPr>
            <p:cNvSpPr/>
            <p:nvPr/>
          </p:nvSpPr>
          <p:spPr>
            <a:xfrm>
              <a:off x="8374260" y="3699978"/>
              <a:ext cx="1422130" cy="479723"/>
            </a:xfrm>
            <a:prstGeom prst="roundRect">
              <a:avLst/>
            </a:prstGeom>
            <a:solidFill>
              <a:schemeClr val="bg1"/>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9" name="Rectangle: Rounded Corners 108">
              <a:extLst>
                <a:ext uri="{FF2B5EF4-FFF2-40B4-BE49-F238E27FC236}">
                  <a16:creationId xmlns:a16="http://schemas.microsoft.com/office/drawing/2014/main" id="{FCD26120-C164-401D-2872-79B23EE9371F}"/>
                </a:ext>
              </a:extLst>
            </p:cNvPr>
            <p:cNvSpPr/>
            <p:nvPr/>
          </p:nvSpPr>
          <p:spPr>
            <a:xfrm>
              <a:off x="8374260" y="4220882"/>
              <a:ext cx="1422130" cy="479723"/>
            </a:xfrm>
            <a:prstGeom prst="roundRect">
              <a:avLst/>
            </a:prstGeom>
            <a:solidFill>
              <a:schemeClr val="bg1"/>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0" name="Rectangle: Rounded Corners 109">
              <a:extLst>
                <a:ext uri="{FF2B5EF4-FFF2-40B4-BE49-F238E27FC236}">
                  <a16:creationId xmlns:a16="http://schemas.microsoft.com/office/drawing/2014/main" id="{E4345307-4E67-F370-BDB8-2B8EDF4F0132}"/>
                </a:ext>
              </a:extLst>
            </p:cNvPr>
            <p:cNvSpPr/>
            <p:nvPr/>
          </p:nvSpPr>
          <p:spPr>
            <a:xfrm>
              <a:off x="8374260" y="4741786"/>
              <a:ext cx="1422130" cy="479723"/>
            </a:xfrm>
            <a:prstGeom prst="roundRect">
              <a:avLst/>
            </a:prstGeom>
            <a:solidFill>
              <a:schemeClr val="bg1"/>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1" name="Rectangle: Rounded Corners 110">
              <a:extLst>
                <a:ext uri="{FF2B5EF4-FFF2-40B4-BE49-F238E27FC236}">
                  <a16:creationId xmlns:a16="http://schemas.microsoft.com/office/drawing/2014/main" id="{70A160A9-83A9-8977-F88C-AF207D05B865}"/>
                </a:ext>
              </a:extLst>
            </p:cNvPr>
            <p:cNvSpPr/>
            <p:nvPr/>
          </p:nvSpPr>
          <p:spPr>
            <a:xfrm>
              <a:off x="8374260" y="5262689"/>
              <a:ext cx="1422130" cy="479723"/>
            </a:xfrm>
            <a:prstGeom prst="roundRect">
              <a:avLst/>
            </a:prstGeom>
            <a:solidFill>
              <a:schemeClr val="bg1"/>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2" name="Rectangle: Rounded Corners 111">
              <a:extLst>
                <a:ext uri="{FF2B5EF4-FFF2-40B4-BE49-F238E27FC236}">
                  <a16:creationId xmlns:a16="http://schemas.microsoft.com/office/drawing/2014/main" id="{47B47CBB-BFF0-D1ED-B30B-5A66C6142F30}"/>
                </a:ext>
              </a:extLst>
            </p:cNvPr>
            <p:cNvSpPr/>
            <p:nvPr/>
          </p:nvSpPr>
          <p:spPr>
            <a:xfrm>
              <a:off x="8374260" y="5783593"/>
              <a:ext cx="1422130" cy="479723"/>
            </a:xfrm>
            <a:prstGeom prst="roundRect">
              <a:avLst/>
            </a:prstGeom>
            <a:solidFill>
              <a:schemeClr val="bg1"/>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3" name="Rectangle: Rounded Corners 112">
              <a:extLst>
                <a:ext uri="{FF2B5EF4-FFF2-40B4-BE49-F238E27FC236}">
                  <a16:creationId xmlns:a16="http://schemas.microsoft.com/office/drawing/2014/main" id="{F9A0525C-8166-6F3B-43B5-64BCD7B55756}"/>
                </a:ext>
              </a:extLst>
            </p:cNvPr>
            <p:cNvSpPr/>
            <p:nvPr/>
          </p:nvSpPr>
          <p:spPr>
            <a:xfrm>
              <a:off x="8374260" y="6304497"/>
              <a:ext cx="1422130" cy="479723"/>
            </a:xfrm>
            <a:prstGeom prst="roundRect">
              <a:avLst/>
            </a:prstGeom>
            <a:solidFill>
              <a:schemeClr val="bg1"/>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9" name="Picture 2">
              <a:extLst>
                <a:ext uri="{FF2B5EF4-FFF2-40B4-BE49-F238E27FC236}">
                  <a16:creationId xmlns:a16="http://schemas.microsoft.com/office/drawing/2014/main" id="{A630CE33-134D-9C0F-C503-296DB04762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90972" y="3737416"/>
              <a:ext cx="1003300" cy="404847"/>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4" descr="Eaton Logo, symbol, meaning, history, PNG, brand">
              <a:extLst>
                <a:ext uri="{FF2B5EF4-FFF2-40B4-BE49-F238E27FC236}">
                  <a16:creationId xmlns:a16="http://schemas.microsoft.com/office/drawing/2014/main" id="{0BA752FB-2CDE-ECB8-E1B1-A622E02F4A4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5623" b="25623"/>
            <a:stretch/>
          </p:blipFill>
          <p:spPr bwMode="auto">
            <a:xfrm>
              <a:off x="2137391" y="4308477"/>
              <a:ext cx="1110462" cy="304533"/>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6" descr="Vertiv - Data Center Platform">
              <a:extLst>
                <a:ext uri="{FF2B5EF4-FFF2-40B4-BE49-F238E27FC236}">
                  <a16:creationId xmlns:a16="http://schemas.microsoft.com/office/drawing/2014/main" id="{5AA1EC2F-6E26-C24F-DDA4-8932CFFD58C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84880" y="4814700"/>
              <a:ext cx="1215484" cy="333895"/>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8" descr="ABB - Wikipedia">
              <a:extLst>
                <a:ext uri="{FF2B5EF4-FFF2-40B4-BE49-F238E27FC236}">
                  <a16:creationId xmlns:a16="http://schemas.microsoft.com/office/drawing/2014/main" id="{D1A49896-89F4-9DAE-6E64-4F637F52AA6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13097" y="5311939"/>
              <a:ext cx="959050" cy="381223"/>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10" descr="EPLAN Partner Network">
              <a:extLst>
                <a:ext uri="{FF2B5EF4-FFF2-40B4-BE49-F238E27FC236}">
                  <a16:creationId xmlns:a16="http://schemas.microsoft.com/office/drawing/2014/main" id="{54275EFE-75D7-1DC8-2928-86A98551E92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06208" y="5848642"/>
              <a:ext cx="1172829" cy="349624"/>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12" descr="Atlas Copco - Wikipedia">
              <a:extLst>
                <a:ext uri="{FF2B5EF4-FFF2-40B4-BE49-F238E27FC236}">
                  <a16:creationId xmlns:a16="http://schemas.microsoft.com/office/drawing/2014/main" id="{9DDCACA6-33CA-43E3-AF58-0772AF57FE6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81352" y="6344207"/>
              <a:ext cx="822540" cy="400302"/>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14">
              <a:extLst>
                <a:ext uri="{FF2B5EF4-FFF2-40B4-BE49-F238E27FC236}">
                  <a16:creationId xmlns:a16="http://schemas.microsoft.com/office/drawing/2014/main" id="{CA13E762-E1F8-AFB6-E1AA-362EF0AA1A4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926317" y="3760091"/>
              <a:ext cx="765680" cy="359496"/>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16">
              <a:extLst>
                <a:ext uri="{FF2B5EF4-FFF2-40B4-BE49-F238E27FC236}">
                  <a16:creationId xmlns:a16="http://schemas.microsoft.com/office/drawing/2014/main" id="{44451832-0988-E2EB-9429-7288465374A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742165" y="4382671"/>
              <a:ext cx="1133984" cy="156144"/>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18" descr="Nvidia's new software tools meant for companies adding AI to business |  Reuters">
              <a:extLst>
                <a:ext uri="{FF2B5EF4-FFF2-40B4-BE49-F238E27FC236}">
                  <a16:creationId xmlns:a16="http://schemas.microsoft.com/office/drawing/2014/main" id="{D67E9E18-3E41-836B-FBB9-53BCE109C2B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994173" y="4774849"/>
              <a:ext cx="629969" cy="413597"/>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20" descr="Hewlett-Packard - Wikipedia">
              <a:extLst>
                <a:ext uri="{FF2B5EF4-FFF2-40B4-BE49-F238E27FC236}">
                  <a16:creationId xmlns:a16="http://schemas.microsoft.com/office/drawing/2014/main" id="{A9670205-E26D-1FD4-CE47-D04A8466BFA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104518" y="5297911"/>
              <a:ext cx="409279" cy="409279"/>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22" descr="Dell Suppliers and Products at Wholesale, Distributor Prices from  Philippines">
              <a:extLst>
                <a:ext uri="{FF2B5EF4-FFF2-40B4-BE49-F238E27FC236}">
                  <a16:creationId xmlns:a16="http://schemas.microsoft.com/office/drawing/2014/main" id="{A98E9081-5212-C96D-41F1-626BB17E2BA4}"/>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753866" y="5855479"/>
              <a:ext cx="1110582" cy="335951"/>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24" descr="Amazon Web Services, Inc. | Zoom Partner">
              <a:extLst>
                <a:ext uri="{FF2B5EF4-FFF2-40B4-BE49-F238E27FC236}">
                  <a16:creationId xmlns:a16="http://schemas.microsoft.com/office/drawing/2014/main" id="{E9C6F7D8-46CC-5283-9BA1-B3D18918CCDC}"/>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t="21584" b="18587"/>
            <a:stretch/>
          </p:blipFill>
          <p:spPr bwMode="auto">
            <a:xfrm>
              <a:off x="5434111" y="5291149"/>
              <a:ext cx="952229" cy="422803"/>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26">
              <a:extLst>
                <a:ext uri="{FF2B5EF4-FFF2-40B4-BE49-F238E27FC236}">
                  <a16:creationId xmlns:a16="http://schemas.microsoft.com/office/drawing/2014/main" id="{38DB812F-FF69-DF8A-90EB-E6769C38DD2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311890" y="3780906"/>
              <a:ext cx="1196671" cy="317866"/>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28" descr="Bharti Airtel - Wikipedia">
              <a:extLst>
                <a:ext uri="{FF2B5EF4-FFF2-40B4-BE49-F238E27FC236}">
                  <a16:creationId xmlns:a16="http://schemas.microsoft.com/office/drawing/2014/main" id="{4B1DEFDD-EB37-D2FD-F29C-FBD1551D97ED}"/>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722615" y="4271733"/>
              <a:ext cx="375221" cy="378021"/>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62">
              <a:extLst>
                <a:ext uri="{FF2B5EF4-FFF2-40B4-BE49-F238E27FC236}">
                  <a16:creationId xmlns:a16="http://schemas.microsoft.com/office/drawing/2014/main" id="{7777226C-3235-731B-B938-7701724C564B}"/>
                </a:ext>
              </a:extLst>
            </p:cNvPr>
            <p:cNvPicPr>
              <a:picLocks noChangeAspect="1"/>
            </p:cNvPicPr>
            <p:nvPr/>
          </p:nvPicPr>
          <p:blipFill>
            <a:blip r:embed="rId16"/>
            <a:stretch>
              <a:fillRect/>
            </a:stretch>
          </p:blipFill>
          <p:spPr>
            <a:xfrm>
              <a:off x="5460620" y="4796859"/>
              <a:ext cx="899211" cy="369576"/>
            </a:xfrm>
            <a:prstGeom prst="rect">
              <a:avLst/>
            </a:prstGeom>
          </p:spPr>
        </p:pic>
        <p:pic>
          <p:nvPicPr>
            <p:cNvPr id="64" name="Picture 32" descr="AMD Logo and symbol, meaning, history, PNG, brand">
              <a:extLst>
                <a:ext uri="{FF2B5EF4-FFF2-40B4-BE49-F238E27FC236}">
                  <a16:creationId xmlns:a16="http://schemas.microsoft.com/office/drawing/2014/main" id="{6D98A1F4-B55F-7C76-3958-5DBD226AA3BA}"/>
                </a:ext>
              </a:extLst>
            </p:cNvPr>
            <p:cNvPicPr>
              <a:picLocks noChangeAspect="1" noChangeArrowheads="1"/>
            </p:cNvPicPr>
            <p:nvPr/>
          </p:nvPicPr>
          <p:blipFill rotWithShape="1">
            <a:blip r:embed="rId17">
              <a:extLst>
                <a:ext uri="{28A0092B-C50C-407E-A947-70E740481C1C}">
                  <a14:useLocalDpi xmlns:a14="http://schemas.microsoft.com/office/drawing/2010/main" val="0"/>
                </a:ext>
              </a:extLst>
            </a:blip>
            <a:srcRect t="29259" b="28150"/>
            <a:stretch/>
          </p:blipFill>
          <p:spPr bwMode="auto">
            <a:xfrm>
              <a:off x="3769300" y="6400652"/>
              <a:ext cx="1079715" cy="287412"/>
            </a:xfrm>
            <a:prstGeom prst="rect">
              <a:avLst/>
            </a:prstGeom>
            <a:noFill/>
            <a:extLst>
              <a:ext uri="{909E8E84-426E-40DD-AFC4-6F175D3DCCD1}">
                <a14:hiddenFill xmlns:a14="http://schemas.microsoft.com/office/drawing/2010/main">
                  <a:solidFill>
                    <a:srgbClr val="FFFFFF"/>
                  </a:solidFill>
                </a14:hiddenFill>
              </a:ext>
            </a:extLst>
          </p:spPr>
        </p:pic>
        <p:pic>
          <p:nvPicPr>
            <p:cNvPr id="65" name="Picture 34" descr="Sify - Wikipedia">
              <a:extLst>
                <a:ext uri="{FF2B5EF4-FFF2-40B4-BE49-F238E27FC236}">
                  <a16:creationId xmlns:a16="http://schemas.microsoft.com/office/drawing/2014/main" id="{871AF377-CAFC-6C12-19C0-39AE4721D915}"/>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102534" y="3730863"/>
              <a:ext cx="791078" cy="417953"/>
            </a:xfrm>
            <a:prstGeom prst="rect">
              <a:avLst/>
            </a:prstGeom>
            <a:noFill/>
            <a:extLst>
              <a:ext uri="{909E8E84-426E-40DD-AFC4-6F175D3DCCD1}">
                <a14:hiddenFill xmlns:a14="http://schemas.microsoft.com/office/drawing/2010/main">
                  <a:solidFill>
                    <a:srgbClr val="FFFFFF"/>
                  </a:solidFill>
                </a14:hiddenFill>
              </a:ext>
            </a:extLst>
          </p:spPr>
        </p:pic>
        <p:pic>
          <p:nvPicPr>
            <p:cNvPr id="66" name="Picture 36" descr="What Does Microsoft “Azure” Mean? - New">
              <a:extLst>
                <a:ext uri="{FF2B5EF4-FFF2-40B4-BE49-F238E27FC236}">
                  <a16:creationId xmlns:a16="http://schemas.microsoft.com/office/drawing/2014/main" id="{D9E51244-1859-9506-4848-3A6273FCCF65}"/>
                </a:ext>
              </a:extLst>
            </p:cNvPr>
            <p:cNvPicPr>
              <a:picLocks noChangeAspect="1" noChangeArrowheads="1"/>
            </p:cNvPicPr>
            <p:nvPr/>
          </p:nvPicPr>
          <p:blipFill rotWithShape="1">
            <a:blip r:embed="rId19">
              <a:extLst>
                <a:ext uri="{28A0092B-C50C-407E-A947-70E740481C1C}">
                  <a14:useLocalDpi xmlns:a14="http://schemas.microsoft.com/office/drawing/2010/main" val="0"/>
                </a:ext>
              </a:extLst>
            </a:blip>
            <a:srcRect l="6631" t="21888" r="4316" b="22823"/>
            <a:stretch/>
          </p:blipFill>
          <p:spPr bwMode="auto">
            <a:xfrm>
              <a:off x="5261977" y="6405488"/>
              <a:ext cx="1296496" cy="277740"/>
            </a:xfrm>
            <a:prstGeom prst="rect">
              <a:avLst/>
            </a:prstGeom>
            <a:noFill/>
            <a:extLst>
              <a:ext uri="{909E8E84-426E-40DD-AFC4-6F175D3DCCD1}">
                <a14:hiddenFill xmlns:a14="http://schemas.microsoft.com/office/drawing/2010/main">
                  <a:solidFill>
                    <a:srgbClr val="FFFFFF"/>
                  </a:solidFill>
                </a14:hiddenFill>
              </a:ext>
            </a:extLst>
          </p:spPr>
        </p:pic>
        <p:pic>
          <p:nvPicPr>
            <p:cNvPr id="67" name="Picture 66">
              <a:extLst>
                <a:ext uri="{FF2B5EF4-FFF2-40B4-BE49-F238E27FC236}">
                  <a16:creationId xmlns:a16="http://schemas.microsoft.com/office/drawing/2014/main" id="{6BA06160-4B5D-6A8B-8249-9CA072D84C7C}"/>
                </a:ext>
              </a:extLst>
            </p:cNvPr>
            <p:cNvPicPr>
              <a:picLocks noChangeAspect="1"/>
            </p:cNvPicPr>
            <p:nvPr/>
          </p:nvPicPr>
          <p:blipFill>
            <a:blip r:embed="rId20"/>
            <a:srcRect t="29167" b="31021"/>
            <a:stretch/>
          </p:blipFill>
          <p:spPr>
            <a:xfrm>
              <a:off x="5311890" y="5904352"/>
              <a:ext cx="1196671" cy="238205"/>
            </a:xfrm>
            <a:prstGeom prst="rect">
              <a:avLst/>
            </a:prstGeom>
          </p:spPr>
        </p:pic>
        <p:pic>
          <p:nvPicPr>
            <p:cNvPr id="68" name="Picture 67">
              <a:extLst>
                <a:ext uri="{FF2B5EF4-FFF2-40B4-BE49-F238E27FC236}">
                  <a16:creationId xmlns:a16="http://schemas.microsoft.com/office/drawing/2014/main" id="{5CB19747-8C35-9CE8-CF76-8D45754C56D5}"/>
                </a:ext>
              </a:extLst>
            </p:cNvPr>
            <p:cNvPicPr>
              <a:picLocks noChangeAspect="1"/>
            </p:cNvPicPr>
            <p:nvPr/>
          </p:nvPicPr>
          <p:blipFill>
            <a:blip r:embed="rId21"/>
            <a:stretch>
              <a:fillRect/>
            </a:stretch>
          </p:blipFill>
          <p:spPr>
            <a:xfrm>
              <a:off x="6999950" y="4285656"/>
              <a:ext cx="996246" cy="350174"/>
            </a:xfrm>
            <a:prstGeom prst="rect">
              <a:avLst/>
            </a:prstGeom>
          </p:spPr>
        </p:pic>
        <p:pic>
          <p:nvPicPr>
            <p:cNvPr id="69" name="Picture 68">
              <a:extLst>
                <a:ext uri="{FF2B5EF4-FFF2-40B4-BE49-F238E27FC236}">
                  <a16:creationId xmlns:a16="http://schemas.microsoft.com/office/drawing/2014/main" id="{0C0211AF-02F6-2D89-EE99-EE4EF64C70AE}"/>
                </a:ext>
              </a:extLst>
            </p:cNvPr>
            <p:cNvPicPr>
              <a:picLocks noChangeAspect="1"/>
            </p:cNvPicPr>
            <p:nvPr/>
          </p:nvPicPr>
          <p:blipFill>
            <a:blip r:embed="rId22"/>
            <a:stretch>
              <a:fillRect/>
            </a:stretch>
          </p:blipFill>
          <p:spPr>
            <a:xfrm>
              <a:off x="6882460" y="4829883"/>
              <a:ext cx="1231227" cy="303529"/>
            </a:xfrm>
            <a:prstGeom prst="rect">
              <a:avLst/>
            </a:prstGeom>
          </p:spPr>
        </p:pic>
        <p:pic>
          <p:nvPicPr>
            <p:cNvPr id="70" name="Picture 69">
              <a:extLst>
                <a:ext uri="{FF2B5EF4-FFF2-40B4-BE49-F238E27FC236}">
                  <a16:creationId xmlns:a16="http://schemas.microsoft.com/office/drawing/2014/main" id="{E238A58C-D17C-67F8-3D8F-EFA24D56DB20}"/>
                </a:ext>
              </a:extLst>
            </p:cNvPr>
            <p:cNvPicPr>
              <a:picLocks noChangeAspect="1"/>
            </p:cNvPicPr>
            <p:nvPr/>
          </p:nvPicPr>
          <p:blipFill rotWithShape="1">
            <a:blip r:embed="rId23"/>
            <a:srcRect t="25085" b="24741"/>
            <a:stretch/>
          </p:blipFill>
          <p:spPr>
            <a:xfrm>
              <a:off x="6934848" y="5360746"/>
              <a:ext cx="1126451" cy="283608"/>
            </a:xfrm>
            <a:prstGeom prst="rect">
              <a:avLst/>
            </a:prstGeom>
          </p:spPr>
        </p:pic>
        <p:pic>
          <p:nvPicPr>
            <p:cNvPr id="71" name="Picture 46">
              <a:extLst>
                <a:ext uri="{FF2B5EF4-FFF2-40B4-BE49-F238E27FC236}">
                  <a16:creationId xmlns:a16="http://schemas.microsoft.com/office/drawing/2014/main" id="{FA714DC2-3881-9B9F-F1FB-B4199383AD7C}"/>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7065973" y="5813068"/>
              <a:ext cx="864200" cy="420772"/>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71">
              <a:extLst>
                <a:ext uri="{FF2B5EF4-FFF2-40B4-BE49-F238E27FC236}">
                  <a16:creationId xmlns:a16="http://schemas.microsoft.com/office/drawing/2014/main" id="{49DE597D-E531-76B9-025C-3B68146ABC52}"/>
                </a:ext>
              </a:extLst>
            </p:cNvPr>
            <p:cNvPicPr>
              <a:picLocks noChangeAspect="1"/>
            </p:cNvPicPr>
            <p:nvPr/>
          </p:nvPicPr>
          <p:blipFill>
            <a:blip r:embed="rId25"/>
            <a:srcRect l="7880" t="29848" r="8147" b="30758"/>
            <a:stretch/>
          </p:blipFill>
          <p:spPr>
            <a:xfrm>
              <a:off x="6922729" y="6364420"/>
              <a:ext cx="1150689" cy="359877"/>
            </a:xfrm>
            <a:prstGeom prst="rect">
              <a:avLst/>
            </a:prstGeom>
          </p:spPr>
        </p:pic>
        <p:pic>
          <p:nvPicPr>
            <p:cNvPr id="73" name="Picture 72">
              <a:extLst>
                <a:ext uri="{FF2B5EF4-FFF2-40B4-BE49-F238E27FC236}">
                  <a16:creationId xmlns:a16="http://schemas.microsoft.com/office/drawing/2014/main" id="{3A4DE97E-A5D8-3B42-0326-BE6831A740FF}"/>
                </a:ext>
              </a:extLst>
            </p:cNvPr>
            <p:cNvPicPr>
              <a:picLocks noChangeAspect="1"/>
            </p:cNvPicPr>
            <p:nvPr/>
          </p:nvPicPr>
          <p:blipFill>
            <a:blip r:embed="rId26"/>
            <a:srcRect l="9739" t="27181" r="10824" b="26651"/>
            <a:stretch/>
          </p:blipFill>
          <p:spPr>
            <a:xfrm>
              <a:off x="8701660" y="3716855"/>
              <a:ext cx="767330" cy="445969"/>
            </a:xfrm>
            <a:prstGeom prst="rect">
              <a:avLst/>
            </a:prstGeom>
          </p:spPr>
        </p:pic>
        <p:pic>
          <p:nvPicPr>
            <p:cNvPr id="74" name="Picture 52" descr="Palo Alto Networks - Exclusive Networks - Switzerland FR">
              <a:extLst>
                <a:ext uri="{FF2B5EF4-FFF2-40B4-BE49-F238E27FC236}">
                  <a16:creationId xmlns:a16="http://schemas.microsoft.com/office/drawing/2014/main" id="{1CA349C2-79BF-54F4-541D-9AD0279BA83D}"/>
                </a:ext>
              </a:extLst>
            </p:cNvPr>
            <p:cNvPicPr>
              <a:picLocks noChangeAspect="1" noChangeArrowheads="1"/>
            </p:cNvPicPr>
            <p:nvPr/>
          </p:nvPicPr>
          <p:blipFill rotWithShape="1">
            <a:blip r:embed="rId27">
              <a:extLst>
                <a:ext uri="{28A0092B-C50C-407E-A947-70E740481C1C}">
                  <a14:useLocalDpi xmlns:a14="http://schemas.microsoft.com/office/drawing/2010/main" val="0"/>
                </a:ext>
              </a:extLst>
            </a:blip>
            <a:srcRect t="16421" b="15469"/>
            <a:stretch/>
          </p:blipFill>
          <p:spPr bwMode="auto">
            <a:xfrm>
              <a:off x="8461456" y="4319106"/>
              <a:ext cx="1247738" cy="283275"/>
            </a:xfrm>
            <a:prstGeom prst="rect">
              <a:avLst/>
            </a:prstGeom>
            <a:noFill/>
            <a:extLst>
              <a:ext uri="{909E8E84-426E-40DD-AFC4-6F175D3DCCD1}">
                <a14:hiddenFill xmlns:a14="http://schemas.microsoft.com/office/drawing/2010/main">
                  <a:solidFill>
                    <a:srgbClr val="FFFFFF"/>
                  </a:solidFill>
                </a14:hiddenFill>
              </a:ext>
            </a:extLst>
          </p:spPr>
        </p:pic>
        <p:pic>
          <p:nvPicPr>
            <p:cNvPr id="75" name="Picture 54" descr="Bosch Logo and symbol, meaning, history, PNG, brand">
              <a:extLst>
                <a:ext uri="{FF2B5EF4-FFF2-40B4-BE49-F238E27FC236}">
                  <a16:creationId xmlns:a16="http://schemas.microsoft.com/office/drawing/2014/main" id="{187D2FB6-9448-4565-D1DF-FDA625A23BDB}"/>
                </a:ext>
              </a:extLst>
            </p:cNvPr>
            <p:cNvPicPr>
              <a:picLocks noChangeAspect="1" noChangeArrowheads="1"/>
            </p:cNvPicPr>
            <p:nvPr/>
          </p:nvPicPr>
          <p:blipFill rotWithShape="1">
            <a:blip r:embed="rId28">
              <a:extLst>
                <a:ext uri="{28A0092B-C50C-407E-A947-70E740481C1C}">
                  <a14:useLocalDpi xmlns:a14="http://schemas.microsoft.com/office/drawing/2010/main" val="0"/>
                </a:ext>
              </a:extLst>
            </a:blip>
            <a:srcRect t="30847" b="29998"/>
            <a:stretch/>
          </p:blipFill>
          <p:spPr bwMode="auto">
            <a:xfrm>
              <a:off x="8464990" y="4829883"/>
              <a:ext cx="1240670" cy="303529"/>
            </a:xfrm>
            <a:prstGeom prst="rect">
              <a:avLst/>
            </a:prstGeom>
            <a:noFill/>
            <a:extLst>
              <a:ext uri="{909E8E84-426E-40DD-AFC4-6F175D3DCCD1}">
                <a14:hiddenFill xmlns:a14="http://schemas.microsoft.com/office/drawing/2010/main">
                  <a:solidFill>
                    <a:srgbClr val="FFFFFF"/>
                  </a:solidFill>
                </a14:hiddenFill>
              </a:ext>
            </a:extLst>
          </p:spPr>
        </p:pic>
        <p:pic>
          <p:nvPicPr>
            <p:cNvPr id="76" name="Picture 75">
              <a:extLst>
                <a:ext uri="{FF2B5EF4-FFF2-40B4-BE49-F238E27FC236}">
                  <a16:creationId xmlns:a16="http://schemas.microsoft.com/office/drawing/2014/main" id="{CF4853C4-4436-0C4A-AAC6-4706992598F2}"/>
                </a:ext>
              </a:extLst>
            </p:cNvPr>
            <p:cNvPicPr>
              <a:picLocks noChangeAspect="1"/>
            </p:cNvPicPr>
            <p:nvPr/>
          </p:nvPicPr>
          <p:blipFill>
            <a:blip r:embed="rId29"/>
            <a:srcRect t="25623" b="26160"/>
            <a:stretch/>
          </p:blipFill>
          <p:spPr>
            <a:xfrm>
              <a:off x="8508459" y="5346069"/>
              <a:ext cx="1153732" cy="312962"/>
            </a:xfrm>
            <a:prstGeom prst="rect">
              <a:avLst/>
            </a:prstGeom>
          </p:spPr>
        </p:pic>
        <p:pic>
          <p:nvPicPr>
            <p:cNvPr id="77" name="Picture 58" descr="Symantec">
              <a:extLst>
                <a:ext uri="{FF2B5EF4-FFF2-40B4-BE49-F238E27FC236}">
                  <a16:creationId xmlns:a16="http://schemas.microsoft.com/office/drawing/2014/main" id="{7FCF5B06-A491-DB3A-897B-0775DB0F6DA4}"/>
                </a:ext>
              </a:extLst>
            </p:cNvPr>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8474509" y="5856116"/>
              <a:ext cx="1221633" cy="334677"/>
            </a:xfrm>
            <a:prstGeom prst="rect">
              <a:avLst/>
            </a:prstGeom>
            <a:noFill/>
            <a:extLst>
              <a:ext uri="{909E8E84-426E-40DD-AFC4-6F175D3DCCD1}">
                <a14:hiddenFill xmlns:a14="http://schemas.microsoft.com/office/drawing/2010/main">
                  <a:solidFill>
                    <a:srgbClr val="FFFFFF"/>
                  </a:solidFill>
                </a14:hiddenFill>
              </a:ext>
            </a:extLst>
          </p:spPr>
        </p:pic>
        <p:pic>
          <p:nvPicPr>
            <p:cNvPr id="78" name="Picture 60" descr="HIPAA - Beltline Health &amp; Weight Loss Solutions">
              <a:extLst>
                <a:ext uri="{FF2B5EF4-FFF2-40B4-BE49-F238E27FC236}">
                  <a16:creationId xmlns:a16="http://schemas.microsoft.com/office/drawing/2014/main" id="{20E54F0A-F166-B560-C9AE-C4893FC718AD}"/>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8685543" y="6332474"/>
              <a:ext cx="799564" cy="423769"/>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8130347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FA44CA3F-B9DF-45E7-F416-8CF552FDFE85}"/>
              </a:ext>
            </a:extLst>
          </p:cNvPr>
          <p:cNvSpPr/>
          <p:nvPr/>
        </p:nvSpPr>
        <p:spPr>
          <a:xfrm>
            <a:off x="0" y="0"/>
            <a:ext cx="12191998" cy="6858000"/>
          </a:xfrm>
          <a:prstGeom prst="rect">
            <a:avLst/>
          </a:prstGeom>
          <a:solidFill>
            <a:srgbClr val="091B2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050" name="Picture 2" descr="Data search icon">
            <a:extLst>
              <a:ext uri="{FF2B5EF4-FFF2-40B4-BE49-F238E27FC236}">
                <a16:creationId xmlns:a16="http://schemas.microsoft.com/office/drawing/2014/main" id="{7513C34B-9AB5-1665-24C6-F45E46B19521}"/>
              </a:ext>
            </a:extLst>
          </p:cNvPr>
          <p:cNvPicPr>
            <a:picLocks noChangeAspect="1" noChangeArrowheads="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444149" y="5177573"/>
            <a:ext cx="1015999" cy="1015999"/>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1">
            <a:extLst>
              <a:ext uri="{FF2B5EF4-FFF2-40B4-BE49-F238E27FC236}">
                <a16:creationId xmlns:a16="http://schemas.microsoft.com/office/drawing/2014/main" id="{58255FFA-9F76-3600-5DAB-59F338CEAF19}"/>
              </a:ext>
            </a:extLst>
          </p:cNvPr>
          <p:cNvSpPr>
            <a:spLocks noGrp="1"/>
          </p:cNvSpPr>
          <p:nvPr>
            <p:ph type="ctrTitle"/>
          </p:nvPr>
        </p:nvSpPr>
        <p:spPr>
          <a:xfrm>
            <a:off x="5563336" y="4513145"/>
            <a:ext cx="6628662" cy="2344855"/>
          </a:xfrm>
        </p:spPr>
        <p:txBody>
          <a:bodyPr anchor="ctr">
            <a:normAutofit/>
          </a:bodyPr>
          <a:lstStyle/>
          <a:p>
            <a:pPr algn="l">
              <a:lnSpc>
                <a:spcPct val="100000"/>
              </a:lnSpc>
            </a:pPr>
            <a:r>
              <a:rPr lang="en-US" sz="3600" b="1" dirty="0">
                <a:solidFill>
                  <a:srgbClr val="FFFFFF"/>
                </a:solidFill>
                <a:latin typeface="Poppins" panose="00000500000000000000" pitchFamily="2" charset="0"/>
                <a:cs typeface="Poppins" panose="00000500000000000000" pitchFamily="2" charset="0"/>
              </a:rPr>
              <a:t>PLANNED AND UPCOMING DATA CENTER OPERATIONS IN INDIA</a:t>
            </a:r>
          </a:p>
        </p:txBody>
      </p:sp>
      <p:sp>
        <p:nvSpPr>
          <p:cNvPr id="14" name="Freeform: Shape 13">
            <a:extLst>
              <a:ext uri="{FF2B5EF4-FFF2-40B4-BE49-F238E27FC236}">
                <a16:creationId xmlns:a16="http://schemas.microsoft.com/office/drawing/2014/main" id="{B8368ABA-76E4-4E72-4531-D31A10A98CA9}"/>
              </a:ext>
            </a:extLst>
          </p:cNvPr>
          <p:cNvSpPr/>
          <p:nvPr/>
        </p:nvSpPr>
        <p:spPr>
          <a:xfrm>
            <a:off x="506664" y="709702"/>
            <a:ext cx="3245002" cy="3245000"/>
          </a:xfrm>
          <a:custGeom>
            <a:avLst/>
            <a:gdLst>
              <a:gd name="connsiteX0" fmla="*/ 404224 w 2888575"/>
              <a:gd name="connsiteY0" fmla="*/ 0 h 2888573"/>
              <a:gd name="connsiteX1" fmla="*/ 2888575 w 2888575"/>
              <a:gd name="connsiteY1" fmla="*/ 2484351 h 2888573"/>
              <a:gd name="connsiteX2" fmla="*/ 2564523 w 2888575"/>
              <a:gd name="connsiteY2" fmla="*/ 2808403 h 2888573"/>
              <a:gd name="connsiteX3" fmla="*/ 2177485 w 2888575"/>
              <a:gd name="connsiteY3" fmla="*/ 2808403 h 2888573"/>
              <a:gd name="connsiteX4" fmla="*/ 80171 w 2888575"/>
              <a:gd name="connsiteY4" fmla="*/ 711089 h 2888573"/>
              <a:gd name="connsiteX5" fmla="*/ 80171 w 2888575"/>
              <a:gd name="connsiteY5" fmla="*/ 324052 h 2888573"/>
              <a:gd name="connsiteX6" fmla="*/ 404224 w 2888575"/>
              <a:gd name="connsiteY6" fmla="*/ 0 h 2888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88575" h="2888573">
                <a:moveTo>
                  <a:pt x="404224" y="0"/>
                </a:moveTo>
                <a:lnTo>
                  <a:pt x="2888575" y="2484351"/>
                </a:lnTo>
                <a:lnTo>
                  <a:pt x="2564523" y="2808403"/>
                </a:lnTo>
                <a:cubicBezTo>
                  <a:pt x="2457627" y="2915297"/>
                  <a:pt x="2284380" y="2915297"/>
                  <a:pt x="2177485" y="2808403"/>
                </a:cubicBezTo>
                <a:lnTo>
                  <a:pt x="80171" y="711089"/>
                </a:lnTo>
                <a:cubicBezTo>
                  <a:pt x="-26724" y="604194"/>
                  <a:pt x="-26724" y="430947"/>
                  <a:pt x="80171" y="324052"/>
                </a:cubicBezTo>
                <a:lnTo>
                  <a:pt x="404224" y="0"/>
                </a:lnTo>
                <a:close/>
              </a:path>
            </a:pathLst>
          </a:custGeom>
          <a:solidFill>
            <a:srgbClr val="E2180D"/>
          </a:solidFill>
          <a:ln w="0" cap="flat">
            <a:noFill/>
            <a:prstDash val="solid"/>
            <a:miter/>
          </a:ln>
        </p:spPr>
        <p:txBody>
          <a:bodyPr rtlCol="0" anchor="ctr"/>
          <a:lstStyle/>
          <a:p>
            <a:endParaRPr lang="en-IN"/>
          </a:p>
        </p:txBody>
      </p:sp>
      <p:sp>
        <p:nvSpPr>
          <p:cNvPr id="15" name="Freeform: Shape 14">
            <a:extLst>
              <a:ext uri="{FF2B5EF4-FFF2-40B4-BE49-F238E27FC236}">
                <a16:creationId xmlns:a16="http://schemas.microsoft.com/office/drawing/2014/main" id="{FC7D1A56-E97C-FC37-E2C7-7AC2D8FCDE80}"/>
              </a:ext>
            </a:extLst>
          </p:cNvPr>
          <p:cNvSpPr/>
          <p:nvPr/>
        </p:nvSpPr>
        <p:spPr>
          <a:xfrm>
            <a:off x="506664" y="0"/>
            <a:ext cx="4365205" cy="3789566"/>
          </a:xfrm>
          <a:custGeom>
            <a:avLst/>
            <a:gdLst>
              <a:gd name="connsiteX0" fmla="*/ 49228 w 4365205"/>
              <a:gd name="connsiteY0" fmla="*/ 0 h 3789566"/>
              <a:gd name="connsiteX1" fmla="*/ 1164939 w 4365205"/>
              <a:gd name="connsiteY1" fmla="*/ 0 h 3789566"/>
              <a:gd name="connsiteX2" fmla="*/ 4365205 w 4365205"/>
              <a:gd name="connsiteY2" fmla="*/ 3200266 h 3789566"/>
              <a:gd name="connsiteX3" fmla="*/ 3908047 w 4365205"/>
              <a:gd name="connsiteY3" fmla="*/ 3657423 h 3789566"/>
              <a:gd name="connsiteX4" fmla="*/ 3269997 w 4365205"/>
              <a:gd name="connsiteY4" fmla="*/ 3657423 h 3789566"/>
              <a:gd name="connsiteX5" fmla="*/ 132145 w 4365205"/>
              <a:gd name="connsiteY5" fmla="*/ 519571 h 3789566"/>
              <a:gd name="connsiteX6" fmla="*/ 33036 w 4365205"/>
              <a:gd name="connsiteY6" fmla="*/ 30770 h 3789566"/>
              <a:gd name="connsiteX7" fmla="*/ 49228 w 4365205"/>
              <a:gd name="connsiteY7" fmla="*/ 0 h 3789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65205" h="3789566">
                <a:moveTo>
                  <a:pt x="49228" y="0"/>
                </a:moveTo>
                <a:lnTo>
                  <a:pt x="1164939" y="0"/>
                </a:lnTo>
                <a:lnTo>
                  <a:pt x="4365205" y="3200266"/>
                </a:lnTo>
                <a:lnTo>
                  <a:pt x="3908047" y="3657423"/>
                </a:lnTo>
                <a:cubicBezTo>
                  <a:pt x="3731855" y="3833614"/>
                  <a:pt x="3446190" y="3833614"/>
                  <a:pt x="3269997" y="3657423"/>
                </a:cubicBezTo>
                <a:lnTo>
                  <a:pt x="132145" y="519571"/>
                </a:lnTo>
                <a:cubicBezTo>
                  <a:pt x="0" y="387426"/>
                  <a:pt x="-33036" y="193704"/>
                  <a:pt x="33036" y="30770"/>
                </a:cubicBezTo>
                <a:lnTo>
                  <a:pt x="49228" y="0"/>
                </a:lnTo>
                <a:close/>
              </a:path>
            </a:pathLst>
          </a:custGeom>
          <a:solidFill>
            <a:srgbClr val="FFFFFF"/>
          </a:solidFill>
          <a:ln w="0" cap="flat">
            <a:noFill/>
            <a:prstDash val="solid"/>
            <a:miter/>
          </a:ln>
        </p:spPr>
        <p:txBody>
          <a:bodyPr rtlCol="0" anchor="ctr"/>
          <a:lstStyle/>
          <a:p>
            <a:endParaRPr lang="en-IN"/>
          </a:p>
        </p:txBody>
      </p:sp>
    </p:spTree>
    <p:extLst>
      <p:ext uri="{BB962C8B-B14F-4D97-AF65-F5344CB8AC3E}">
        <p14:creationId xmlns:p14="http://schemas.microsoft.com/office/powerpoint/2010/main" val="5025815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A9A2BAA-7CE0-7479-E1A7-48DEFF76CEA0}"/>
              </a:ext>
            </a:extLst>
          </p:cNvPr>
          <p:cNvSpPr txBox="1"/>
          <p:nvPr/>
        </p:nvSpPr>
        <p:spPr>
          <a:xfrm>
            <a:off x="340964" y="73780"/>
            <a:ext cx="11468744" cy="369332"/>
          </a:xfrm>
          <a:prstGeom prst="rect">
            <a:avLst/>
          </a:prstGeom>
          <a:noFill/>
        </p:spPr>
        <p:txBody>
          <a:bodyPr wrap="square" rtlCol="0">
            <a:spAutoFit/>
          </a:bodyPr>
          <a:lstStyle/>
          <a:p>
            <a:r>
              <a:rPr lang="en-US" b="1" dirty="0">
                <a:latin typeface="Poppins" panose="00000500000000000000" pitchFamily="2" charset="0"/>
                <a:cs typeface="Poppins" panose="00000500000000000000" pitchFamily="2" charset="0"/>
              </a:rPr>
              <a:t>PLANNED AND UPCOMING DATA CENTER OPERATIONS IN INDIA (1/1)</a:t>
            </a:r>
            <a:endParaRPr lang="en-IN" b="1" dirty="0">
              <a:latin typeface="Poppins" panose="00000500000000000000" pitchFamily="2" charset="0"/>
              <a:cs typeface="Poppins" panose="00000500000000000000" pitchFamily="2" charset="0"/>
            </a:endParaRPr>
          </a:p>
        </p:txBody>
      </p:sp>
      <p:sp>
        <p:nvSpPr>
          <p:cNvPr id="8" name="TextBox 7">
            <a:extLst>
              <a:ext uri="{FF2B5EF4-FFF2-40B4-BE49-F238E27FC236}">
                <a16:creationId xmlns:a16="http://schemas.microsoft.com/office/drawing/2014/main" id="{98958601-D84A-385D-C930-DC7078FD73B6}"/>
              </a:ext>
            </a:extLst>
          </p:cNvPr>
          <p:cNvSpPr txBox="1"/>
          <p:nvPr/>
        </p:nvSpPr>
        <p:spPr>
          <a:xfrm>
            <a:off x="438417" y="760541"/>
            <a:ext cx="5993380" cy="461665"/>
          </a:xfrm>
          <a:prstGeom prst="rect">
            <a:avLst/>
          </a:prstGeom>
          <a:noFill/>
        </p:spPr>
        <p:txBody>
          <a:bodyPr wrap="square" rtlCol="0">
            <a:spAutoFit/>
          </a:bodyPr>
          <a:lstStyle/>
          <a:p>
            <a:r>
              <a:rPr lang="en-US" sz="2400" dirty="0">
                <a:solidFill>
                  <a:srgbClr val="091B2C"/>
                </a:solidFill>
                <a:latin typeface="Poppins" panose="00000500000000000000" pitchFamily="2" charset="0"/>
                <a:cs typeface="Poppins" panose="00000500000000000000" pitchFamily="2" charset="0"/>
              </a:rPr>
              <a:t>PLANNED OPERATIONS</a:t>
            </a:r>
            <a:endParaRPr lang="en-IN" sz="2400" dirty="0">
              <a:solidFill>
                <a:srgbClr val="091B2C"/>
              </a:solidFill>
              <a:latin typeface="Poppins" panose="00000500000000000000" pitchFamily="2" charset="0"/>
              <a:cs typeface="Poppins" panose="00000500000000000000" pitchFamily="2" charset="0"/>
            </a:endParaRPr>
          </a:p>
        </p:txBody>
      </p:sp>
      <p:sp>
        <p:nvSpPr>
          <p:cNvPr id="9" name="TextBox 8">
            <a:extLst>
              <a:ext uri="{FF2B5EF4-FFF2-40B4-BE49-F238E27FC236}">
                <a16:creationId xmlns:a16="http://schemas.microsoft.com/office/drawing/2014/main" id="{3FA4AA37-B082-7189-8617-95ADD73C1652}"/>
              </a:ext>
            </a:extLst>
          </p:cNvPr>
          <p:cNvSpPr txBox="1"/>
          <p:nvPr/>
        </p:nvSpPr>
        <p:spPr>
          <a:xfrm>
            <a:off x="340964" y="1304763"/>
            <a:ext cx="5393407" cy="5401479"/>
          </a:xfrm>
          <a:prstGeom prst="rect">
            <a:avLst/>
          </a:prstGeom>
          <a:noFill/>
        </p:spPr>
        <p:txBody>
          <a:bodyPr wrap="square" rtlCol="0" anchor="b">
            <a:spAutoFit/>
          </a:bodyPr>
          <a:lstStyle/>
          <a:p>
            <a:pPr marL="542925" indent="-285750" algn="just">
              <a:spcAft>
                <a:spcPts val="1200"/>
              </a:spcAft>
              <a:buFont typeface="Arial" panose="020B0604020202020204" pitchFamily="34" charset="0"/>
              <a:buChar char="•"/>
            </a:pPr>
            <a:r>
              <a:rPr lang="en-US" sz="1500" dirty="0">
                <a:latin typeface="Poppins" panose="00000500000000000000" pitchFamily="2" charset="0"/>
                <a:cs typeface="Poppins" panose="00000500000000000000" pitchFamily="2" charset="0"/>
              </a:rPr>
              <a:t>In May 2023, STT GDC set to expand its campus in Pune, India, by developing two new data centers. The company plans to invest $241.9 million in this project (by the end of 2024), which will add 40 MW of capacity to the existing infrastructure.</a:t>
            </a:r>
          </a:p>
          <a:p>
            <a:pPr marL="542925" indent="-285750" algn="just">
              <a:spcAft>
                <a:spcPts val="1200"/>
              </a:spcAft>
              <a:buFont typeface="Arial" panose="020B0604020202020204" pitchFamily="34" charset="0"/>
              <a:buChar char="•"/>
            </a:pPr>
            <a:r>
              <a:rPr lang="en-US" sz="1500" dirty="0">
                <a:latin typeface="Poppins" panose="00000500000000000000" pitchFamily="2" charset="0"/>
                <a:cs typeface="Poppins" panose="00000500000000000000" pitchFamily="2" charset="0"/>
              </a:rPr>
              <a:t>In September 2024, Adani Group announced a substantial investment of $4 billion to expand its data center business in India, aiming to achieve a target capacity of 1 GW.</a:t>
            </a:r>
          </a:p>
          <a:p>
            <a:pPr marL="542925" indent="-285750" algn="just">
              <a:spcAft>
                <a:spcPts val="1200"/>
              </a:spcAft>
              <a:buFont typeface="Arial" panose="020B0604020202020204" pitchFamily="34" charset="0"/>
              <a:buChar char="•"/>
            </a:pPr>
            <a:r>
              <a:rPr lang="en-US" sz="1500" dirty="0">
                <a:latin typeface="Poppins" panose="00000500000000000000" pitchFamily="2" charset="0"/>
                <a:cs typeface="Poppins" panose="00000500000000000000" pitchFamily="2" charset="0"/>
              </a:rPr>
              <a:t>In February 2024, </a:t>
            </a:r>
            <a:r>
              <a:rPr lang="en-US" sz="1500" dirty="0" err="1">
                <a:latin typeface="Poppins" panose="00000500000000000000" pitchFamily="2" charset="0"/>
                <a:cs typeface="Poppins" panose="00000500000000000000" pitchFamily="2" charset="0"/>
              </a:rPr>
              <a:t>CtrlS</a:t>
            </a:r>
            <a:r>
              <a:rPr lang="en-US" sz="1500" dirty="0">
                <a:latin typeface="Poppins" panose="00000500000000000000" pitchFamily="2" charset="0"/>
                <a:cs typeface="Poppins" panose="00000500000000000000" pitchFamily="2" charset="0"/>
              </a:rPr>
              <a:t> Datacenters Ltd. announced a significant investment of $482 million to develop a data center park in Chennai, which will be implemented in multiple phases.</a:t>
            </a:r>
          </a:p>
          <a:p>
            <a:pPr marL="542925" indent="-285750" algn="just">
              <a:spcAft>
                <a:spcPts val="1200"/>
              </a:spcAft>
              <a:buFont typeface="Arial" panose="020B0604020202020204" pitchFamily="34" charset="0"/>
              <a:buChar char="•"/>
            </a:pPr>
            <a:r>
              <a:rPr lang="en-US" sz="1500" dirty="0">
                <a:latin typeface="Poppins" panose="00000500000000000000" pitchFamily="2" charset="0"/>
                <a:cs typeface="Poppins" panose="00000500000000000000" pitchFamily="2" charset="0"/>
              </a:rPr>
              <a:t>In August 2024, Aurum Equity Partners has announced a significant investment of $400 million to develop a data center in Hyderabad, India. This investment will be executed in phases, with the aim of constructing a 100 MW facility designed to serve both </a:t>
            </a:r>
            <a:r>
              <a:rPr lang="en-US" sz="1500" dirty="0" err="1">
                <a:latin typeface="Poppins" panose="00000500000000000000" pitchFamily="2" charset="0"/>
                <a:cs typeface="Poppins" panose="00000500000000000000" pitchFamily="2" charset="0"/>
              </a:rPr>
              <a:t>hyperscalers</a:t>
            </a:r>
            <a:r>
              <a:rPr lang="en-US" sz="1500" dirty="0">
                <a:latin typeface="Poppins" panose="00000500000000000000" pitchFamily="2" charset="0"/>
                <a:cs typeface="Poppins" panose="00000500000000000000" pitchFamily="2" charset="0"/>
              </a:rPr>
              <a:t> and enterprises in the state of Telangana. </a:t>
            </a:r>
          </a:p>
        </p:txBody>
      </p:sp>
      <p:cxnSp>
        <p:nvCxnSpPr>
          <p:cNvPr id="3" name="Straight Connector 2">
            <a:extLst>
              <a:ext uri="{FF2B5EF4-FFF2-40B4-BE49-F238E27FC236}">
                <a16:creationId xmlns:a16="http://schemas.microsoft.com/office/drawing/2014/main" id="{1E4B5886-91FA-45F9-F921-FF535C76E5E9}"/>
              </a:ext>
            </a:extLst>
          </p:cNvPr>
          <p:cNvCxnSpPr>
            <a:cxnSpLocks/>
          </p:cNvCxnSpPr>
          <p:nvPr/>
        </p:nvCxnSpPr>
        <p:spPr>
          <a:xfrm>
            <a:off x="0" y="519792"/>
            <a:ext cx="12192000" cy="0"/>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4" name="Straight Connector 3">
            <a:extLst>
              <a:ext uri="{FF2B5EF4-FFF2-40B4-BE49-F238E27FC236}">
                <a16:creationId xmlns:a16="http://schemas.microsoft.com/office/drawing/2014/main" id="{189C12A6-3408-7493-73C8-3EDBF0C15360}"/>
              </a:ext>
            </a:extLst>
          </p:cNvPr>
          <p:cNvCxnSpPr>
            <a:cxnSpLocks/>
          </p:cNvCxnSpPr>
          <p:nvPr/>
        </p:nvCxnSpPr>
        <p:spPr>
          <a:xfrm>
            <a:off x="0" y="586090"/>
            <a:ext cx="12192000" cy="0"/>
          </a:xfrm>
          <a:prstGeom prst="line">
            <a:avLst/>
          </a:prstGeom>
          <a:ln>
            <a:solidFill>
              <a:srgbClr val="E2180D"/>
            </a:solidFill>
          </a:ln>
        </p:spPr>
        <p:style>
          <a:lnRef idx="2">
            <a:schemeClr val="accent1"/>
          </a:lnRef>
          <a:fillRef idx="0">
            <a:schemeClr val="accent1"/>
          </a:fillRef>
          <a:effectRef idx="1">
            <a:schemeClr val="accent1"/>
          </a:effectRef>
          <a:fontRef idx="minor">
            <a:schemeClr val="tx1"/>
          </a:fontRef>
        </p:style>
      </p:cxnSp>
      <p:grpSp>
        <p:nvGrpSpPr>
          <p:cNvPr id="14" name="Group 13">
            <a:extLst>
              <a:ext uri="{FF2B5EF4-FFF2-40B4-BE49-F238E27FC236}">
                <a16:creationId xmlns:a16="http://schemas.microsoft.com/office/drawing/2014/main" id="{1F156FFF-04AF-306D-53EE-085FFE4323D1}"/>
              </a:ext>
            </a:extLst>
          </p:cNvPr>
          <p:cNvGrpSpPr/>
          <p:nvPr/>
        </p:nvGrpSpPr>
        <p:grpSpPr>
          <a:xfrm>
            <a:off x="284839" y="760540"/>
            <a:ext cx="97453" cy="461665"/>
            <a:chOff x="532785" y="906130"/>
            <a:chExt cx="97453" cy="461665"/>
          </a:xfrm>
        </p:grpSpPr>
        <p:sp>
          <p:nvSpPr>
            <p:cNvPr id="12" name="Rectangle 11">
              <a:extLst>
                <a:ext uri="{FF2B5EF4-FFF2-40B4-BE49-F238E27FC236}">
                  <a16:creationId xmlns:a16="http://schemas.microsoft.com/office/drawing/2014/main" id="{E5D8F53A-9E07-478A-DEFC-A08689E54802}"/>
                </a:ext>
              </a:extLst>
            </p:cNvPr>
            <p:cNvSpPr/>
            <p:nvPr/>
          </p:nvSpPr>
          <p:spPr>
            <a:xfrm>
              <a:off x="532785" y="906130"/>
              <a:ext cx="53032" cy="461665"/>
            </a:xfrm>
            <a:prstGeom prst="rect">
              <a:avLst/>
            </a:prstGeom>
            <a:solidFill>
              <a:srgbClr val="E2180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3" name="Straight Connector 12">
              <a:extLst>
                <a:ext uri="{FF2B5EF4-FFF2-40B4-BE49-F238E27FC236}">
                  <a16:creationId xmlns:a16="http://schemas.microsoft.com/office/drawing/2014/main" id="{4F8F764C-CFA1-4237-3F85-752B2322564B}"/>
                </a:ext>
              </a:extLst>
            </p:cNvPr>
            <p:cNvCxnSpPr/>
            <p:nvPr/>
          </p:nvCxnSpPr>
          <p:spPr>
            <a:xfrm>
              <a:off x="630238" y="906130"/>
              <a:ext cx="0" cy="461665"/>
            </a:xfrm>
            <a:prstGeom prst="line">
              <a:avLst/>
            </a:prstGeom>
            <a:ln>
              <a:solidFill>
                <a:srgbClr val="091B2C"/>
              </a:solidFill>
            </a:ln>
          </p:spPr>
          <p:style>
            <a:lnRef idx="2">
              <a:schemeClr val="accent1"/>
            </a:lnRef>
            <a:fillRef idx="0">
              <a:schemeClr val="accent1"/>
            </a:fillRef>
            <a:effectRef idx="1">
              <a:schemeClr val="accent1"/>
            </a:effectRef>
            <a:fontRef idx="minor">
              <a:schemeClr val="tx1"/>
            </a:fontRef>
          </p:style>
        </p:cxnSp>
      </p:grpSp>
      <p:sp>
        <p:nvSpPr>
          <p:cNvPr id="11" name="TextBox 10">
            <a:extLst>
              <a:ext uri="{FF2B5EF4-FFF2-40B4-BE49-F238E27FC236}">
                <a16:creationId xmlns:a16="http://schemas.microsoft.com/office/drawing/2014/main" id="{07646B4C-5973-971A-B6A3-C1A9E5FBD91D}"/>
              </a:ext>
            </a:extLst>
          </p:cNvPr>
          <p:cNvSpPr txBox="1"/>
          <p:nvPr/>
        </p:nvSpPr>
        <p:spPr>
          <a:xfrm>
            <a:off x="6431797" y="760541"/>
            <a:ext cx="5993380" cy="461665"/>
          </a:xfrm>
          <a:prstGeom prst="rect">
            <a:avLst/>
          </a:prstGeom>
          <a:noFill/>
        </p:spPr>
        <p:txBody>
          <a:bodyPr wrap="square" rtlCol="0">
            <a:spAutoFit/>
          </a:bodyPr>
          <a:lstStyle/>
          <a:p>
            <a:r>
              <a:rPr lang="en-US" sz="2400" dirty="0">
                <a:solidFill>
                  <a:srgbClr val="091B2C"/>
                </a:solidFill>
                <a:latin typeface="Poppins" panose="00000500000000000000" pitchFamily="2" charset="0"/>
                <a:cs typeface="Poppins" panose="00000500000000000000" pitchFamily="2" charset="0"/>
              </a:rPr>
              <a:t>FUTURE OPERATIONS</a:t>
            </a:r>
            <a:endParaRPr lang="en-IN" sz="2400" dirty="0">
              <a:solidFill>
                <a:srgbClr val="091B2C"/>
              </a:solidFill>
              <a:latin typeface="Poppins" panose="00000500000000000000" pitchFamily="2" charset="0"/>
              <a:cs typeface="Poppins" panose="00000500000000000000" pitchFamily="2" charset="0"/>
            </a:endParaRPr>
          </a:p>
        </p:txBody>
      </p:sp>
      <p:sp>
        <p:nvSpPr>
          <p:cNvPr id="15" name="TextBox 14">
            <a:extLst>
              <a:ext uri="{FF2B5EF4-FFF2-40B4-BE49-F238E27FC236}">
                <a16:creationId xmlns:a16="http://schemas.microsoft.com/office/drawing/2014/main" id="{2BC08E57-168F-C50F-B431-8663287E3DAE}"/>
              </a:ext>
            </a:extLst>
          </p:cNvPr>
          <p:cNvSpPr txBox="1"/>
          <p:nvPr/>
        </p:nvSpPr>
        <p:spPr>
          <a:xfrm>
            <a:off x="6334344" y="1304763"/>
            <a:ext cx="5639302" cy="5401479"/>
          </a:xfrm>
          <a:prstGeom prst="rect">
            <a:avLst/>
          </a:prstGeom>
          <a:noFill/>
        </p:spPr>
        <p:txBody>
          <a:bodyPr wrap="square" rtlCol="0" anchor="b">
            <a:spAutoFit/>
          </a:bodyPr>
          <a:lstStyle/>
          <a:p>
            <a:pPr marL="542925" indent="-285750" algn="just">
              <a:spcAft>
                <a:spcPts val="1200"/>
              </a:spcAft>
              <a:buFont typeface="Arial" panose="020B0604020202020204" pitchFamily="34" charset="0"/>
              <a:buChar char="•"/>
            </a:pPr>
            <a:r>
              <a:rPr lang="en-US" sz="1500" dirty="0">
                <a:latin typeface="Poppins" panose="00000500000000000000" pitchFamily="2" charset="0"/>
                <a:cs typeface="Poppins" panose="00000500000000000000" pitchFamily="2" charset="0"/>
              </a:rPr>
              <a:t>Microsoft is reportedly investing $3.7 billion to construct data centers in Telangana, South India, over the next 3-4 years (by 2028). These data centers are set to provide a total capacity of 660 megawatts of information technology (IT potential).</a:t>
            </a:r>
          </a:p>
          <a:p>
            <a:pPr marL="542925" indent="-285750" algn="just">
              <a:spcAft>
                <a:spcPts val="1200"/>
              </a:spcAft>
              <a:buFont typeface="Arial" panose="020B0604020202020204" pitchFamily="34" charset="0"/>
              <a:buChar char="•"/>
            </a:pPr>
            <a:r>
              <a:rPr lang="en-US" sz="1500" dirty="0">
                <a:latin typeface="Poppins" panose="00000500000000000000" pitchFamily="2" charset="0"/>
                <a:cs typeface="Poppins" panose="00000500000000000000" pitchFamily="2" charset="0"/>
              </a:rPr>
              <a:t>Meta Platforms is planning to establish its first data center in India with a capacity of up to 20 MW, potentially investing $60-$145 million in the project.</a:t>
            </a:r>
          </a:p>
          <a:p>
            <a:pPr marL="542925" indent="-285750" algn="just">
              <a:spcAft>
                <a:spcPts val="1200"/>
              </a:spcAft>
              <a:buFont typeface="Arial" panose="020B0604020202020204" pitchFamily="34" charset="0"/>
              <a:buChar char="•"/>
            </a:pPr>
            <a:r>
              <a:rPr lang="en-US" sz="1500" dirty="0">
                <a:latin typeface="Poppins" panose="00000500000000000000" pitchFamily="2" charset="0"/>
                <a:cs typeface="Poppins" panose="00000500000000000000" pitchFamily="2" charset="0"/>
              </a:rPr>
              <a:t>In July 2023, Sify Technologies successfully raised $73 million from the Kotak Data Center Fund as part of its ambitious expansion plans. The company is set to invest this fund over the next five to six years (by 2030) in greenfield data center projects.</a:t>
            </a:r>
          </a:p>
          <a:p>
            <a:pPr marL="542925" indent="-285750" algn="just">
              <a:spcAft>
                <a:spcPts val="1200"/>
              </a:spcAft>
              <a:buFont typeface="Arial" panose="020B0604020202020204" pitchFamily="34" charset="0"/>
              <a:buChar char="•"/>
            </a:pPr>
            <a:r>
              <a:rPr lang="en-US" sz="1500" dirty="0">
                <a:latin typeface="Poppins" panose="00000500000000000000" pitchFamily="2" charset="0"/>
                <a:cs typeface="Poppins" panose="00000500000000000000" pitchFamily="2" charset="0"/>
              </a:rPr>
              <a:t>The UAE and India signed a MoU to develop data centers with a combined capacity of 2 GW. This agreement establishes a framework aimed at enhancing bilateral investment cooperation in the digital infrastructure sector, particularly focusing on data center projects in India.</a:t>
            </a:r>
          </a:p>
        </p:txBody>
      </p:sp>
      <p:grpSp>
        <p:nvGrpSpPr>
          <p:cNvPr id="16" name="Group 15">
            <a:extLst>
              <a:ext uri="{FF2B5EF4-FFF2-40B4-BE49-F238E27FC236}">
                <a16:creationId xmlns:a16="http://schemas.microsoft.com/office/drawing/2014/main" id="{AF14B10D-FF87-2617-AAD3-59AA2C1D9A35}"/>
              </a:ext>
            </a:extLst>
          </p:cNvPr>
          <p:cNvGrpSpPr/>
          <p:nvPr/>
        </p:nvGrpSpPr>
        <p:grpSpPr>
          <a:xfrm>
            <a:off x="6278219" y="760540"/>
            <a:ext cx="97453" cy="461665"/>
            <a:chOff x="532785" y="906130"/>
            <a:chExt cx="97453" cy="461665"/>
          </a:xfrm>
        </p:grpSpPr>
        <p:sp>
          <p:nvSpPr>
            <p:cNvPr id="17" name="Rectangle 16">
              <a:extLst>
                <a:ext uri="{FF2B5EF4-FFF2-40B4-BE49-F238E27FC236}">
                  <a16:creationId xmlns:a16="http://schemas.microsoft.com/office/drawing/2014/main" id="{CDEC6034-2084-254F-E852-2A4CF53D6B5C}"/>
                </a:ext>
              </a:extLst>
            </p:cNvPr>
            <p:cNvSpPr/>
            <p:nvPr/>
          </p:nvSpPr>
          <p:spPr>
            <a:xfrm>
              <a:off x="532785" y="906130"/>
              <a:ext cx="53032" cy="461665"/>
            </a:xfrm>
            <a:prstGeom prst="rect">
              <a:avLst/>
            </a:prstGeom>
            <a:solidFill>
              <a:srgbClr val="E2180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8" name="Straight Connector 17">
              <a:extLst>
                <a:ext uri="{FF2B5EF4-FFF2-40B4-BE49-F238E27FC236}">
                  <a16:creationId xmlns:a16="http://schemas.microsoft.com/office/drawing/2014/main" id="{5854ECA0-9993-69EE-D341-CED668948C99}"/>
                </a:ext>
              </a:extLst>
            </p:cNvPr>
            <p:cNvCxnSpPr/>
            <p:nvPr/>
          </p:nvCxnSpPr>
          <p:spPr>
            <a:xfrm>
              <a:off x="630238" y="906130"/>
              <a:ext cx="0" cy="461665"/>
            </a:xfrm>
            <a:prstGeom prst="line">
              <a:avLst/>
            </a:prstGeom>
            <a:ln>
              <a:solidFill>
                <a:srgbClr val="091B2C"/>
              </a:solidFill>
            </a:ln>
          </p:spPr>
          <p:style>
            <a:lnRef idx="2">
              <a:schemeClr val="accent1"/>
            </a:lnRef>
            <a:fillRef idx="0">
              <a:schemeClr val="accent1"/>
            </a:fillRef>
            <a:effectRef idx="1">
              <a:schemeClr val="accent1"/>
            </a:effectRef>
            <a:fontRef idx="minor">
              <a:schemeClr val="tx1"/>
            </a:fontRef>
          </p:style>
        </p:cxnSp>
      </p:grpSp>
      <p:cxnSp>
        <p:nvCxnSpPr>
          <p:cNvPr id="20" name="Straight Connector 19">
            <a:extLst>
              <a:ext uri="{FF2B5EF4-FFF2-40B4-BE49-F238E27FC236}">
                <a16:creationId xmlns:a16="http://schemas.microsoft.com/office/drawing/2014/main" id="{6851F722-7CA8-E6E1-F853-1D1D01F0786F}"/>
              </a:ext>
            </a:extLst>
          </p:cNvPr>
          <p:cNvCxnSpPr>
            <a:cxnSpLocks/>
          </p:cNvCxnSpPr>
          <p:nvPr/>
        </p:nvCxnSpPr>
        <p:spPr>
          <a:xfrm>
            <a:off x="6096000" y="1425844"/>
            <a:ext cx="0" cy="5149127"/>
          </a:xfrm>
          <a:prstGeom prst="line">
            <a:avLst/>
          </a:prstGeom>
          <a:ln>
            <a:solidFill>
              <a:schemeClr val="bg1">
                <a:lumMod val="85000"/>
              </a:schemeClr>
            </a:solidFill>
            <a:prstDash val="sysDash"/>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903275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A9A2BAA-7CE0-7479-E1A7-48DEFF76CEA0}"/>
              </a:ext>
            </a:extLst>
          </p:cNvPr>
          <p:cNvSpPr txBox="1"/>
          <p:nvPr/>
        </p:nvSpPr>
        <p:spPr>
          <a:xfrm>
            <a:off x="242807" y="906130"/>
            <a:ext cx="11706386" cy="461665"/>
          </a:xfrm>
          <a:prstGeom prst="rect">
            <a:avLst/>
          </a:prstGeom>
          <a:solidFill>
            <a:srgbClr val="091B2C"/>
          </a:solidFill>
        </p:spPr>
        <p:txBody>
          <a:bodyPr wrap="square" rtlCol="0">
            <a:spAutoFit/>
          </a:bodyPr>
          <a:lstStyle/>
          <a:p>
            <a:pPr algn="ctr"/>
            <a:r>
              <a:rPr lang="en-US" sz="2400" dirty="0">
                <a:solidFill>
                  <a:schemeClr val="bg1"/>
                </a:solidFill>
                <a:latin typeface="Poppins" panose="00000500000000000000" pitchFamily="2" charset="0"/>
                <a:cs typeface="Poppins" panose="00000500000000000000" pitchFamily="2" charset="0"/>
              </a:rPr>
              <a:t>TABLE OF CONTENTS</a:t>
            </a:r>
            <a:endParaRPr lang="en-IN" sz="2400" dirty="0">
              <a:solidFill>
                <a:schemeClr val="bg1"/>
              </a:solidFill>
              <a:latin typeface="Poppins" panose="00000500000000000000" pitchFamily="2" charset="0"/>
              <a:cs typeface="Poppins" panose="00000500000000000000" pitchFamily="2" charset="0"/>
            </a:endParaRPr>
          </a:p>
        </p:txBody>
      </p:sp>
      <p:sp>
        <p:nvSpPr>
          <p:cNvPr id="4" name="Rectangle: Rounded Corners 3">
            <a:hlinkClick r:id="rId3" action="ppaction://hlinksldjump"/>
            <a:extLst>
              <a:ext uri="{FF2B5EF4-FFF2-40B4-BE49-F238E27FC236}">
                <a16:creationId xmlns:a16="http://schemas.microsoft.com/office/drawing/2014/main" id="{4C707777-D3C1-CF1E-B3CD-B5B259602998}"/>
              </a:ext>
            </a:extLst>
          </p:cNvPr>
          <p:cNvSpPr/>
          <p:nvPr/>
        </p:nvSpPr>
        <p:spPr>
          <a:xfrm>
            <a:off x="635430" y="1643328"/>
            <a:ext cx="588936" cy="511444"/>
          </a:xfrm>
          <a:prstGeom prst="roundRect">
            <a:avLst/>
          </a:prstGeom>
          <a:solidFill>
            <a:srgbClr val="091B2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1</a:t>
            </a:r>
            <a:endParaRPr lang="en-IN" dirty="0">
              <a:solidFill>
                <a:schemeClr val="bg1"/>
              </a:solidFill>
            </a:endParaRPr>
          </a:p>
        </p:txBody>
      </p:sp>
      <p:sp>
        <p:nvSpPr>
          <p:cNvPr id="5" name="Rectangle: Rounded Corners 4">
            <a:hlinkClick r:id="rId3" action="ppaction://hlinksldjump"/>
            <a:extLst>
              <a:ext uri="{FF2B5EF4-FFF2-40B4-BE49-F238E27FC236}">
                <a16:creationId xmlns:a16="http://schemas.microsoft.com/office/drawing/2014/main" id="{79F1B68C-EAE0-0741-4B64-1B1849E22B7A}"/>
              </a:ext>
            </a:extLst>
          </p:cNvPr>
          <p:cNvSpPr/>
          <p:nvPr/>
        </p:nvSpPr>
        <p:spPr>
          <a:xfrm>
            <a:off x="1425844" y="1643328"/>
            <a:ext cx="9221491" cy="511444"/>
          </a:xfrm>
          <a:prstGeom prst="roundRect">
            <a:avLst/>
          </a:prstGeom>
          <a:solidFill>
            <a:srgbClr val="091B2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bg1"/>
                </a:solidFill>
              </a:rPr>
              <a:t>OVERVIEW OF INDIA DATA CENTER (DC) MARKET</a:t>
            </a:r>
            <a:endParaRPr lang="en-IN" dirty="0">
              <a:solidFill>
                <a:schemeClr val="bg1"/>
              </a:solidFill>
            </a:endParaRPr>
          </a:p>
        </p:txBody>
      </p:sp>
      <p:sp>
        <p:nvSpPr>
          <p:cNvPr id="7" name="Rectangle: Rounded Corners 6">
            <a:hlinkClick r:id="rId3" action="ppaction://hlinksldjump"/>
            <a:extLst>
              <a:ext uri="{FF2B5EF4-FFF2-40B4-BE49-F238E27FC236}">
                <a16:creationId xmlns:a16="http://schemas.microsoft.com/office/drawing/2014/main" id="{D0B53891-F49E-A6D8-9D6B-C993CCC2CD43}"/>
              </a:ext>
            </a:extLst>
          </p:cNvPr>
          <p:cNvSpPr/>
          <p:nvPr/>
        </p:nvSpPr>
        <p:spPr>
          <a:xfrm>
            <a:off x="10833315" y="1643328"/>
            <a:ext cx="588936" cy="511444"/>
          </a:xfrm>
          <a:prstGeom prst="roundRect">
            <a:avLst/>
          </a:prstGeom>
          <a:solidFill>
            <a:srgbClr val="091B2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3</a:t>
            </a:r>
            <a:endParaRPr lang="en-IN" dirty="0">
              <a:solidFill>
                <a:schemeClr val="bg1"/>
              </a:solidFill>
            </a:endParaRPr>
          </a:p>
        </p:txBody>
      </p:sp>
      <p:sp>
        <p:nvSpPr>
          <p:cNvPr id="10" name="Rectangle: Rounded Corners 9">
            <a:hlinkClick r:id="rId4" action="ppaction://hlinksldjump"/>
            <a:extLst>
              <a:ext uri="{FF2B5EF4-FFF2-40B4-BE49-F238E27FC236}">
                <a16:creationId xmlns:a16="http://schemas.microsoft.com/office/drawing/2014/main" id="{F3338E0E-C312-3250-A747-FB430963CF53}"/>
              </a:ext>
            </a:extLst>
          </p:cNvPr>
          <p:cNvSpPr/>
          <p:nvPr/>
        </p:nvSpPr>
        <p:spPr>
          <a:xfrm>
            <a:off x="635430" y="2276178"/>
            <a:ext cx="588936" cy="511444"/>
          </a:xfrm>
          <a:prstGeom prst="roundRect">
            <a:avLst/>
          </a:prstGeom>
          <a:solidFill>
            <a:srgbClr val="091B2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2</a:t>
            </a:r>
            <a:endParaRPr lang="en-IN" dirty="0">
              <a:solidFill>
                <a:schemeClr val="bg1"/>
              </a:solidFill>
            </a:endParaRPr>
          </a:p>
        </p:txBody>
      </p:sp>
      <p:sp>
        <p:nvSpPr>
          <p:cNvPr id="11" name="Rectangle: Rounded Corners 10">
            <a:hlinkClick r:id="rId4" action="ppaction://hlinksldjump"/>
            <a:extLst>
              <a:ext uri="{FF2B5EF4-FFF2-40B4-BE49-F238E27FC236}">
                <a16:creationId xmlns:a16="http://schemas.microsoft.com/office/drawing/2014/main" id="{9364E306-1470-46C0-B31B-5FD0B0753C8F}"/>
              </a:ext>
            </a:extLst>
          </p:cNvPr>
          <p:cNvSpPr/>
          <p:nvPr/>
        </p:nvSpPr>
        <p:spPr>
          <a:xfrm>
            <a:off x="1425844" y="2276178"/>
            <a:ext cx="9221491" cy="511444"/>
          </a:xfrm>
          <a:prstGeom prst="roundRect">
            <a:avLst/>
          </a:prstGeom>
          <a:solidFill>
            <a:srgbClr val="091B2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bg1"/>
                </a:solidFill>
              </a:rPr>
              <a:t>DATA CENTER (DC) HOTSPOTS IN INDIA</a:t>
            </a:r>
            <a:endParaRPr lang="en-IN" dirty="0">
              <a:solidFill>
                <a:schemeClr val="bg1"/>
              </a:solidFill>
            </a:endParaRPr>
          </a:p>
        </p:txBody>
      </p:sp>
      <p:sp>
        <p:nvSpPr>
          <p:cNvPr id="12" name="Rectangle: Rounded Corners 11">
            <a:hlinkClick r:id="rId4" action="ppaction://hlinksldjump"/>
            <a:extLst>
              <a:ext uri="{FF2B5EF4-FFF2-40B4-BE49-F238E27FC236}">
                <a16:creationId xmlns:a16="http://schemas.microsoft.com/office/drawing/2014/main" id="{A4B39D17-CD9D-27BE-B929-E661473DD871}"/>
              </a:ext>
            </a:extLst>
          </p:cNvPr>
          <p:cNvSpPr/>
          <p:nvPr/>
        </p:nvSpPr>
        <p:spPr>
          <a:xfrm>
            <a:off x="10833315" y="2276178"/>
            <a:ext cx="588936" cy="511444"/>
          </a:xfrm>
          <a:prstGeom prst="roundRect">
            <a:avLst/>
          </a:prstGeom>
          <a:solidFill>
            <a:srgbClr val="091B2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8</a:t>
            </a:r>
            <a:endParaRPr lang="en-IN" dirty="0">
              <a:solidFill>
                <a:schemeClr val="bg1"/>
              </a:solidFill>
            </a:endParaRPr>
          </a:p>
        </p:txBody>
      </p:sp>
      <p:sp>
        <p:nvSpPr>
          <p:cNvPr id="14" name="Rectangle: Rounded Corners 13">
            <a:hlinkClick r:id="rId5" action="ppaction://hlinksldjump"/>
            <a:extLst>
              <a:ext uri="{FF2B5EF4-FFF2-40B4-BE49-F238E27FC236}">
                <a16:creationId xmlns:a16="http://schemas.microsoft.com/office/drawing/2014/main" id="{5C69252F-39D8-E62F-4110-141980F9019B}"/>
              </a:ext>
            </a:extLst>
          </p:cNvPr>
          <p:cNvSpPr/>
          <p:nvPr/>
        </p:nvSpPr>
        <p:spPr>
          <a:xfrm>
            <a:off x="635430" y="2909028"/>
            <a:ext cx="588936" cy="511444"/>
          </a:xfrm>
          <a:prstGeom prst="roundRect">
            <a:avLst/>
          </a:prstGeom>
          <a:solidFill>
            <a:srgbClr val="091B2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3</a:t>
            </a:r>
            <a:endParaRPr lang="en-IN" dirty="0">
              <a:solidFill>
                <a:schemeClr val="bg1"/>
              </a:solidFill>
            </a:endParaRPr>
          </a:p>
        </p:txBody>
      </p:sp>
      <p:sp>
        <p:nvSpPr>
          <p:cNvPr id="15" name="Rectangle: Rounded Corners 14">
            <a:hlinkClick r:id="rId5" action="ppaction://hlinksldjump"/>
            <a:extLst>
              <a:ext uri="{FF2B5EF4-FFF2-40B4-BE49-F238E27FC236}">
                <a16:creationId xmlns:a16="http://schemas.microsoft.com/office/drawing/2014/main" id="{0EAB0EF7-BC15-55A2-E242-897AAEA9AA73}"/>
              </a:ext>
            </a:extLst>
          </p:cNvPr>
          <p:cNvSpPr/>
          <p:nvPr/>
        </p:nvSpPr>
        <p:spPr>
          <a:xfrm>
            <a:off x="1425844" y="2909028"/>
            <a:ext cx="9221491" cy="511444"/>
          </a:xfrm>
          <a:prstGeom prst="roundRect">
            <a:avLst/>
          </a:prstGeom>
          <a:solidFill>
            <a:srgbClr val="091B2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bg1"/>
                </a:solidFill>
              </a:rPr>
              <a:t>DATA CENTER (DC) OPERATORS</a:t>
            </a:r>
            <a:endParaRPr lang="en-IN" dirty="0">
              <a:solidFill>
                <a:schemeClr val="bg1"/>
              </a:solidFill>
            </a:endParaRPr>
          </a:p>
        </p:txBody>
      </p:sp>
      <p:sp>
        <p:nvSpPr>
          <p:cNvPr id="16" name="Rectangle: Rounded Corners 15">
            <a:hlinkClick r:id="rId5" action="ppaction://hlinksldjump"/>
            <a:extLst>
              <a:ext uri="{FF2B5EF4-FFF2-40B4-BE49-F238E27FC236}">
                <a16:creationId xmlns:a16="http://schemas.microsoft.com/office/drawing/2014/main" id="{894FB00D-A075-C404-4A68-7EE58E011013}"/>
              </a:ext>
            </a:extLst>
          </p:cNvPr>
          <p:cNvSpPr/>
          <p:nvPr/>
        </p:nvSpPr>
        <p:spPr>
          <a:xfrm>
            <a:off x="10833315" y="2909028"/>
            <a:ext cx="588936" cy="511444"/>
          </a:xfrm>
          <a:prstGeom prst="roundRect">
            <a:avLst/>
          </a:prstGeom>
          <a:solidFill>
            <a:srgbClr val="091B2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11</a:t>
            </a:r>
            <a:endParaRPr lang="en-IN" dirty="0">
              <a:solidFill>
                <a:schemeClr val="bg1"/>
              </a:solidFill>
            </a:endParaRPr>
          </a:p>
        </p:txBody>
      </p:sp>
      <p:sp>
        <p:nvSpPr>
          <p:cNvPr id="18" name="Rectangle: Rounded Corners 17">
            <a:hlinkClick r:id="rId6" action="ppaction://hlinksldjump"/>
            <a:extLst>
              <a:ext uri="{FF2B5EF4-FFF2-40B4-BE49-F238E27FC236}">
                <a16:creationId xmlns:a16="http://schemas.microsoft.com/office/drawing/2014/main" id="{3CE52FFA-792A-7A50-765D-FAB1D7B9288D}"/>
              </a:ext>
            </a:extLst>
          </p:cNvPr>
          <p:cNvSpPr/>
          <p:nvPr/>
        </p:nvSpPr>
        <p:spPr>
          <a:xfrm>
            <a:off x="635430" y="3541878"/>
            <a:ext cx="588936" cy="511444"/>
          </a:xfrm>
          <a:prstGeom prst="roundRect">
            <a:avLst/>
          </a:prstGeom>
          <a:solidFill>
            <a:srgbClr val="091B2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4</a:t>
            </a:r>
            <a:endParaRPr lang="en-IN" dirty="0">
              <a:solidFill>
                <a:schemeClr val="bg1"/>
              </a:solidFill>
            </a:endParaRPr>
          </a:p>
        </p:txBody>
      </p:sp>
      <p:sp>
        <p:nvSpPr>
          <p:cNvPr id="19" name="Rectangle: Rounded Corners 18">
            <a:hlinkClick r:id="rId6" action="ppaction://hlinksldjump"/>
            <a:extLst>
              <a:ext uri="{FF2B5EF4-FFF2-40B4-BE49-F238E27FC236}">
                <a16:creationId xmlns:a16="http://schemas.microsoft.com/office/drawing/2014/main" id="{119005CB-1999-B648-6743-FEF3E66ED502}"/>
              </a:ext>
            </a:extLst>
          </p:cNvPr>
          <p:cNvSpPr/>
          <p:nvPr/>
        </p:nvSpPr>
        <p:spPr>
          <a:xfrm>
            <a:off x="1425844" y="3541878"/>
            <a:ext cx="9221491" cy="511444"/>
          </a:xfrm>
          <a:prstGeom prst="roundRect">
            <a:avLst/>
          </a:prstGeom>
          <a:solidFill>
            <a:srgbClr val="091B2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bg1"/>
                </a:solidFill>
              </a:rPr>
              <a:t>DATA LOCALIZATION LAWS AND REGULATIONS IN INDIA</a:t>
            </a:r>
          </a:p>
        </p:txBody>
      </p:sp>
      <p:sp>
        <p:nvSpPr>
          <p:cNvPr id="20" name="Rectangle: Rounded Corners 19">
            <a:hlinkClick r:id="rId6" action="ppaction://hlinksldjump"/>
            <a:extLst>
              <a:ext uri="{FF2B5EF4-FFF2-40B4-BE49-F238E27FC236}">
                <a16:creationId xmlns:a16="http://schemas.microsoft.com/office/drawing/2014/main" id="{2FDE9DAF-8656-63B2-A4D5-0CE1342A9AE0}"/>
              </a:ext>
            </a:extLst>
          </p:cNvPr>
          <p:cNvSpPr/>
          <p:nvPr/>
        </p:nvSpPr>
        <p:spPr>
          <a:xfrm>
            <a:off x="10833315" y="3541878"/>
            <a:ext cx="588936" cy="511444"/>
          </a:xfrm>
          <a:prstGeom prst="roundRect">
            <a:avLst/>
          </a:prstGeom>
          <a:solidFill>
            <a:srgbClr val="091B2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14</a:t>
            </a:r>
            <a:endParaRPr lang="en-IN" dirty="0">
              <a:solidFill>
                <a:schemeClr val="bg1"/>
              </a:solidFill>
            </a:endParaRPr>
          </a:p>
        </p:txBody>
      </p:sp>
      <p:sp>
        <p:nvSpPr>
          <p:cNvPr id="22" name="Rectangle: Rounded Corners 21">
            <a:hlinkClick r:id="rId7" action="ppaction://hlinksldjump"/>
            <a:extLst>
              <a:ext uri="{FF2B5EF4-FFF2-40B4-BE49-F238E27FC236}">
                <a16:creationId xmlns:a16="http://schemas.microsoft.com/office/drawing/2014/main" id="{5F7BC5C7-38BE-DA57-3E39-91AF459EF540}"/>
              </a:ext>
            </a:extLst>
          </p:cNvPr>
          <p:cNvSpPr/>
          <p:nvPr/>
        </p:nvSpPr>
        <p:spPr>
          <a:xfrm>
            <a:off x="635430" y="4174728"/>
            <a:ext cx="588936" cy="511444"/>
          </a:xfrm>
          <a:prstGeom prst="roundRect">
            <a:avLst/>
          </a:prstGeom>
          <a:solidFill>
            <a:srgbClr val="091B2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5</a:t>
            </a:r>
            <a:endParaRPr lang="en-IN" dirty="0">
              <a:solidFill>
                <a:schemeClr val="bg1"/>
              </a:solidFill>
            </a:endParaRPr>
          </a:p>
        </p:txBody>
      </p:sp>
      <p:sp>
        <p:nvSpPr>
          <p:cNvPr id="23" name="Rectangle: Rounded Corners 22">
            <a:hlinkClick r:id="rId7" action="ppaction://hlinksldjump"/>
            <a:extLst>
              <a:ext uri="{FF2B5EF4-FFF2-40B4-BE49-F238E27FC236}">
                <a16:creationId xmlns:a16="http://schemas.microsoft.com/office/drawing/2014/main" id="{2D49E2E7-52E0-5477-6C84-0A6BDE203E73}"/>
              </a:ext>
            </a:extLst>
          </p:cNvPr>
          <p:cNvSpPr/>
          <p:nvPr/>
        </p:nvSpPr>
        <p:spPr>
          <a:xfrm>
            <a:off x="1425844" y="4174728"/>
            <a:ext cx="9221491" cy="511444"/>
          </a:xfrm>
          <a:prstGeom prst="roundRect">
            <a:avLst/>
          </a:prstGeom>
          <a:solidFill>
            <a:srgbClr val="091B2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bg1"/>
                </a:solidFill>
              </a:rPr>
              <a:t>VALUE CHAIN FOR THE DATA CENTER MARKET IN INDIA</a:t>
            </a:r>
          </a:p>
        </p:txBody>
      </p:sp>
      <p:sp>
        <p:nvSpPr>
          <p:cNvPr id="24" name="Rectangle: Rounded Corners 23">
            <a:hlinkClick r:id="rId7" action="ppaction://hlinksldjump"/>
            <a:extLst>
              <a:ext uri="{FF2B5EF4-FFF2-40B4-BE49-F238E27FC236}">
                <a16:creationId xmlns:a16="http://schemas.microsoft.com/office/drawing/2014/main" id="{21BFD039-A47C-414C-99A8-FC5A4277F8ED}"/>
              </a:ext>
            </a:extLst>
          </p:cNvPr>
          <p:cNvSpPr/>
          <p:nvPr/>
        </p:nvSpPr>
        <p:spPr>
          <a:xfrm>
            <a:off x="10833315" y="4174728"/>
            <a:ext cx="588936" cy="511444"/>
          </a:xfrm>
          <a:prstGeom prst="roundRect">
            <a:avLst/>
          </a:prstGeom>
          <a:solidFill>
            <a:srgbClr val="091B2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16</a:t>
            </a:r>
            <a:endParaRPr lang="en-IN" dirty="0">
              <a:solidFill>
                <a:schemeClr val="bg1"/>
              </a:solidFill>
            </a:endParaRPr>
          </a:p>
        </p:txBody>
      </p:sp>
      <p:sp>
        <p:nvSpPr>
          <p:cNvPr id="26" name="Rectangle: Rounded Corners 25">
            <a:hlinkClick r:id="rId8" action="ppaction://hlinksldjump"/>
            <a:extLst>
              <a:ext uri="{FF2B5EF4-FFF2-40B4-BE49-F238E27FC236}">
                <a16:creationId xmlns:a16="http://schemas.microsoft.com/office/drawing/2014/main" id="{F5BC2619-1BF5-A685-491B-7C76679556A7}"/>
              </a:ext>
            </a:extLst>
          </p:cNvPr>
          <p:cNvSpPr/>
          <p:nvPr/>
        </p:nvSpPr>
        <p:spPr>
          <a:xfrm>
            <a:off x="635430" y="4807578"/>
            <a:ext cx="588936" cy="511444"/>
          </a:xfrm>
          <a:prstGeom prst="roundRect">
            <a:avLst/>
          </a:prstGeom>
          <a:solidFill>
            <a:srgbClr val="091B2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6</a:t>
            </a:r>
            <a:endParaRPr lang="en-IN" dirty="0">
              <a:solidFill>
                <a:schemeClr val="bg1"/>
              </a:solidFill>
            </a:endParaRPr>
          </a:p>
        </p:txBody>
      </p:sp>
      <p:sp>
        <p:nvSpPr>
          <p:cNvPr id="27" name="Rectangle: Rounded Corners 26">
            <a:hlinkClick r:id="rId8" action="ppaction://hlinksldjump"/>
            <a:extLst>
              <a:ext uri="{FF2B5EF4-FFF2-40B4-BE49-F238E27FC236}">
                <a16:creationId xmlns:a16="http://schemas.microsoft.com/office/drawing/2014/main" id="{B6C42B6A-6381-C0A2-3C70-52DFDC7BFBEB}"/>
              </a:ext>
            </a:extLst>
          </p:cNvPr>
          <p:cNvSpPr/>
          <p:nvPr/>
        </p:nvSpPr>
        <p:spPr>
          <a:xfrm>
            <a:off x="1425844" y="4807578"/>
            <a:ext cx="9221491" cy="511444"/>
          </a:xfrm>
          <a:prstGeom prst="roundRect">
            <a:avLst/>
          </a:prstGeom>
          <a:solidFill>
            <a:srgbClr val="091B2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bg1"/>
                </a:solidFill>
              </a:rPr>
              <a:t>PLANNED AND UPCOMING DATA CENTER OPERATIONS IN INDIA</a:t>
            </a:r>
          </a:p>
        </p:txBody>
      </p:sp>
      <p:sp>
        <p:nvSpPr>
          <p:cNvPr id="28" name="Rectangle: Rounded Corners 27">
            <a:hlinkClick r:id="rId8" action="ppaction://hlinksldjump"/>
            <a:extLst>
              <a:ext uri="{FF2B5EF4-FFF2-40B4-BE49-F238E27FC236}">
                <a16:creationId xmlns:a16="http://schemas.microsoft.com/office/drawing/2014/main" id="{C8165062-E39E-5F3F-873F-6DB834EC3987}"/>
              </a:ext>
            </a:extLst>
          </p:cNvPr>
          <p:cNvSpPr/>
          <p:nvPr/>
        </p:nvSpPr>
        <p:spPr>
          <a:xfrm>
            <a:off x="10833315" y="4807578"/>
            <a:ext cx="588936" cy="511444"/>
          </a:xfrm>
          <a:prstGeom prst="roundRect">
            <a:avLst/>
          </a:prstGeom>
          <a:solidFill>
            <a:srgbClr val="091B2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18</a:t>
            </a:r>
            <a:endParaRPr lang="en-IN" dirty="0">
              <a:solidFill>
                <a:schemeClr val="bg1"/>
              </a:solidFill>
            </a:endParaRPr>
          </a:p>
        </p:txBody>
      </p:sp>
      <p:sp>
        <p:nvSpPr>
          <p:cNvPr id="30" name="Rectangle: Rounded Corners 29">
            <a:hlinkClick r:id="rId9" action="ppaction://hlinksldjump"/>
            <a:extLst>
              <a:ext uri="{FF2B5EF4-FFF2-40B4-BE49-F238E27FC236}">
                <a16:creationId xmlns:a16="http://schemas.microsoft.com/office/drawing/2014/main" id="{6ADE1858-0B16-15E3-E29D-3F8B265D21B8}"/>
              </a:ext>
            </a:extLst>
          </p:cNvPr>
          <p:cNvSpPr/>
          <p:nvPr/>
        </p:nvSpPr>
        <p:spPr>
          <a:xfrm>
            <a:off x="635430" y="5440426"/>
            <a:ext cx="588936" cy="511444"/>
          </a:xfrm>
          <a:prstGeom prst="roundRect">
            <a:avLst/>
          </a:prstGeom>
          <a:solidFill>
            <a:srgbClr val="091B2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7</a:t>
            </a:r>
            <a:endParaRPr lang="en-IN" dirty="0">
              <a:solidFill>
                <a:schemeClr val="bg1"/>
              </a:solidFill>
            </a:endParaRPr>
          </a:p>
        </p:txBody>
      </p:sp>
      <p:sp>
        <p:nvSpPr>
          <p:cNvPr id="31" name="Rectangle: Rounded Corners 30">
            <a:hlinkClick r:id="rId9" action="ppaction://hlinksldjump"/>
            <a:extLst>
              <a:ext uri="{FF2B5EF4-FFF2-40B4-BE49-F238E27FC236}">
                <a16:creationId xmlns:a16="http://schemas.microsoft.com/office/drawing/2014/main" id="{A4F6A615-8457-1D48-E3C2-F2BEE655099E}"/>
              </a:ext>
            </a:extLst>
          </p:cNvPr>
          <p:cNvSpPr/>
          <p:nvPr/>
        </p:nvSpPr>
        <p:spPr>
          <a:xfrm>
            <a:off x="1425844" y="5440426"/>
            <a:ext cx="9221491" cy="511444"/>
          </a:xfrm>
          <a:prstGeom prst="roundRect">
            <a:avLst/>
          </a:prstGeom>
          <a:solidFill>
            <a:srgbClr val="091B2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bg1"/>
                </a:solidFill>
              </a:rPr>
              <a:t>FUTURE OUTLOOK OF INDIA DC LANDSCAPE</a:t>
            </a:r>
          </a:p>
        </p:txBody>
      </p:sp>
      <p:sp>
        <p:nvSpPr>
          <p:cNvPr id="32" name="Rectangle: Rounded Corners 31">
            <a:hlinkClick r:id="rId9" action="ppaction://hlinksldjump"/>
            <a:extLst>
              <a:ext uri="{FF2B5EF4-FFF2-40B4-BE49-F238E27FC236}">
                <a16:creationId xmlns:a16="http://schemas.microsoft.com/office/drawing/2014/main" id="{1C02D46C-2EFF-4F84-F88A-A69F3FAEC6C7}"/>
              </a:ext>
            </a:extLst>
          </p:cNvPr>
          <p:cNvSpPr/>
          <p:nvPr/>
        </p:nvSpPr>
        <p:spPr>
          <a:xfrm>
            <a:off x="10833315" y="5440426"/>
            <a:ext cx="588936" cy="511444"/>
          </a:xfrm>
          <a:prstGeom prst="roundRect">
            <a:avLst/>
          </a:prstGeom>
          <a:solidFill>
            <a:srgbClr val="091B2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20</a:t>
            </a:r>
            <a:endParaRPr lang="en-IN" dirty="0">
              <a:solidFill>
                <a:schemeClr val="bg1"/>
              </a:solidFill>
            </a:endParaRPr>
          </a:p>
        </p:txBody>
      </p:sp>
      <p:sp>
        <p:nvSpPr>
          <p:cNvPr id="3" name="Rectangle 2">
            <a:extLst>
              <a:ext uri="{FF2B5EF4-FFF2-40B4-BE49-F238E27FC236}">
                <a16:creationId xmlns:a16="http://schemas.microsoft.com/office/drawing/2014/main" id="{8E12446F-930D-228C-9D0B-CE58070B71DF}"/>
              </a:ext>
            </a:extLst>
          </p:cNvPr>
          <p:cNvSpPr/>
          <p:nvPr/>
        </p:nvSpPr>
        <p:spPr>
          <a:xfrm>
            <a:off x="532785" y="906130"/>
            <a:ext cx="53032" cy="461665"/>
          </a:xfrm>
          <a:prstGeom prst="rect">
            <a:avLst/>
          </a:prstGeom>
          <a:solidFill>
            <a:srgbClr val="E2180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35" name="Straight Connector 34">
            <a:extLst>
              <a:ext uri="{FF2B5EF4-FFF2-40B4-BE49-F238E27FC236}">
                <a16:creationId xmlns:a16="http://schemas.microsoft.com/office/drawing/2014/main" id="{A5563B32-DBA4-4315-3C87-E35403154A38}"/>
              </a:ext>
            </a:extLst>
          </p:cNvPr>
          <p:cNvCxnSpPr/>
          <p:nvPr/>
        </p:nvCxnSpPr>
        <p:spPr>
          <a:xfrm>
            <a:off x="630238" y="906130"/>
            <a:ext cx="0" cy="461665"/>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673411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FA44CA3F-B9DF-45E7-F416-8CF552FDFE85}"/>
              </a:ext>
            </a:extLst>
          </p:cNvPr>
          <p:cNvSpPr/>
          <p:nvPr/>
        </p:nvSpPr>
        <p:spPr>
          <a:xfrm>
            <a:off x="0" y="0"/>
            <a:ext cx="12191998" cy="6858000"/>
          </a:xfrm>
          <a:prstGeom prst="rect">
            <a:avLst/>
          </a:prstGeom>
          <a:solidFill>
            <a:srgbClr val="091B2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050" name="Picture 2" descr="Data search icon">
            <a:extLst>
              <a:ext uri="{FF2B5EF4-FFF2-40B4-BE49-F238E27FC236}">
                <a16:creationId xmlns:a16="http://schemas.microsoft.com/office/drawing/2014/main" id="{7513C34B-9AB5-1665-24C6-F45E46B19521}"/>
              </a:ext>
            </a:extLst>
          </p:cNvPr>
          <p:cNvPicPr>
            <a:picLocks noChangeAspect="1" noChangeArrowheads="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444149" y="5177573"/>
            <a:ext cx="1015999" cy="1015999"/>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1">
            <a:extLst>
              <a:ext uri="{FF2B5EF4-FFF2-40B4-BE49-F238E27FC236}">
                <a16:creationId xmlns:a16="http://schemas.microsoft.com/office/drawing/2014/main" id="{58255FFA-9F76-3600-5DAB-59F338CEAF19}"/>
              </a:ext>
            </a:extLst>
          </p:cNvPr>
          <p:cNvSpPr>
            <a:spLocks noGrp="1"/>
          </p:cNvSpPr>
          <p:nvPr>
            <p:ph type="ctrTitle"/>
          </p:nvPr>
        </p:nvSpPr>
        <p:spPr>
          <a:xfrm>
            <a:off x="5563336" y="4513145"/>
            <a:ext cx="6628662" cy="2344855"/>
          </a:xfrm>
        </p:spPr>
        <p:txBody>
          <a:bodyPr anchor="ctr">
            <a:normAutofit/>
          </a:bodyPr>
          <a:lstStyle/>
          <a:p>
            <a:pPr algn="l">
              <a:lnSpc>
                <a:spcPct val="100000"/>
              </a:lnSpc>
            </a:pPr>
            <a:r>
              <a:rPr lang="en-US" sz="3600" b="1" dirty="0">
                <a:solidFill>
                  <a:srgbClr val="FFFFFF"/>
                </a:solidFill>
                <a:latin typeface="Poppins" panose="00000500000000000000" pitchFamily="2" charset="0"/>
                <a:cs typeface="Poppins" panose="00000500000000000000" pitchFamily="2" charset="0"/>
              </a:rPr>
              <a:t>FUTURE OUTLOOK OF INDIA DC LANDSCAPE</a:t>
            </a:r>
          </a:p>
        </p:txBody>
      </p:sp>
      <p:sp>
        <p:nvSpPr>
          <p:cNvPr id="14" name="Freeform: Shape 13">
            <a:extLst>
              <a:ext uri="{FF2B5EF4-FFF2-40B4-BE49-F238E27FC236}">
                <a16:creationId xmlns:a16="http://schemas.microsoft.com/office/drawing/2014/main" id="{B8368ABA-76E4-4E72-4531-D31A10A98CA9}"/>
              </a:ext>
            </a:extLst>
          </p:cNvPr>
          <p:cNvSpPr/>
          <p:nvPr/>
        </p:nvSpPr>
        <p:spPr>
          <a:xfrm>
            <a:off x="506664" y="709702"/>
            <a:ext cx="3245002" cy="3245000"/>
          </a:xfrm>
          <a:custGeom>
            <a:avLst/>
            <a:gdLst>
              <a:gd name="connsiteX0" fmla="*/ 404224 w 2888575"/>
              <a:gd name="connsiteY0" fmla="*/ 0 h 2888573"/>
              <a:gd name="connsiteX1" fmla="*/ 2888575 w 2888575"/>
              <a:gd name="connsiteY1" fmla="*/ 2484351 h 2888573"/>
              <a:gd name="connsiteX2" fmla="*/ 2564523 w 2888575"/>
              <a:gd name="connsiteY2" fmla="*/ 2808403 h 2888573"/>
              <a:gd name="connsiteX3" fmla="*/ 2177485 w 2888575"/>
              <a:gd name="connsiteY3" fmla="*/ 2808403 h 2888573"/>
              <a:gd name="connsiteX4" fmla="*/ 80171 w 2888575"/>
              <a:gd name="connsiteY4" fmla="*/ 711089 h 2888573"/>
              <a:gd name="connsiteX5" fmla="*/ 80171 w 2888575"/>
              <a:gd name="connsiteY5" fmla="*/ 324052 h 2888573"/>
              <a:gd name="connsiteX6" fmla="*/ 404224 w 2888575"/>
              <a:gd name="connsiteY6" fmla="*/ 0 h 2888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88575" h="2888573">
                <a:moveTo>
                  <a:pt x="404224" y="0"/>
                </a:moveTo>
                <a:lnTo>
                  <a:pt x="2888575" y="2484351"/>
                </a:lnTo>
                <a:lnTo>
                  <a:pt x="2564523" y="2808403"/>
                </a:lnTo>
                <a:cubicBezTo>
                  <a:pt x="2457627" y="2915297"/>
                  <a:pt x="2284380" y="2915297"/>
                  <a:pt x="2177485" y="2808403"/>
                </a:cubicBezTo>
                <a:lnTo>
                  <a:pt x="80171" y="711089"/>
                </a:lnTo>
                <a:cubicBezTo>
                  <a:pt x="-26724" y="604194"/>
                  <a:pt x="-26724" y="430947"/>
                  <a:pt x="80171" y="324052"/>
                </a:cubicBezTo>
                <a:lnTo>
                  <a:pt x="404224" y="0"/>
                </a:lnTo>
                <a:close/>
              </a:path>
            </a:pathLst>
          </a:custGeom>
          <a:solidFill>
            <a:srgbClr val="E2180D"/>
          </a:solidFill>
          <a:ln w="0" cap="flat">
            <a:noFill/>
            <a:prstDash val="solid"/>
            <a:miter/>
          </a:ln>
        </p:spPr>
        <p:txBody>
          <a:bodyPr rtlCol="0" anchor="ctr"/>
          <a:lstStyle/>
          <a:p>
            <a:endParaRPr lang="en-IN"/>
          </a:p>
        </p:txBody>
      </p:sp>
      <p:sp>
        <p:nvSpPr>
          <p:cNvPr id="15" name="Freeform: Shape 14">
            <a:extLst>
              <a:ext uri="{FF2B5EF4-FFF2-40B4-BE49-F238E27FC236}">
                <a16:creationId xmlns:a16="http://schemas.microsoft.com/office/drawing/2014/main" id="{FC7D1A56-E97C-FC37-E2C7-7AC2D8FCDE80}"/>
              </a:ext>
            </a:extLst>
          </p:cNvPr>
          <p:cNvSpPr/>
          <p:nvPr/>
        </p:nvSpPr>
        <p:spPr>
          <a:xfrm>
            <a:off x="506664" y="0"/>
            <a:ext cx="4365205" cy="3789566"/>
          </a:xfrm>
          <a:custGeom>
            <a:avLst/>
            <a:gdLst>
              <a:gd name="connsiteX0" fmla="*/ 49228 w 4365205"/>
              <a:gd name="connsiteY0" fmla="*/ 0 h 3789566"/>
              <a:gd name="connsiteX1" fmla="*/ 1164939 w 4365205"/>
              <a:gd name="connsiteY1" fmla="*/ 0 h 3789566"/>
              <a:gd name="connsiteX2" fmla="*/ 4365205 w 4365205"/>
              <a:gd name="connsiteY2" fmla="*/ 3200266 h 3789566"/>
              <a:gd name="connsiteX3" fmla="*/ 3908047 w 4365205"/>
              <a:gd name="connsiteY3" fmla="*/ 3657423 h 3789566"/>
              <a:gd name="connsiteX4" fmla="*/ 3269997 w 4365205"/>
              <a:gd name="connsiteY4" fmla="*/ 3657423 h 3789566"/>
              <a:gd name="connsiteX5" fmla="*/ 132145 w 4365205"/>
              <a:gd name="connsiteY5" fmla="*/ 519571 h 3789566"/>
              <a:gd name="connsiteX6" fmla="*/ 33036 w 4365205"/>
              <a:gd name="connsiteY6" fmla="*/ 30770 h 3789566"/>
              <a:gd name="connsiteX7" fmla="*/ 49228 w 4365205"/>
              <a:gd name="connsiteY7" fmla="*/ 0 h 3789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65205" h="3789566">
                <a:moveTo>
                  <a:pt x="49228" y="0"/>
                </a:moveTo>
                <a:lnTo>
                  <a:pt x="1164939" y="0"/>
                </a:lnTo>
                <a:lnTo>
                  <a:pt x="4365205" y="3200266"/>
                </a:lnTo>
                <a:lnTo>
                  <a:pt x="3908047" y="3657423"/>
                </a:lnTo>
                <a:cubicBezTo>
                  <a:pt x="3731855" y="3833614"/>
                  <a:pt x="3446190" y="3833614"/>
                  <a:pt x="3269997" y="3657423"/>
                </a:cubicBezTo>
                <a:lnTo>
                  <a:pt x="132145" y="519571"/>
                </a:lnTo>
                <a:cubicBezTo>
                  <a:pt x="0" y="387426"/>
                  <a:pt x="-33036" y="193704"/>
                  <a:pt x="33036" y="30770"/>
                </a:cubicBezTo>
                <a:lnTo>
                  <a:pt x="49228" y="0"/>
                </a:lnTo>
                <a:close/>
              </a:path>
            </a:pathLst>
          </a:custGeom>
          <a:solidFill>
            <a:srgbClr val="FFFFFF"/>
          </a:solidFill>
          <a:ln w="0" cap="flat">
            <a:noFill/>
            <a:prstDash val="solid"/>
            <a:miter/>
          </a:ln>
        </p:spPr>
        <p:txBody>
          <a:bodyPr rtlCol="0" anchor="ctr"/>
          <a:lstStyle/>
          <a:p>
            <a:endParaRPr lang="en-IN"/>
          </a:p>
        </p:txBody>
      </p:sp>
    </p:spTree>
    <p:extLst>
      <p:ext uri="{BB962C8B-B14F-4D97-AF65-F5344CB8AC3E}">
        <p14:creationId xmlns:p14="http://schemas.microsoft.com/office/powerpoint/2010/main" val="3692933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A9A2BAA-7CE0-7479-E1A7-48DEFF76CEA0}"/>
              </a:ext>
            </a:extLst>
          </p:cNvPr>
          <p:cNvSpPr txBox="1"/>
          <p:nvPr/>
        </p:nvSpPr>
        <p:spPr>
          <a:xfrm>
            <a:off x="340964" y="73780"/>
            <a:ext cx="11468744" cy="369332"/>
          </a:xfrm>
          <a:prstGeom prst="rect">
            <a:avLst/>
          </a:prstGeom>
          <a:noFill/>
        </p:spPr>
        <p:txBody>
          <a:bodyPr wrap="square" rtlCol="0">
            <a:spAutoFit/>
          </a:bodyPr>
          <a:lstStyle/>
          <a:p>
            <a:r>
              <a:rPr lang="en-US" b="1" dirty="0">
                <a:latin typeface="Poppins" panose="00000500000000000000" pitchFamily="2" charset="0"/>
                <a:cs typeface="Poppins" panose="00000500000000000000" pitchFamily="2" charset="0"/>
              </a:rPr>
              <a:t>FUTURE OUTLOOK OF INDIA’S DATA CENTER (DC) LANDSCAPE (1/4)</a:t>
            </a:r>
            <a:endParaRPr lang="en-IN" b="1" dirty="0">
              <a:latin typeface="Poppins" panose="00000500000000000000" pitchFamily="2" charset="0"/>
              <a:cs typeface="Poppins" panose="00000500000000000000" pitchFamily="2" charset="0"/>
            </a:endParaRPr>
          </a:p>
        </p:txBody>
      </p:sp>
      <p:sp>
        <p:nvSpPr>
          <p:cNvPr id="8" name="TextBox 7">
            <a:extLst>
              <a:ext uri="{FF2B5EF4-FFF2-40B4-BE49-F238E27FC236}">
                <a16:creationId xmlns:a16="http://schemas.microsoft.com/office/drawing/2014/main" id="{98958601-D84A-385D-C930-DC7078FD73B6}"/>
              </a:ext>
            </a:extLst>
          </p:cNvPr>
          <p:cNvSpPr txBox="1"/>
          <p:nvPr/>
        </p:nvSpPr>
        <p:spPr>
          <a:xfrm>
            <a:off x="608898" y="1287475"/>
            <a:ext cx="5993380" cy="461665"/>
          </a:xfrm>
          <a:prstGeom prst="rect">
            <a:avLst/>
          </a:prstGeom>
          <a:noFill/>
        </p:spPr>
        <p:txBody>
          <a:bodyPr wrap="square" rtlCol="0">
            <a:spAutoFit/>
          </a:bodyPr>
          <a:lstStyle/>
          <a:p>
            <a:pPr indent="-342900">
              <a:spcAft>
                <a:spcPts val="1200"/>
              </a:spcAft>
              <a:buFont typeface="+mj-lt"/>
              <a:buAutoNum type="arabicPeriod"/>
            </a:pPr>
            <a:r>
              <a:rPr lang="en-US" sz="2400" dirty="0">
                <a:solidFill>
                  <a:srgbClr val="091B2C"/>
                </a:solidFill>
                <a:latin typeface="Poppins" panose="00000500000000000000" pitchFamily="2" charset="0"/>
                <a:cs typeface="Poppins" panose="00000500000000000000" pitchFamily="2" charset="0"/>
              </a:rPr>
              <a:t>Robust Growth Projections</a:t>
            </a:r>
          </a:p>
        </p:txBody>
      </p:sp>
      <p:sp>
        <p:nvSpPr>
          <p:cNvPr id="9" name="TextBox 8">
            <a:extLst>
              <a:ext uri="{FF2B5EF4-FFF2-40B4-BE49-F238E27FC236}">
                <a16:creationId xmlns:a16="http://schemas.microsoft.com/office/drawing/2014/main" id="{3FA4AA37-B082-7189-8617-95ADD73C1652}"/>
              </a:ext>
            </a:extLst>
          </p:cNvPr>
          <p:cNvSpPr txBox="1"/>
          <p:nvPr/>
        </p:nvSpPr>
        <p:spPr>
          <a:xfrm>
            <a:off x="4038600" y="4643262"/>
            <a:ext cx="7771106" cy="1938992"/>
          </a:xfrm>
          <a:prstGeom prst="rect">
            <a:avLst/>
          </a:prstGeom>
          <a:noFill/>
        </p:spPr>
        <p:txBody>
          <a:bodyPr wrap="square" rtlCol="0" anchor="b">
            <a:spAutoFit/>
          </a:bodyPr>
          <a:lstStyle/>
          <a:p>
            <a:pPr marL="542925" indent="-285750">
              <a:spcBef>
                <a:spcPts val="1200"/>
              </a:spcBef>
              <a:spcAft>
                <a:spcPts val="600"/>
              </a:spcAft>
              <a:buFont typeface="Arial" panose="020B0604020202020204" pitchFamily="34" charset="0"/>
              <a:buChar char="•"/>
            </a:pPr>
            <a:r>
              <a:rPr lang="en-US" sz="1500" b="1" dirty="0">
                <a:latin typeface="Poppins" panose="00000500000000000000" pitchFamily="2" charset="0"/>
                <a:cs typeface="Poppins" panose="00000500000000000000" pitchFamily="2" charset="0"/>
              </a:rPr>
              <a:t>Rising Internet Penetration: </a:t>
            </a:r>
            <a:br>
              <a:rPr lang="en-US" sz="1500" dirty="0">
                <a:latin typeface="Poppins" panose="00000500000000000000" pitchFamily="2" charset="0"/>
                <a:cs typeface="Poppins" panose="00000500000000000000" pitchFamily="2" charset="0"/>
              </a:rPr>
            </a:br>
            <a:r>
              <a:rPr lang="en-US" sz="1500" dirty="0">
                <a:latin typeface="Poppins" panose="00000500000000000000" pitchFamily="2" charset="0"/>
                <a:cs typeface="Poppins" panose="00000500000000000000" pitchFamily="2" charset="0"/>
              </a:rPr>
              <a:t>With over 800 million internet users, India's digital landscape is rapidly evolving, leading to heightened demand for data processing and storage capabilities</a:t>
            </a:r>
          </a:p>
          <a:p>
            <a:pPr marL="542925" indent="-285750">
              <a:spcBef>
                <a:spcPts val="1200"/>
              </a:spcBef>
              <a:spcAft>
                <a:spcPts val="600"/>
              </a:spcAft>
              <a:buFont typeface="Arial" panose="020B0604020202020204" pitchFamily="34" charset="0"/>
              <a:buChar char="•"/>
            </a:pPr>
            <a:r>
              <a:rPr lang="en-US" sz="1500" b="1" dirty="0">
                <a:latin typeface="Poppins" panose="00000500000000000000" pitchFamily="2" charset="0"/>
                <a:cs typeface="Poppins" panose="00000500000000000000" pitchFamily="2" charset="0"/>
              </a:rPr>
              <a:t>Emerging Technologies: </a:t>
            </a:r>
            <a:br>
              <a:rPr lang="en-US" sz="1500" b="1" dirty="0">
                <a:latin typeface="Poppins" panose="00000500000000000000" pitchFamily="2" charset="0"/>
                <a:cs typeface="Poppins" panose="00000500000000000000" pitchFamily="2" charset="0"/>
              </a:rPr>
            </a:br>
            <a:r>
              <a:rPr lang="en-US" sz="1500" dirty="0">
                <a:latin typeface="Poppins" panose="00000500000000000000" pitchFamily="2" charset="0"/>
                <a:cs typeface="Poppins" panose="00000500000000000000" pitchFamily="2" charset="0"/>
              </a:rPr>
              <a:t>The adoption of technologies like IoT, AI, and Big Data will drive the need for advanced data center solutions, further accelerating market growth</a:t>
            </a:r>
          </a:p>
        </p:txBody>
      </p:sp>
      <p:cxnSp>
        <p:nvCxnSpPr>
          <p:cNvPr id="3" name="Straight Connector 2">
            <a:extLst>
              <a:ext uri="{FF2B5EF4-FFF2-40B4-BE49-F238E27FC236}">
                <a16:creationId xmlns:a16="http://schemas.microsoft.com/office/drawing/2014/main" id="{1E4B5886-91FA-45F9-F921-FF535C76E5E9}"/>
              </a:ext>
            </a:extLst>
          </p:cNvPr>
          <p:cNvCxnSpPr>
            <a:cxnSpLocks/>
          </p:cNvCxnSpPr>
          <p:nvPr/>
        </p:nvCxnSpPr>
        <p:spPr>
          <a:xfrm>
            <a:off x="0" y="519792"/>
            <a:ext cx="12192000" cy="0"/>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4" name="Straight Connector 3">
            <a:extLst>
              <a:ext uri="{FF2B5EF4-FFF2-40B4-BE49-F238E27FC236}">
                <a16:creationId xmlns:a16="http://schemas.microsoft.com/office/drawing/2014/main" id="{189C12A6-3408-7493-73C8-3EDBF0C15360}"/>
              </a:ext>
            </a:extLst>
          </p:cNvPr>
          <p:cNvCxnSpPr>
            <a:cxnSpLocks/>
          </p:cNvCxnSpPr>
          <p:nvPr/>
        </p:nvCxnSpPr>
        <p:spPr>
          <a:xfrm>
            <a:off x="0" y="586090"/>
            <a:ext cx="12192000" cy="0"/>
          </a:xfrm>
          <a:prstGeom prst="line">
            <a:avLst/>
          </a:prstGeom>
          <a:ln>
            <a:solidFill>
              <a:srgbClr val="E2180D"/>
            </a:solidFill>
          </a:ln>
        </p:spPr>
        <p:style>
          <a:lnRef idx="2">
            <a:schemeClr val="accent1"/>
          </a:lnRef>
          <a:fillRef idx="0">
            <a:schemeClr val="accent1"/>
          </a:fillRef>
          <a:effectRef idx="1">
            <a:schemeClr val="accent1"/>
          </a:effectRef>
          <a:fontRef idx="minor">
            <a:schemeClr val="tx1"/>
          </a:fontRef>
        </p:style>
      </p:cxnSp>
      <p:grpSp>
        <p:nvGrpSpPr>
          <p:cNvPr id="14" name="Group 13">
            <a:extLst>
              <a:ext uri="{FF2B5EF4-FFF2-40B4-BE49-F238E27FC236}">
                <a16:creationId xmlns:a16="http://schemas.microsoft.com/office/drawing/2014/main" id="{1F156FFF-04AF-306D-53EE-085FFE4323D1}"/>
              </a:ext>
            </a:extLst>
          </p:cNvPr>
          <p:cNvGrpSpPr/>
          <p:nvPr/>
        </p:nvGrpSpPr>
        <p:grpSpPr>
          <a:xfrm>
            <a:off x="455320" y="1287474"/>
            <a:ext cx="97453" cy="461665"/>
            <a:chOff x="532785" y="906130"/>
            <a:chExt cx="97453" cy="461665"/>
          </a:xfrm>
        </p:grpSpPr>
        <p:sp>
          <p:nvSpPr>
            <p:cNvPr id="12" name="Rectangle 11">
              <a:extLst>
                <a:ext uri="{FF2B5EF4-FFF2-40B4-BE49-F238E27FC236}">
                  <a16:creationId xmlns:a16="http://schemas.microsoft.com/office/drawing/2014/main" id="{E5D8F53A-9E07-478A-DEFC-A08689E54802}"/>
                </a:ext>
              </a:extLst>
            </p:cNvPr>
            <p:cNvSpPr/>
            <p:nvPr/>
          </p:nvSpPr>
          <p:spPr>
            <a:xfrm>
              <a:off x="532785" y="906130"/>
              <a:ext cx="53032" cy="461665"/>
            </a:xfrm>
            <a:prstGeom prst="rect">
              <a:avLst/>
            </a:prstGeom>
            <a:solidFill>
              <a:srgbClr val="E2180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3" name="Straight Connector 12">
              <a:extLst>
                <a:ext uri="{FF2B5EF4-FFF2-40B4-BE49-F238E27FC236}">
                  <a16:creationId xmlns:a16="http://schemas.microsoft.com/office/drawing/2014/main" id="{4F8F764C-CFA1-4237-3F85-752B2322564B}"/>
                </a:ext>
              </a:extLst>
            </p:cNvPr>
            <p:cNvCxnSpPr/>
            <p:nvPr/>
          </p:nvCxnSpPr>
          <p:spPr>
            <a:xfrm>
              <a:off x="630238" y="906130"/>
              <a:ext cx="0" cy="461665"/>
            </a:xfrm>
            <a:prstGeom prst="line">
              <a:avLst/>
            </a:prstGeom>
            <a:ln>
              <a:solidFill>
                <a:srgbClr val="091B2C"/>
              </a:solidFill>
            </a:ln>
          </p:spPr>
          <p:style>
            <a:lnRef idx="2">
              <a:schemeClr val="accent1"/>
            </a:lnRef>
            <a:fillRef idx="0">
              <a:schemeClr val="accent1"/>
            </a:fillRef>
            <a:effectRef idx="1">
              <a:schemeClr val="accent1"/>
            </a:effectRef>
            <a:fontRef idx="minor">
              <a:schemeClr val="tx1"/>
            </a:fontRef>
          </p:style>
        </p:cxnSp>
      </p:grpSp>
      <p:sp>
        <p:nvSpPr>
          <p:cNvPr id="2" name="TextBox 1">
            <a:extLst>
              <a:ext uri="{FF2B5EF4-FFF2-40B4-BE49-F238E27FC236}">
                <a16:creationId xmlns:a16="http://schemas.microsoft.com/office/drawing/2014/main" id="{40969E8F-E821-F6A4-E0C6-F951BB92CAC1}"/>
              </a:ext>
            </a:extLst>
          </p:cNvPr>
          <p:cNvSpPr txBox="1"/>
          <p:nvPr/>
        </p:nvSpPr>
        <p:spPr>
          <a:xfrm>
            <a:off x="4572267" y="4093645"/>
            <a:ext cx="5993380" cy="461665"/>
          </a:xfrm>
          <a:prstGeom prst="rect">
            <a:avLst/>
          </a:prstGeom>
          <a:noFill/>
        </p:spPr>
        <p:txBody>
          <a:bodyPr wrap="square" rtlCol="0">
            <a:spAutoFit/>
          </a:bodyPr>
          <a:lstStyle/>
          <a:p>
            <a:pPr indent="-342900">
              <a:spcAft>
                <a:spcPts val="1200"/>
              </a:spcAft>
              <a:buFont typeface="+mj-lt"/>
              <a:buAutoNum type="arabicPeriod" startAt="2"/>
            </a:pPr>
            <a:r>
              <a:rPr lang="en-US" sz="2400" dirty="0">
                <a:solidFill>
                  <a:srgbClr val="091B2C"/>
                </a:solidFill>
                <a:latin typeface="Poppins" panose="00000500000000000000" pitchFamily="2" charset="0"/>
                <a:cs typeface="Poppins" panose="00000500000000000000" pitchFamily="2" charset="0"/>
              </a:rPr>
              <a:t>Increased Digital Adoption</a:t>
            </a:r>
          </a:p>
        </p:txBody>
      </p:sp>
      <p:grpSp>
        <p:nvGrpSpPr>
          <p:cNvPr id="5" name="Group 4">
            <a:extLst>
              <a:ext uri="{FF2B5EF4-FFF2-40B4-BE49-F238E27FC236}">
                <a16:creationId xmlns:a16="http://schemas.microsoft.com/office/drawing/2014/main" id="{10E68CA0-C7D2-9311-D990-E9846CFA9151}"/>
              </a:ext>
            </a:extLst>
          </p:cNvPr>
          <p:cNvGrpSpPr/>
          <p:nvPr/>
        </p:nvGrpSpPr>
        <p:grpSpPr>
          <a:xfrm>
            <a:off x="4418689" y="4093644"/>
            <a:ext cx="97453" cy="461665"/>
            <a:chOff x="532785" y="906130"/>
            <a:chExt cx="97453" cy="461665"/>
          </a:xfrm>
        </p:grpSpPr>
        <p:sp>
          <p:nvSpPr>
            <p:cNvPr id="7" name="Rectangle 6">
              <a:extLst>
                <a:ext uri="{FF2B5EF4-FFF2-40B4-BE49-F238E27FC236}">
                  <a16:creationId xmlns:a16="http://schemas.microsoft.com/office/drawing/2014/main" id="{3A837171-04EF-506F-9CB1-15D0B7233ECD}"/>
                </a:ext>
              </a:extLst>
            </p:cNvPr>
            <p:cNvSpPr/>
            <p:nvPr/>
          </p:nvSpPr>
          <p:spPr>
            <a:xfrm>
              <a:off x="532785" y="906130"/>
              <a:ext cx="53032" cy="461665"/>
            </a:xfrm>
            <a:prstGeom prst="rect">
              <a:avLst/>
            </a:prstGeom>
            <a:solidFill>
              <a:srgbClr val="E2180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0" name="Straight Connector 9">
              <a:extLst>
                <a:ext uri="{FF2B5EF4-FFF2-40B4-BE49-F238E27FC236}">
                  <a16:creationId xmlns:a16="http://schemas.microsoft.com/office/drawing/2014/main" id="{340D5564-AD01-0E2F-998E-870EBC22A0BF}"/>
                </a:ext>
              </a:extLst>
            </p:cNvPr>
            <p:cNvCxnSpPr/>
            <p:nvPr/>
          </p:nvCxnSpPr>
          <p:spPr>
            <a:xfrm>
              <a:off x="630238" y="906130"/>
              <a:ext cx="0" cy="461665"/>
            </a:xfrm>
            <a:prstGeom prst="line">
              <a:avLst/>
            </a:prstGeom>
            <a:ln>
              <a:solidFill>
                <a:srgbClr val="091B2C"/>
              </a:solidFill>
            </a:ln>
          </p:spPr>
          <p:style>
            <a:lnRef idx="2">
              <a:schemeClr val="accent1"/>
            </a:lnRef>
            <a:fillRef idx="0">
              <a:schemeClr val="accent1"/>
            </a:fillRef>
            <a:effectRef idx="1">
              <a:schemeClr val="accent1"/>
            </a:effectRef>
            <a:fontRef idx="minor">
              <a:schemeClr val="tx1"/>
            </a:fontRef>
          </p:style>
        </p:cxnSp>
      </p:grpSp>
      <p:sp>
        <p:nvSpPr>
          <p:cNvPr id="19" name="TextBox 18">
            <a:extLst>
              <a:ext uri="{FF2B5EF4-FFF2-40B4-BE49-F238E27FC236}">
                <a16:creationId xmlns:a16="http://schemas.microsoft.com/office/drawing/2014/main" id="{65876B17-6278-263B-E418-929890E3A30B}"/>
              </a:ext>
            </a:extLst>
          </p:cNvPr>
          <p:cNvSpPr txBox="1"/>
          <p:nvPr/>
        </p:nvSpPr>
        <p:spPr>
          <a:xfrm>
            <a:off x="106553" y="1700367"/>
            <a:ext cx="7771106" cy="2246769"/>
          </a:xfrm>
          <a:prstGeom prst="rect">
            <a:avLst/>
          </a:prstGeom>
          <a:noFill/>
        </p:spPr>
        <p:txBody>
          <a:bodyPr wrap="square" rtlCol="0" anchor="b">
            <a:spAutoFit/>
          </a:bodyPr>
          <a:lstStyle/>
          <a:p>
            <a:pPr marL="542925" indent="-285750">
              <a:spcBef>
                <a:spcPts val="1200"/>
              </a:spcBef>
              <a:spcAft>
                <a:spcPts val="600"/>
              </a:spcAft>
              <a:buFont typeface="Arial" panose="020B0604020202020204" pitchFamily="34" charset="0"/>
              <a:buChar char="•"/>
            </a:pPr>
            <a:r>
              <a:rPr lang="en-US" sz="1500" b="1" dirty="0">
                <a:latin typeface="Poppins" panose="00000500000000000000" pitchFamily="2" charset="0"/>
                <a:cs typeface="Poppins" panose="00000500000000000000" pitchFamily="2" charset="0"/>
              </a:rPr>
              <a:t>Capacity Expansion: </a:t>
            </a:r>
            <a:br>
              <a:rPr lang="en-US" sz="1500" dirty="0">
                <a:latin typeface="Poppins" panose="00000500000000000000" pitchFamily="2" charset="0"/>
                <a:cs typeface="Poppins" panose="00000500000000000000" pitchFamily="2" charset="0"/>
              </a:rPr>
            </a:br>
            <a:r>
              <a:rPr lang="en-US" sz="1500" dirty="0">
                <a:latin typeface="Poppins" panose="00000500000000000000" pitchFamily="2" charset="0"/>
                <a:cs typeface="Poppins" panose="00000500000000000000" pitchFamily="2" charset="0"/>
              </a:rPr>
              <a:t>The data center capacity in India is expected to reach 2.7 GW by 2027, fueled by the growing demand for cloud services, data storage, and digital applications</a:t>
            </a:r>
          </a:p>
          <a:p>
            <a:pPr marL="542925" indent="-285750">
              <a:spcBef>
                <a:spcPts val="1200"/>
              </a:spcBef>
              <a:spcAft>
                <a:spcPts val="600"/>
              </a:spcAft>
              <a:buFont typeface="Arial" panose="020B0604020202020204" pitchFamily="34" charset="0"/>
              <a:buChar char="•"/>
            </a:pPr>
            <a:r>
              <a:rPr lang="en-US" sz="1500" b="1" dirty="0">
                <a:latin typeface="Poppins" panose="00000500000000000000" pitchFamily="2" charset="0"/>
                <a:cs typeface="Poppins" panose="00000500000000000000" pitchFamily="2" charset="0"/>
              </a:rPr>
              <a:t>Investment Surge: </a:t>
            </a:r>
            <a:br>
              <a:rPr lang="en-US" sz="1500" b="1" dirty="0">
                <a:latin typeface="Poppins" panose="00000500000000000000" pitchFamily="2" charset="0"/>
                <a:cs typeface="Poppins" panose="00000500000000000000" pitchFamily="2" charset="0"/>
              </a:rPr>
            </a:br>
            <a:r>
              <a:rPr lang="en-US" sz="1500" dirty="0">
                <a:latin typeface="Poppins" panose="00000500000000000000" pitchFamily="2" charset="0"/>
                <a:cs typeface="Poppins" panose="00000500000000000000" pitchFamily="2" charset="0"/>
              </a:rPr>
              <a:t>Major players, including domestic and international firms, are planning substantial investments, with billions earmarked for infrastructure development and capacity enhancement</a:t>
            </a:r>
          </a:p>
        </p:txBody>
      </p:sp>
      <p:pic>
        <p:nvPicPr>
          <p:cNvPr id="21" name="Picture 6" descr="Successful business">
            <a:extLst>
              <a:ext uri="{FF2B5EF4-FFF2-40B4-BE49-F238E27FC236}">
                <a16:creationId xmlns:a16="http://schemas.microsoft.com/office/drawing/2014/main" id="{B91C4987-6620-29AF-805F-B87191108AA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6690" b="15236"/>
          <a:stretch/>
        </p:blipFill>
        <p:spPr bwMode="auto">
          <a:xfrm>
            <a:off x="8392353" y="1447735"/>
            <a:ext cx="3276251" cy="2263674"/>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8" descr="Image upload concept for landing page">
            <a:extLst>
              <a:ext uri="{FF2B5EF4-FFF2-40B4-BE49-F238E27FC236}">
                <a16:creationId xmlns:a16="http://schemas.microsoft.com/office/drawing/2014/main" id="{224348B4-8A92-8503-FB59-3EC3FC966F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0961" y="4070964"/>
            <a:ext cx="3769943" cy="2511289"/>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Rounded Corners 22">
            <a:extLst>
              <a:ext uri="{FF2B5EF4-FFF2-40B4-BE49-F238E27FC236}">
                <a16:creationId xmlns:a16="http://schemas.microsoft.com/office/drawing/2014/main" id="{C377DF9C-C0D5-DEC4-E76A-078AA27ED65A}"/>
              </a:ext>
            </a:extLst>
          </p:cNvPr>
          <p:cNvSpPr/>
          <p:nvPr/>
        </p:nvSpPr>
        <p:spPr>
          <a:xfrm>
            <a:off x="340962" y="4093644"/>
            <a:ext cx="3759548" cy="2488610"/>
          </a:xfrm>
          <a:prstGeom prst="roundRect">
            <a:avLst/>
          </a:prstGeom>
          <a:solidFill>
            <a:srgbClr val="BFBFBF">
              <a:alpha val="3882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Rectangle: Rounded Corners 23">
            <a:extLst>
              <a:ext uri="{FF2B5EF4-FFF2-40B4-BE49-F238E27FC236}">
                <a16:creationId xmlns:a16="http://schemas.microsoft.com/office/drawing/2014/main" id="{6379DDA7-76BA-0643-EB13-832655E7DB94}"/>
              </a:ext>
            </a:extLst>
          </p:cNvPr>
          <p:cNvSpPr/>
          <p:nvPr/>
        </p:nvSpPr>
        <p:spPr>
          <a:xfrm>
            <a:off x="8150704" y="1335267"/>
            <a:ext cx="3759548" cy="2488610"/>
          </a:xfrm>
          <a:prstGeom prst="roundRect">
            <a:avLst/>
          </a:prstGeom>
          <a:solidFill>
            <a:srgbClr val="BFBFBF">
              <a:alpha val="3882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5" name="TextBox 24">
            <a:extLst>
              <a:ext uri="{FF2B5EF4-FFF2-40B4-BE49-F238E27FC236}">
                <a16:creationId xmlns:a16="http://schemas.microsoft.com/office/drawing/2014/main" id="{C19E7ED8-EE6F-83B0-1832-39824664AF47}"/>
              </a:ext>
            </a:extLst>
          </p:cNvPr>
          <p:cNvSpPr txBox="1"/>
          <p:nvPr/>
        </p:nvSpPr>
        <p:spPr>
          <a:xfrm>
            <a:off x="340964" y="687096"/>
            <a:ext cx="11468744" cy="553998"/>
          </a:xfrm>
          <a:prstGeom prst="rect">
            <a:avLst/>
          </a:prstGeom>
          <a:noFill/>
        </p:spPr>
        <p:txBody>
          <a:bodyPr wrap="square" rtlCol="0">
            <a:spAutoFit/>
          </a:bodyPr>
          <a:lstStyle/>
          <a:p>
            <a:pPr algn="just">
              <a:spcAft>
                <a:spcPts val="1200"/>
              </a:spcAft>
            </a:pPr>
            <a:r>
              <a:rPr lang="en-US" sz="1500" dirty="0">
                <a:latin typeface="Poppins" panose="00000500000000000000" pitchFamily="2" charset="0"/>
                <a:cs typeface="Poppins" panose="00000500000000000000" pitchFamily="2" charset="0"/>
              </a:rPr>
              <a:t>India's data center market is poised for significant growth in the coming years, driven by a combination of factors that align with global digital transformation trends. Here’s a comprehensive look at the outlook:</a:t>
            </a:r>
          </a:p>
        </p:txBody>
      </p:sp>
    </p:spTree>
    <p:extLst>
      <p:ext uri="{BB962C8B-B14F-4D97-AF65-F5344CB8AC3E}">
        <p14:creationId xmlns:p14="http://schemas.microsoft.com/office/powerpoint/2010/main" val="18148815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A9A2BAA-7CE0-7479-E1A7-48DEFF76CEA0}"/>
              </a:ext>
            </a:extLst>
          </p:cNvPr>
          <p:cNvSpPr txBox="1"/>
          <p:nvPr/>
        </p:nvSpPr>
        <p:spPr>
          <a:xfrm>
            <a:off x="340964" y="73780"/>
            <a:ext cx="11468744" cy="369332"/>
          </a:xfrm>
          <a:prstGeom prst="rect">
            <a:avLst/>
          </a:prstGeom>
          <a:noFill/>
        </p:spPr>
        <p:txBody>
          <a:bodyPr wrap="square" rtlCol="0">
            <a:spAutoFit/>
          </a:bodyPr>
          <a:lstStyle/>
          <a:p>
            <a:r>
              <a:rPr lang="en-US" b="1" dirty="0">
                <a:latin typeface="Poppins" panose="00000500000000000000" pitchFamily="2" charset="0"/>
                <a:cs typeface="Poppins" panose="00000500000000000000" pitchFamily="2" charset="0"/>
              </a:rPr>
              <a:t>FUTURE OUTLOOK OF INDIA’S DATA CENTER (DC) LANDSCAPE (2/4)</a:t>
            </a:r>
            <a:endParaRPr lang="en-IN" b="1" dirty="0">
              <a:latin typeface="Poppins" panose="00000500000000000000" pitchFamily="2" charset="0"/>
              <a:cs typeface="Poppins" panose="00000500000000000000" pitchFamily="2" charset="0"/>
            </a:endParaRPr>
          </a:p>
        </p:txBody>
      </p:sp>
      <p:sp>
        <p:nvSpPr>
          <p:cNvPr id="8" name="TextBox 7">
            <a:extLst>
              <a:ext uri="{FF2B5EF4-FFF2-40B4-BE49-F238E27FC236}">
                <a16:creationId xmlns:a16="http://schemas.microsoft.com/office/drawing/2014/main" id="{98958601-D84A-385D-C930-DC7078FD73B6}"/>
              </a:ext>
            </a:extLst>
          </p:cNvPr>
          <p:cNvSpPr txBox="1"/>
          <p:nvPr/>
        </p:nvSpPr>
        <p:spPr>
          <a:xfrm>
            <a:off x="608898" y="1287475"/>
            <a:ext cx="5993380" cy="461665"/>
          </a:xfrm>
          <a:prstGeom prst="rect">
            <a:avLst/>
          </a:prstGeom>
          <a:noFill/>
        </p:spPr>
        <p:txBody>
          <a:bodyPr wrap="square" rtlCol="0">
            <a:spAutoFit/>
          </a:bodyPr>
          <a:lstStyle/>
          <a:p>
            <a:pPr marL="342900" indent="-342900" algn="just">
              <a:spcAft>
                <a:spcPts val="1200"/>
              </a:spcAft>
              <a:buFont typeface="+mj-lt"/>
              <a:buAutoNum type="arabicPeriod" startAt="3"/>
            </a:pPr>
            <a:r>
              <a:rPr lang="en-US" sz="2400" dirty="0">
                <a:solidFill>
                  <a:srgbClr val="091B2C"/>
                </a:solidFill>
                <a:latin typeface="Poppins" panose="00000500000000000000" pitchFamily="2" charset="0"/>
                <a:cs typeface="Poppins" panose="00000500000000000000" pitchFamily="2" charset="0"/>
              </a:rPr>
              <a:t>Government Initiatives</a:t>
            </a:r>
          </a:p>
        </p:txBody>
      </p:sp>
      <p:sp>
        <p:nvSpPr>
          <p:cNvPr id="9" name="TextBox 8">
            <a:extLst>
              <a:ext uri="{FF2B5EF4-FFF2-40B4-BE49-F238E27FC236}">
                <a16:creationId xmlns:a16="http://schemas.microsoft.com/office/drawing/2014/main" id="{3FA4AA37-B082-7189-8617-95ADD73C1652}"/>
              </a:ext>
            </a:extLst>
          </p:cNvPr>
          <p:cNvSpPr txBox="1"/>
          <p:nvPr/>
        </p:nvSpPr>
        <p:spPr>
          <a:xfrm>
            <a:off x="4038600" y="4643262"/>
            <a:ext cx="7771106" cy="1969770"/>
          </a:xfrm>
          <a:prstGeom prst="rect">
            <a:avLst/>
          </a:prstGeom>
          <a:noFill/>
        </p:spPr>
        <p:txBody>
          <a:bodyPr wrap="square" rtlCol="0" anchor="t">
            <a:spAutoFit/>
          </a:bodyPr>
          <a:lstStyle/>
          <a:p>
            <a:pPr marL="542925" indent="-285750">
              <a:spcBef>
                <a:spcPts val="1200"/>
              </a:spcBef>
              <a:spcAft>
                <a:spcPts val="600"/>
              </a:spcAft>
              <a:buFont typeface="Arial" panose="020B0604020202020204" pitchFamily="34" charset="0"/>
              <a:buChar char="•"/>
            </a:pPr>
            <a:r>
              <a:rPr lang="en-US" sz="1500" b="1" dirty="0">
                <a:latin typeface="Poppins" panose="00000500000000000000" pitchFamily="2" charset="0"/>
                <a:cs typeface="Poppins" panose="00000500000000000000" pitchFamily="2" charset="0"/>
              </a:rPr>
              <a:t>Green Data Centers: </a:t>
            </a:r>
            <a:br>
              <a:rPr lang="en-US" sz="1500" b="1" dirty="0">
                <a:latin typeface="Poppins" panose="00000500000000000000" pitchFamily="2" charset="0"/>
                <a:cs typeface="Poppins" panose="00000500000000000000" pitchFamily="2" charset="0"/>
              </a:rPr>
            </a:br>
            <a:r>
              <a:rPr lang="en-US" sz="1500" dirty="0">
                <a:latin typeface="Poppins" panose="00000500000000000000" pitchFamily="2" charset="0"/>
                <a:cs typeface="Poppins" panose="00000500000000000000" pitchFamily="2" charset="0"/>
              </a:rPr>
              <a:t>There is a growing emphasis on sustainability, with data centers increasingly adopting energy-efficient technologies and renewable energy sources</a:t>
            </a:r>
          </a:p>
          <a:p>
            <a:pPr marL="542925" indent="-285750">
              <a:spcBef>
                <a:spcPts val="1200"/>
              </a:spcBef>
              <a:spcAft>
                <a:spcPts val="600"/>
              </a:spcAft>
              <a:buFont typeface="Arial" panose="020B0604020202020204" pitchFamily="34" charset="0"/>
              <a:buChar char="•"/>
            </a:pPr>
            <a:r>
              <a:rPr lang="en-US" sz="1500" b="1" dirty="0">
                <a:latin typeface="Poppins" panose="00000500000000000000" pitchFamily="2" charset="0"/>
                <a:cs typeface="Poppins" panose="00000500000000000000" pitchFamily="2" charset="0"/>
              </a:rPr>
              <a:t>Regulatory Pressures: </a:t>
            </a:r>
            <a:br>
              <a:rPr lang="en-US" sz="1500" b="1" dirty="0">
                <a:latin typeface="Poppins" panose="00000500000000000000" pitchFamily="2" charset="0"/>
                <a:cs typeface="Poppins" panose="00000500000000000000" pitchFamily="2" charset="0"/>
              </a:rPr>
            </a:br>
            <a:r>
              <a:rPr lang="en-US" sz="1500" dirty="0">
                <a:latin typeface="Poppins" panose="00000500000000000000" pitchFamily="2" charset="0"/>
                <a:cs typeface="Poppins" panose="00000500000000000000" pitchFamily="2" charset="0"/>
              </a:rPr>
              <a:t>Companies will need to comply with environmental regulations, prompting investments in sustainable practices</a:t>
            </a:r>
          </a:p>
        </p:txBody>
      </p:sp>
      <p:cxnSp>
        <p:nvCxnSpPr>
          <p:cNvPr id="3" name="Straight Connector 2">
            <a:extLst>
              <a:ext uri="{FF2B5EF4-FFF2-40B4-BE49-F238E27FC236}">
                <a16:creationId xmlns:a16="http://schemas.microsoft.com/office/drawing/2014/main" id="{1E4B5886-91FA-45F9-F921-FF535C76E5E9}"/>
              </a:ext>
            </a:extLst>
          </p:cNvPr>
          <p:cNvCxnSpPr>
            <a:cxnSpLocks/>
          </p:cNvCxnSpPr>
          <p:nvPr/>
        </p:nvCxnSpPr>
        <p:spPr>
          <a:xfrm>
            <a:off x="0" y="519792"/>
            <a:ext cx="12192000" cy="0"/>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4" name="Straight Connector 3">
            <a:extLst>
              <a:ext uri="{FF2B5EF4-FFF2-40B4-BE49-F238E27FC236}">
                <a16:creationId xmlns:a16="http://schemas.microsoft.com/office/drawing/2014/main" id="{189C12A6-3408-7493-73C8-3EDBF0C15360}"/>
              </a:ext>
            </a:extLst>
          </p:cNvPr>
          <p:cNvCxnSpPr>
            <a:cxnSpLocks/>
          </p:cNvCxnSpPr>
          <p:nvPr/>
        </p:nvCxnSpPr>
        <p:spPr>
          <a:xfrm>
            <a:off x="0" y="586090"/>
            <a:ext cx="12192000" cy="0"/>
          </a:xfrm>
          <a:prstGeom prst="line">
            <a:avLst/>
          </a:prstGeom>
          <a:ln>
            <a:solidFill>
              <a:srgbClr val="E2180D"/>
            </a:solidFill>
          </a:ln>
        </p:spPr>
        <p:style>
          <a:lnRef idx="2">
            <a:schemeClr val="accent1"/>
          </a:lnRef>
          <a:fillRef idx="0">
            <a:schemeClr val="accent1"/>
          </a:fillRef>
          <a:effectRef idx="1">
            <a:schemeClr val="accent1"/>
          </a:effectRef>
          <a:fontRef idx="minor">
            <a:schemeClr val="tx1"/>
          </a:fontRef>
        </p:style>
      </p:cxnSp>
      <p:grpSp>
        <p:nvGrpSpPr>
          <p:cNvPr id="14" name="Group 13">
            <a:extLst>
              <a:ext uri="{FF2B5EF4-FFF2-40B4-BE49-F238E27FC236}">
                <a16:creationId xmlns:a16="http://schemas.microsoft.com/office/drawing/2014/main" id="{1F156FFF-04AF-306D-53EE-085FFE4323D1}"/>
              </a:ext>
            </a:extLst>
          </p:cNvPr>
          <p:cNvGrpSpPr/>
          <p:nvPr/>
        </p:nvGrpSpPr>
        <p:grpSpPr>
          <a:xfrm>
            <a:off x="455320" y="1287474"/>
            <a:ext cx="97453" cy="461665"/>
            <a:chOff x="532785" y="906130"/>
            <a:chExt cx="97453" cy="461665"/>
          </a:xfrm>
        </p:grpSpPr>
        <p:sp>
          <p:nvSpPr>
            <p:cNvPr id="12" name="Rectangle 11">
              <a:extLst>
                <a:ext uri="{FF2B5EF4-FFF2-40B4-BE49-F238E27FC236}">
                  <a16:creationId xmlns:a16="http://schemas.microsoft.com/office/drawing/2014/main" id="{E5D8F53A-9E07-478A-DEFC-A08689E54802}"/>
                </a:ext>
              </a:extLst>
            </p:cNvPr>
            <p:cNvSpPr/>
            <p:nvPr/>
          </p:nvSpPr>
          <p:spPr>
            <a:xfrm>
              <a:off x="532785" y="906130"/>
              <a:ext cx="53032" cy="461665"/>
            </a:xfrm>
            <a:prstGeom prst="rect">
              <a:avLst/>
            </a:prstGeom>
            <a:solidFill>
              <a:srgbClr val="E2180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3" name="Straight Connector 12">
              <a:extLst>
                <a:ext uri="{FF2B5EF4-FFF2-40B4-BE49-F238E27FC236}">
                  <a16:creationId xmlns:a16="http://schemas.microsoft.com/office/drawing/2014/main" id="{4F8F764C-CFA1-4237-3F85-752B2322564B}"/>
                </a:ext>
              </a:extLst>
            </p:cNvPr>
            <p:cNvCxnSpPr/>
            <p:nvPr/>
          </p:nvCxnSpPr>
          <p:spPr>
            <a:xfrm>
              <a:off x="630238" y="906130"/>
              <a:ext cx="0" cy="461665"/>
            </a:xfrm>
            <a:prstGeom prst="line">
              <a:avLst/>
            </a:prstGeom>
            <a:ln>
              <a:solidFill>
                <a:srgbClr val="091B2C"/>
              </a:solidFill>
            </a:ln>
          </p:spPr>
          <p:style>
            <a:lnRef idx="2">
              <a:schemeClr val="accent1"/>
            </a:lnRef>
            <a:fillRef idx="0">
              <a:schemeClr val="accent1"/>
            </a:fillRef>
            <a:effectRef idx="1">
              <a:schemeClr val="accent1"/>
            </a:effectRef>
            <a:fontRef idx="minor">
              <a:schemeClr val="tx1"/>
            </a:fontRef>
          </p:style>
        </p:cxnSp>
      </p:grpSp>
      <p:sp>
        <p:nvSpPr>
          <p:cNvPr id="2" name="TextBox 1">
            <a:extLst>
              <a:ext uri="{FF2B5EF4-FFF2-40B4-BE49-F238E27FC236}">
                <a16:creationId xmlns:a16="http://schemas.microsoft.com/office/drawing/2014/main" id="{40969E8F-E821-F6A4-E0C6-F951BB92CAC1}"/>
              </a:ext>
            </a:extLst>
          </p:cNvPr>
          <p:cNvSpPr txBox="1"/>
          <p:nvPr/>
        </p:nvSpPr>
        <p:spPr>
          <a:xfrm>
            <a:off x="4572267" y="4093645"/>
            <a:ext cx="5993380" cy="461665"/>
          </a:xfrm>
          <a:prstGeom prst="rect">
            <a:avLst/>
          </a:prstGeom>
          <a:noFill/>
        </p:spPr>
        <p:txBody>
          <a:bodyPr wrap="square" rtlCol="0">
            <a:spAutoFit/>
          </a:bodyPr>
          <a:lstStyle/>
          <a:p>
            <a:pPr marL="342900" indent="-342900" algn="just">
              <a:spcAft>
                <a:spcPts val="1200"/>
              </a:spcAft>
              <a:buFont typeface="+mj-lt"/>
              <a:buAutoNum type="arabicPeriod" startAt="4"/>
            </a:pPr>
            <a:r>
              <a:rPr lang="en-US" sz="2400" dirty="0">
                <a:solidFill>
                  <a:srgbClr val="091B2C"/>
                </a:solidFill>
                <a:latin typeface="Poppins" panose="00000500000000000000" pitchFamily="2" charset="0"/>
                <a:cs typeface="Poppins" panose="00000500000000000000" pitchFamily="2" charset="0"/>
              </a:rPr>
              <a:t>Focus on Sustainability</a:t>
            </a:r>
          </a:p>
        </p:txBody>
      </p:sp>
      <p:grpSp>
        <p:nvGrpSpPr>
          <p:cNvPr id="5" name="Group 4">
            <a:extLst>
              <a:ext uri="{FF2B5EF4-FFF2-40B4-BE49-F238E27FC236}">
                <a16:creationId xmlns:a16="http://schemas.microsoft.com/office/drawing/2014/main" id="{10E68CA0-C7D2-9311-D990-E9846CFA9151}"/>
              </a:ext>
            </a:extLst>
          </p:cNvPr>
          <p:cNvGrpSpPr/>
          <p:nvPr/>
        </p:nvGrpSpPr>
        <p:grpSpPr>
          <a:xfrm>
            <a:off x="4418689" y="4093644"/>
            <a:ext cx="97453" cy="461665"/>
            <a:chOff x="532785" y="906130"/>
            <a:chExt cx="97453" cy="461665"/>
          </a:xfrm>
        </p:grpSpPr>
        <p:sp>
          <p:nvSpPr>
            <p:cNvPr id="7" name="Rectangle 6">
              <a:extLst>
                <a:ext uri="{FF2B5EF4-FFF2-40B4-BE49-F238E27FC236}">
                  <a16:creationId xmlns:a16="http://schemas.microsoft.com/office/drawing/2014/main" id="{3A837171-04EF-506F-9CB1-15D0B7233ECD}"/>
                </a:ext>
              </a:extLst>
            </p:cNvPr>
            <p:cNvSpPr/>
            <p:nvPr/>
          </p:nvSpPr>
          <p:spPr>
            <a:xfrm>
              <a:off x="532785" y="906130"/>
              <a:ext cx="53032" cy="461665"/>
            </a:xfrm>
            <a:prstGeom prst="rect">
              <a:avLst/>
            </a:prstGeom>
            <a:solidFill>
              <a:srgbClr val="E2180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0" name="Straight Connector 9">
              <a:extLst>
                <a:ext uri="{FF2B5EF4-FFF2-40B4-BE49-F238E27FC236}">
                  <a16:creationId xmlns:a16="http://schemas.microsoft.com/office/drawing/2014/main" id="{340D5564-AD01-0E2F-998E-870EBC22A0BF}"/>
                </a:ext>
              </a:extLst>
            </p:cNvPr>
            <p:cNvCxnSpPr/>
            <p:nvPr/>
          </p:nvCxnSpPr>
          <p:spPr>
            <a:xfrm>
              <a:off x="630238" y="906130"/>
              <a:ext cx="0" cy="461665"/>
            </a:xfrm>
            <a:prstGeom prst="line">
              <a:avLst/>
            </a:prstGeom>
            <a:ln>
              <a:solidFill>
                <a:srgbClr val="091B2C"/>
              </a:solidFill>
            </a:ln>
          </p:spPr>
          <p:style>
            <a:lnRef idx="2">
              <a:schemeClr val="accent1"/>
            </a:lnRef>
            <a:fillRef idx="0">
              <a:schemeClr val="accent1"/>
            </a:fillRef>
            <a:effectRef idx="1">
              <a:schemeClr val="accent1"/>
            </a:effectRef>
            <a:fontRef idx="minor">
              <a:schemeClr val="tx1"/>
            </a:fontRef>
          </p:style>
        </p:cxnSp>
      </p:grpSp>
      <p:sp>
        <p:nvSpPr>
          <p:cNvPr id="11" name="TextBox 10">
            <a:extLst>
              <a:ext uri="{FF2B5EF4-FFF2-40B4-BE49-F238E27FC236}">
                <a16:creationId xmlns:a16="http://schemas.microsoft.com/office/drawing/2014/main" id="{6AB0CCD7-D6A9-A038-BC94-C473E3670952}"/>
              </a:ext>
            </a:extLst>
          </p:cNvPr>
          <p:cNvSpPr txBox="1"/>
          <p:nvPr/>
        </p:nvSpPr>
        <p:spPr>
          <a:xfrm>
            <a:off x="106553" y="1777311"/>
            <a:ext cx="7771106" cy="1938992"/>
          </a:xfrm>
          <a:prstGeom prst="rect">
            <a:avLst/>
          </a:prstGeom>
          <a:noFill/>
        </p:spPr>
        <p:txBody>
          <a:bodyPr wrap="square" rtlCol="0" anchor="t">
            <a:spAutoFit/>
          </a:bodyPr>
          <a:lstStyle/>
          <a:p>
            <a:pPr marL="542925" indent="-285750">
              <a:spcBef>
                <a:spcPts val="1200"/>
              </a:spcBef>
              <a:spcAft>
                <a:spcPts val="600"/>
              </a:spcAft>
              <a:buFont typeface="Arial" panose="020B0604020202020204" pitchFamily="34" charset="0"/>
              <a:buChar char="•"/>
            </a:pPr>
            <a:r>
              <a:rPr lang="en-US" sz="1500" b="1" dirty="0">
                <a:latin typeface="Poppins" panose="00000500000000000000" pitchFamily="2" charset="0"/>
                <a:cs typeface="Poppins" panose="00000500000000000000" pitchFamily="2" charset="0"/>
              </a:rPr>
              <a:t>Supportive Policies: </a:t>
            </a:r>
            <a:br>
              <a:rPr lang="en-US" sz="1500" dirty="0">
                <a:latin typeface="Poppins" panose="00000500000000000000" pitchFamily="2" charset="0"/>
                <a:cs typeface="Poppins" panose="00000500000000000000" pitchFamily="2" charset="0"/>
              </a:rPr>
            </a:br>
            <a:r>
              <a:rPr lang="en-US" sz="1500" dirty="0">
                <a:latin typeface="Poppins" panose="00000500000000000000" pitchFamily="2" charset="0"/>
                <a:cs typeface="Poppins" panose="00000500000000000000" pitchFamily="2" charset="0"/>
              </a:rPr>
              <a:t>The Indian government is promoting initiatives like Make in India and Digital India, which are conducive to data center growth through incentives and regulatory support</a:t>
            </a:r>
          </a:p>
          <a:p>
            <a:pPr marL="542925" indent="-285750">
              <a:spcBef>
                <a:spcPts val="1200"/>
              </a:spcBef>
              <a:spcAft>
                <a:spcPts val="600"/>
              </a:spcAft>
              <a:buFont typeface="Arial" panose="020B0604020202020204" pitchFamily="34" charset="0"/>
              <a:buChar char="•"/>
            </a:pPr>
            <a:r>
              <a:rPr lang="en-US" sz="1500" b="1" dirty="0">
                <a:latin typeface="Poppins" panose="00000500000000000000" pitchFamily="2" charset="0"/>
                <a:cs typeface="Poppins" panose="00000500000000000000" pitchFamily="2" charset="0"/>
              </a:rPr>
              <a:t>Data Localization: </a:t>
            </a:r>
            <a:br>
              <a:rPr lang="en-US" sz="1500" b="1" dirty="0">
                <a:latin typeface="Poppins" panose="00000500000000000000" pitchFamily="2" charset="0"/>
                <a:cs typeface="Poppins" panose="00000500000000000000" pitchFamily="2" charset="0"/>
              </a:rPr>
            </a:br>
            <a:r>
              <a:rPr lang="en-US" sz="1500" dirty="0">
                <a:latin typeface="Poppins" panose="00000500000000000000" pitchFamily="2" charset="0"/>
                <a:cs typeface="Poppins" panose="00000500000000000000" pitchFamily="2" charset="0"/>
              </a:rPr>
              <a:t>As data localization laws take shape, companies will invest in local data centers to comply with regulations, driving infrastructure expansion</a:t>
            </a:r>
          </a:p>
        </p:txBody>
      </p:sp>
      <p:pic>
        <p:nvPicPr>
          <p:cNvPr id="15" name="Picture 2" descr="Governmental support Business bank loan from a government Company support procedure Crisis insurance wage subsidy for business employee Flat vector illustration">
            <a:extLst>
              <a:ext uri="{FF2B5EF4-FFF2-40B4-BE49-F238E27FC236}">
                <a16:creationId xmlns:a16="http://schemas.microsoft.com/office/drawing/2014/main" id="{25C4F872-3B1B-577A-A24A-71420F4F70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31371" y="1447739"/>
            <a:ext cx="3398214" cy="2263667"/>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Rounded Corners 15">
            <a:extLst>
              <a:ext uri="{FF2B5EF4-FFF2-40B4-BE49-F238E27FC236}">
                <a16:creationId xmlns:a16="http://schemas.microsoft.com/office/drawing/2014/main" id="{6379DDA7-76BA-0643-EB13-832655E7DB94}"/>
              </a:ext>
            </a:extLst>
          </p:cNvPr>
          <p:cNvSpPr/>
          <p:nvPr/>
        </p:nvSpPr>
        <p:spPr>
          <a:xfrm>
            <a:off x="8150704" y="1335267"/>
            <a:ext cx="3759548" cy="2488610"/>
          </a:xfrm>
          <a:prstGeom prst="roundRect">
            <a:avLst/>
          </a:prstGeom>
          <a:solidFill>
            <a:srgbClr val="BFBFBF">
              <a:alpha val="3882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7" name="Picture 4" descr="Startup Banners Vertical">
            <a:extLst>
              <a:ext uri="{FF2B5EF4-FFF2-40B4-BE49-F238E27FC236}">
                <a16:creationId xmlns:a16="http://schemas.microsoft.com/office/drawing/2014/main" id="{B409A39B-8741-3C58-0405-CDC2F37C53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8573" y="4254446"/>
            <a:ext cx="3284327" cy="2167007"/>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Rounded Corners 17">
            <a:extLst>
              <a:ext uri="{FF2B5EF4-FFF2-40B4-BE49-F238E27FC236}">
                <a16:creationId xmlns:a16="http://schemas.microsoft.com/office/drawing/2014/main" id="{C377DF9C-C0D5-DEC4-E76A-078AA27ED65A}"/>
              </a:ext>
            </a:extLst>
          </p:cNvPr>
          <p:cNvSpPr/>
          <p:nvPr/>
        </p:nvSpPr>
        <p:spPr>
          <a:xfrm>
            <a:off x="340962" y="4093644"/>
            <a:ext cx="3759548" cy="2488610"/>
          </a:xfrm>
          <a:prstGeom prst="roundRect">
            <a:avLst/>
          </a:prstGeom>
          <a:solidFill>
            <a:srgbClr val="BFBFBF">
              <a:alpha val="3882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2058860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A9A2BAA-7CE0-7479-E1A7-48DEFF76CEA0}"/>
              </a:ext>
            </a:extLst>
          </p:cNvPr>
          <p:cNvSpPr txBox="1"/>
          <p:nvPr/>
        </p:nvSpPr>
        <p:spPr>
          <a:xfrm>
            <a:off x="340964" y="73780"/>
            <a:ext cx="11468744" cy="369332"/>
          </a:xfrm>
          <a:prstGeom prst="rect">
            <a:avLst/>
          </a:prstGeom>
          <a:noFill/>
        </p:spPr>
        <p:txBody>
          <a:bodyPr wrap="square" rtlCol="0">
            <a:spAutoFit/>
          </a:bodyPr>
          <a:lstStyle/>
          <a:p>
            <a:r>
              <a:rPr lang="en-US" sz="1800" b="1" dirty="0">
                <a:latin typeface="Poppins" panose="00000500000000000000" pitchFamily="2" charset="0"/>
                <a:cs typeface="Poppins" panose="00000500000000000000" pitchFamily="2" charset="0"/>
              </a:rPr>
              <a:t>FUTURE OUTLOOK OF INDIA’S DATA CENTER (DC) LANDSCAPE (3/4)</a:t>
            </a:r>
            <a:endParaRPr lang="en-IN" sz="1800" b="1" dirty="0">
              <a:latin typeface="Poppins" panose="00000500000000000000" pitchFamily="2" charset="0"/>
              <a:cs typeface="Poppins" panose="00000500000000000000" pitchFamily="2" charset="0"/>
            </a:endParaRPr>
          </a:p>
        </p:txBody>
      </p:sp>
      <p:sp>
        <p:nvSpPr>
          <p:cNvPr id="8" name="TextBox 7">
            <a:extLst>
              <a:ext uri="{FF2B5EF4-FFF2-40B4-BE49-F238E27FC236}">
                <a16:creationId xmlns:a16="http://schemas.microsoft.com/office/drawing/2014/main" id="{98958601-D84A-385D-C930-DC7078FD73B6}"/>
              </a:ext>
            </a:extLst>
          </p:cNvPr>
          <p:cNvSpPr txBox="1"/>
          <p:nvPr/>
        </p:nvSpPr>
        <p:spPr>
          <a:xfrm>
            <a:off x="608897" y="1287475"/>
            <a:ext cx="6474071" cy="461665"/>
          </a:xfrm>
          <a:prstGeom prst="rect">
            <a:avLst/>
          </a:prstGeom>
          <a:noFill/>
        </p:spPr>
        <p:txBody>
          <a:bodyPr wrap="square" rtlCol="0">
            <a:spAutoFit/>
          </a:bodyPr>
          <a:lstStyle/>
          <a:p>
            <a:pPr marL="342900" indent="-342900">
              <a:spcAft>
                <a:spcPts val="1200"/>
              </a:spcAft>
              <a:buFont typeface="+mj-lt"/>
              <a:buAutoNum type="arabicPeriod" startAt="5"/>
            </a:pPr>
            <a:r>
              <a:rPr lang="en-US" sz="2400" dirty="0">
                <a:solidFill>
                  <a:srgbClr val="091B2C"/>
                </a:solidFill>
                <a:latin typeface="Poppins" panose="00000500000000000000" pitchFamily="2" charset="0"/>
                <a:cs typeface="Poppins" panose="00000500000000000000" pitchFamily="2" charset="0"/>
              </a:rPr>
              <a:t>Emergence of Tier 2 and Tier 3 Cities</a:t>
            </a:r>
          </a:p>
        </p:txBody>
      </p:sp>
      <p:sp>
        <p:nvSpPr>
          <p:cNvPr id="9" name="TextBox 8">
            <a:extLst>
              <a:ext uri="{FF2B5EF4-FFF2-40B4-BE49-F238E27FC236}">
                <a16:creationId xmlns:a16="http://schemas.microsoft.com/office/drawing/2014/main" id="{3FA4AA37-B082-7189-8617-95ADD73C1652}"/>
              </a:ext>
            </a:extLst>
          </p:cNvPr>
          <p:cNvSpPr txBox="1"/>
          <p:nvPr/>
        </p:nvSpPr>
        <p:spPr>
          <a:xfrm>
            <a:off x="4038600" y="4643262"/>
            <a:ext cx="7771106" cy="1985159"/>
          </a:xfrm>
          <a:prstGeom prst="rect">
            <a:avLst/>
          </a:prstGeom>
          <a:noFill/>
        </p:spPr>
        <p:txBody>
          <a:bodyPr wrap="square" rtlCol="0" anchor="t">
            <a:spAutoFit/>
          </a:bodyPr>
          <a:lstStyle/>
          <a:p>
            <a:pPr marL="542925" indent="-285750">
              <a:spcBef>
                <a:spcPts val="1200"/>
              </a:spcBef>
              <a:spcAft>
                <a:spcPts val="600"/>
              </a:spcAft>
              <a:buFont typeface="Arial" panose="020B0604020202020204" pitchFamily="34" charset="0"/>
              <a:buChar char="•"/>
            </a:pPr>
            <a:r>
              <a:rPr lang="en-US" sz="1500" b="1" dirty="0">
                <a:latin typeface="Poppins" panose="00000500000000000000" pitchFamily="2" charset="0"/>
                <a:cs typeface="Poppins" panose="00000500000000000000" pitchFamily="2" charset="0"/>
              </a:rPr>
              <a:t>Market Fragmentation: </a:t>
            </a:r>
            <a:br>
              <a:rPr lang="en-US" sz="1500" b="1" dirty="0">
                <a:latin typeface="Poppins" panose="00000500000000000000" pitchFamily="2" charset="0"/>
                <a:cs typeface="Poppins" panose="00000500000000000000" pitchFamily="2" charset="0"/>
              </a:rPr>
            </a:br>
            <a:r>
              <a:rPr lang="en-US" sz="1500" dirty="0">
                <a:latin typeface="Poppins" panose="00000500000000000000" pitchFamily="2" charset="0"/>
                <a:cs typeface="Poppins" panose="00000500000000000000" pitchFamily="2" charset="0"/>
              </a:rPr>
              <a:t>The data center market will see increased competition, with numerous players entering the space. This will lead to innovation and improved service offerings</a:t>
            </a:r>
          </a:p>
          <a:p>
            <a:pPr marL="542925" indent="-285750">
              <a:spcBef>
                <a:spcPts val="1200"/>
              </a:spcBef>
              <a:spcAft>
                <a:spcPts val="600"/>
              </a:spcAft>
              <a:buFont typeface="Arial" panose="020B0604020202020204" pitchFamily="34" charset="0"/>
              <a:buChar char="•"/>
            </a:pPr>
            <a:r>
              <a:rPr lang="en-US" sz="1500" b="1" dirty="0">
                <a:latin typeface="Poppins" panose="00000500000000000000" pitchFamily="2" charset="0"/>
                <a:cs typeface="Poppins" panose="00000500000000000000" pitchFamily="2" charset="0"/>
              </a:rPr>
              <a:t>Partnerships and Collaborations: </a:t>
            </a:r>
            <a:br>
              <a:rPr lang="en-US" sz="1500" b="1" dirty="0">
                <a:latin typeface="Poppins" panose="00000500000000000000" pitchFamily="2" charset="0"/>
                <a:cs typeface="Poppins" panose="00000500000000000000" pitchFamily="2" charset="0"/>
              </a:rPr>
            </a:br>
            <a:r>
              <a:rPr lang="en-US" sz="1500" dirty="0">
                <a:latin typeface="Poppins" panose="00000500000000000000" pitchFamily="2" charset="0"/>
                <a:cs typeface="Poppins" panose="00000500000000000000" pitchFamily="2" charset="0"/>
              </a:rPr>
              <a:t>Companies will increasingly form alliances to enhance capabilities, </a:t>
            </a:r>
            <a:br>
              <a:rPr lang="en-US" sz="1500" dirty="0">
                <a:latin typeface="Poppins" panose="00000500000000000000" pitchFamily="2" charset="0"/>
                <a:cs typeface="Poppins" panose="00000500000000000000" pitchFamily="2" charset="0"/>
              </a:rPr>
            </a:br>
            <a:r>
              <a:rPr lang="en-US" sz="1500" dirty="0">
                <a:latin typeface="Poppins" panose="00000500000000000000" pitchFamily="2" charset="0"/>
                <a:cs typeface="Poppins" panose="00000500000000000000" pitchFamily="2" charset="0"/>
              </a:rPr>
              <a:t>share resources, and address specific market needs</a:t>
            </a:r>
          </a:p>
        </p:txBody>
      </p:sp>
      <p:cxnSp>
        <p:nvCxnSpPr>
          <p:cNvPr id="3" name="Straight Connector 2">
            <a:extLst>
              <a:ext uri="{FF2B5EF4-FFF2-40B4-BE49-F238E27FC236}">
                <a16:creationId xmlns:a16="http://schemas.microsoft.com/office/drawing/2014/main" id="{1E4B5886-91FA-45F9-F921-FF535C76E5E9}"/>
              </a:ext>
            </a:extLst>
          </p:cNvPr>
          <p:cNvCxnSpPr>
            <a:cxnSpLocks/>
          </p:cNvCxnSpPr>
          <p:nvPr/>
        </p:nvCxnSpPr>
        <p:spPr>
          <a:xfrm>
            <a:off x="0" y="519792"/>
            <a:ext cx="12192000" cy="0"/>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4" name="Straight Connector 3">
            <a:extLst>
              <a:ext uri="{FF2B5EF4-FFF2-40B4-BE49-F238E27FC236}">
                <a16:creationId xmlns:a16="http://schemas.microsoft.com/office/drawing/2014/main" id="{189C12A6-3408-7493-73C8-3EDBF0C15360}"/>
              </a:ext>
            </a:extLst>
          </p:cNvPr>
          <p:cNvCxnSpPr>
            <a:cxnSpLocks/>
          </p:cNvCxnSpPr>
          <p:nvPr/>
        </p:nvCxnSpPr>
        <p:spPr>
          <a:xfrm>
            <a:off x="0" y="586090"/>
            <a:ext cx="12192000" cy="0"/>
          </a:xfrm>
          <a:prstGeom prst="line">
            <a:avLst/>
          </a:prstGeom>
          <a:ln>
            <a:solidFill>
              <a:srgbClr val="E2180D"/>
            </a:solidFill>
          </a:ln>
        </p:spPr>
        <p:style>
          <a:lnRef idx="2">
            <a:schemeClr val="accent1"/>
          </a:lnRef>
          <a:fillRef idx="0">
            <a:schemeClr val="accent1"/>
          </a:fillRef>
          <a:effectRef idx="1">
            <a:schemeClr val="accent1"/>
          </a:effectRef>
          <a:fontRef idx="minor">
            <a:schemeClr val="tx1"/>
          </a:fontRef>
        </p:style>
      </p:cxnSp>
      <p:grpSp>
        <p:nvGrpSpPr>
          <p:cNvPr id="14" name="Group 13">
            <a:extLst>
              <a:ext uri="{FF2B5EF4-FFF2-40B4-BE49-F238E27FC236}">
                <a16:creationId xmlns:a16="http://schemas.microsoft.com/office/drawing/2014/main" id="{1F156FFF-04AF-306D-53EE-085FFE4323D1}"/>
              </a:ext>
            </a:extLst>
          </p:cNvPr>
          <p:cNvGrpSpPr/>
          <p:nvPr/>
        </p:nvGrpSpPr>
        <p:grpSpPr>
          <a:xfrm>
            <a:off x="455320" y="1287474"/>
            <a:ext cx="97453" cy="461665"/>
            <a:chOff x="532785" y="906130"/>
            <a:chExt cx="97453" cy="461665"/>
          </a:xfrm>
        </p:grpSpPr>
        <p:sp>
          <p:nvSpPr>
            <p:cNvPr id="12" name="Rectangle 11">
              <a:extLst>
                <a:ext uri="{FF2B5EF4-FFF2-40B4-BE49-F238E27FC236}">
                  <a16:creationId xmlns:a16="http://schemas.microsoft.com/office/drawing/2014/main" id="{E5D8F53A-9E07-478A-DEFC-A08689E54802}"/>
                </a:ext>
              </a:extLst>
            </p:cNvPr>
            <p:cNvSpPr/>
            <p:nvPr/>
          </p:nvSpPr>
          <p:spPr>
            <a:xfrm>
              <a:off x="532785" y="906130"/>
              <a:ext cx="53032" cy="461665"/>
            </a:xfrm>
            <a:prstGeom prst="rect">
              <a:avLst/>
            </a:prstGeom>
            <a:solidFill>
              <a:srgbClr val="E2180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3" name="Straight Connector 12">
              <a:extLst>
                <a:ext uri="{FF2B5EF4-FFF2-40B4-BE49-F238E27FC236}">
                  <a16:creationId xmlns:a16="http://schemas.microsoft.com/office/drawing/2014/main" id="{4F8F764C-CFA1-4237-3F85-752B2322564B}"/>
                </a:ext>
              </a:extLst>
            </p:cNvPr>
            <p:cNvCxnSpPr/>
            <p:nvPr/>
          </p:nvCxnSpPr>
          <p:spPr>
            <a:xfrm>
              <a:off x="630238" y="906130"/>
              <a:ext cx="0" cy="461665"/>
            </a:xfrm>
            <a:prstGeom prst="line">
              <a:avLst/>
            </a:prstGeom>
            <a:ln>
              <a:solidFill>
                <a:srgbClr val="091B2C"/>
              </a:solidFill>
            </a:ln>
          </p:spPr>
          <p:style>
            <a:lnRef idx="2">
              <a:schemeClr val="accent1"/>
            </a:lnRef>
            <a:fillRef idx="0">
              <a:schemeClr val="accent1"/>
            </a:fillRef>
            <a:effectRef idx="1">
              <a:schemeClr val="accent1"/>
            </a:effectRef>
            <a:fontRef idx="minor">
              <a:schemeClr val="tx1"/>
            </a:fontRef>
          </p:style>
        </p:cxnSp>
      </p:grpSp>
      <p:sp>
        <p:nvSpPr>
          <p:cNvPr id="2" name="TextBox 1">
            <a:extLst>
              <a:ext uri="{FF2B5EF4-FFF2-40B4-BE49-F238E27FC236}">
                <a16:creationId xmlns:a16="http://schemas.microsoft.com/office/drawing/2014/main" id="{40969E8F-E821-F6A4-E0C6-F951BB92CAC1}"/>
              </a:ext>
            </a:extLst>
          </p:cNvPr>
          <p:cNvSpPr txBox="1"/>
          <p:nvPr/>
        </p:nvSpPr>
        <p:spPr>
          <a:xfrm>
            <a:off x="4572267" y="4093645"/>
            <a:ext cx="5993380" cy="461665"/>
          </a:xfrm>
          <a:prstGeom prst="rect">
            <a:avLst/>
          </a:prstGeom>
          <a:noFill/>
        </p:spPr>
        <p:txBody>
          <a:bodyPr wrap="square" rtlCol="0">
            <a:spAutoFit/>
          </a:bodyPr>
          <a:lstStyle/>
          <a:p>
            <a:pPr marL="342900" indent="-342900" algn="just">
              <a:spcAft>
                <a:spcPts val="1200"/>
              </a:spcAft>
              <a:buFont typeface="+mj-lt"/>
              <a:buAutoNum type="arabicPeriod" startAt="6"/>
            </a:pPr>
            <a:r>
              <a:rPr lang="en-US" sz="2400" dirty="0">
                <a:solidFill>
                  <a:srgbClr val="091B2C"/>
                </a:solidFill>
                <a:latin typeface="Poppins" panose="00000500000000000000" pitchFamily="2" charset="0"/>
                <a:cs typeface="Poppins" panose="00000500000000000000" pitchFamily="2" charset="0"/>
              </a:rPr>
              <a:t>Increased Competition</a:t>
            </a:r>
          </a:p>
        </p:txBody>
      </p:sp>
      <p:grpSp>
        <p:nvGrpSpPr>
          <p:cNvPr id="5" name="Group 4">
            <a:extLst>
              <a:ext uri="{FF2B5EF4-FFF2-40B4-BE49-F238E27FC236}">
                <a16:creationId xmlns:a16="http://schemas.microsoft.com/office/drawing/2014/main" id="{10E68CA0-C7D2-9311-D990-E9846CFA9151}"/>
              </a:ext>
            </a:extLst>
          </p:cNvPr>
          <p:cNvGrpSpPr/>
          <p:nvPr/>
        </p:nvGrpSpPr>
        <p:grpSpPr>
          <a:xfrm>
            <a:off x="4418689" y="4093644"/>
            <a:ext cx="97453" cy="461665"/>
            <a:chOff x="532785" y="906130"/>
            <a:chExt cx="97453" cy="461665"/>
          </a:xfrm>
        </p:grpSpPr>
        <p:sp>
          <p:nvSpPr>
            <p:cNvPr id="7" name="Rectangle 6">
              <a:extLst>
                <a:ext uri="{FF2B5EF4-FFF2-40B4-BE49-F238E27FC236}">
                  <a16:creationId xmlns:a16="http://schemas.microsoft.com/office/drawing/2014/main" id="{3A837171-04EF-506F-9CB1-15D0B7233ECD}"/>
                </a:ext>
              </a:extLst>
            </p:cNvPr>
            <p:cNvSpPr/>
            <p:nvPr/>
          </p:nvSpPr>
          <p:spPr>
            <a:xfrm>
              <a:off x="532785" y="906130"/>
              <a:ext cx="53032" cy="461665"/>
            </a:xfrm>
            <a:prstGeom prst="rect">
              <a:avLst/>
            </a:prstGeom>
            <a:solidFill>
              <a:srgbClr val="E2180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0" name="Straight Connector 9">
              <a:extLst>
                <a:ext uri="{FF2B5EF4-FFF2-40B4-BE49-F238E27FC236}">
                  <a16:creationId xmlns:a16="http://schemas.microsoft.com/office/drawing/2014/main" id="{340D5564-AD01-0E2F-998E-870EBC22A0BF}"/>
                </a:ext>
              </a:extLst>
            </p:cNvPr>
            <p:cNvCxnSpPr/>
            <p:nvPr/>
          </p:nvCxnSpPr>
          <p:spPr>
            <a:xfrm>
              <a:off x="630238" y="906130"/>
              <a:ext cx="0" cy="461665"/>
            </a:xfrm>
            <a:prstGeom prst="line">
              <a:avLst/>
            </a:prstGeom>
            <a:ln>
              <a:solidFill>
                <a:srgbClr val="091B2C"/>
              </a:solidFill>
            </a:ln>
          </p:spPr>
          <p:style>
            <a:lnRef idx="2">
              <a:schemeClr val="accent1"/>
            </a:lnRef>
            <a:fillRef idx="0">
              <a:schemeClr val="accent1"/>
            </a:fillRef>
            <a:effectRef idx="1">
              <a:schemeClr val="accent1"/>
            </a:effectRef>
            <a:fontRef idx="minor">
              <a:schemeClr val="tx1"/>
            </a:fontRef>
          </p:style>
        </p:cxnSp>
      </p:grpSp>
      <p:sp>
        <p:nvSpPr>
          <p:cNvPr id="11" name="TextBox 10">
            <a:extLst>
              <a:ext uri="{FF2B5EF4-FFF2-40B4-BE49-F238E27FC236}">
                <a16:creationId xmlns:a16="http://schemas.microsoft.com/office/drawing/2014/main" id="{6AB0CCD7-D6A9-A038-BC94-C473E3670952}"/>
              </a:ext>
            </a:extLst>
          </p:cNvPr>
          <p:cNvSpPr txBox="1"/>
          <p:nvPr/>
        </p:nvSpPr>
        <p:spPr>
          <a:xfrm>
            <a:off x="106553" y="1777311"/>
            <a:ext cx="7771106" cy="1985159"/>
          </a:xfrm>
          <a:prstGeom prst="rect">
            <a:avLst/>
          </a:prstGeom>
          <a:noFill/>
        </p:spPr>
        <p:txBody>
          <a:bodyPr wrap="square" rtlCol="0" anchor="t">
            <a:spAutoFit/>
          </a:bodyPr>
          <a:lstStyle/>
          <a:p>
            <a:pPr marL="542925" indent="-285750">
              <a:spcBef>
                <a:spcPts val="1200"/>
              </a:spcBef>
              <a:spcAft>
                <a:spcPts val="600"/>
              </a:spcAft>
              <a:buFont typeface="Arial" panose="020B0604020202020204" pitchFamily="34" charset="0"/>
              <a:buChar char="•"/>
            </a:pPr>
            <a:r>
              <a:rPr lang="en-US" sz="1500" b="1" dirty="0">
                <a:latin typeface="Poppins" panose="00000500000000000000" pitchFamily="2" charset="0"/>
                <a:cs typeface="Poppins" panose="00000500000000000000" pitchFamily="2" charset="0"/>
              </a:rPr>
              <a:t>Geographic Diversification: </a:t>
            </a:r>
            <a:br>
              <a:rPr lang="en-US" sz="1500" b="1" dirty="0">
                <a:latin typeface="Poppins" panose="00000500000000000000" pitchFamily="2" charset="0"/>
                <a:cs typeface="Poppins" panose="00000500000000000000" pitchFamily="2" charset="0"/>
              </a:rPr>
            </a:br>
            <a:r>
              <a:rPr lang="en-US" sz="1500" dirty="0">
                <a:latin typeface="Poppins" panose="00000500000000000000" pitchFamily="2" charset="0"/>
                <a:cs typeface="Poppins" panose="00000500000000000000" pitchFamily="2" charset="0"/>
              </a:rPr>
              <a:t>As the demand for data centers expands, Tier 2 and Tier 3 cities are emerging as viable locations due to lower operational costs and incentives from state governments</a:t>
            </a:r>
          </a:p>
          <a:p>
            <a:pPr marL="542925" indent="-285750">
              <a:spcBef>
                <a:spcPts val="1200"/>
              </a:spcBef>
              <a:spcAft>
                <a:spcPts val="600"/>
              </a:spcAft>
              <a:buFont typeface="Arial" panose="020B0604020202020204" pitchFamily="34" charset="0"/>
              <a:buChar char="•"/>
            </a:pPr>
            <a:r>
              <a:rPr lang="en-US" sz="1500" b="1" dirty="0">
                <a:latin typeface="Poppins" panose="00000500000000000000" pitchFamily="2" charset="0"/>
                <a:cs typeface="Poppins" panose="00000500000000000000" pitchFamily="2" charset="0"/>
              </a:rPr>
              <a:t>Local Opportunities: </a:t>
            </a:r>
            <a:br>
              <a:rPr lang="en-US" sz="1500" b="1" dirty="0">
                <a:latin typeface="Poppins" panose="00000500000000000000" pitchFamily="2" charset="0"/>
                <a:cs typeface="Poppins" panose="00000500000000000000" pitchFamily="2" charset="0"/>
              </a:rPr>
            </a:br>
            <a:r>
              <a:rPr lang="en-US" sz="1500" dirty="0">
                <a:latin typeface="Poppins" panose="00000500000000000000" pitchFamily="2" charset="0"/>
                <a:cs typeface="Poppins" panose="00000500000000000000" pitchFamily="2" charset="0"/>
              </a:rPr>
              <a:t>This geographic shift will not only alleviate congestion in Tier 1 cities but also create local employment and support regional economies</a:t>
            </a:r>
          </a:p>
        </p:txBody>
      </p:sp>
      <p:pic>
        <p:nvPicPr>
          <p:cNvPr id="21" name="Picture 6" descr="Smart city. Man user and smartphone with residential smart city infrastructure ">
            <a:extLst>
              <a:ext uri="{FF2B5EF4-FFF2-40B4-BE49-F238E27FC236}">
                <a16:creationId xmlns:a16="http://schemas.microsoft.com/office/drawing/2014/main" id="{FC2E9E48-04D0-7C66-EE8A-1B827A8C98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75856" y="1380617"/>
            <a:ext cx="3109245" cy="2180939"/>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Rounded Corners 21">
            <a:extLst>
              <a:ext uri="{FF2B5EF4-FFF2-40B4-BE49-F238E27FC236}">
                <a16:creationId xmlns:a16="http://schemas.microsoft.com/office/drawing/2014/main" id="{6379DDA7-76BA-0643-EB13-832655E7DB94}"/>
              </a:ext>
            </a:extLst>
          </p:cNvPr>
          <p:cNvSpPr/>
          <p:nvPr/>
        </p:nvSpPr>
        <p:spPr>
          <a:xfrm>
            <a:off x="8150704" y="1226781"/>
            <a:ext cx="3759548" cy="2488610"/>
          </a:xfrm>
          <a:prstGeom prst="roundRect">
            <a:avLst/>
          </a:prstGeom>
          <a:solidFill>
            <a:srgbClr val="BFBFBF">
              <a:alpha val="3882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3" name="Picture 2" descr="Business competition concept Two businessman tug snatching trophies">
            <a:extLst>
              <a:ext uri="{FF2B5EF4-FFF2-40B4-BE49-F238E27FC236}">
                <a16:creationId xmlns:a16="http://schemas.microsoft.com/office/drawing/2014/main" id="{7CB68014-78DD-95DF-F002-C91DE4F4A0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9875" y="4304867"/>
            <a:ext cx="3101723" cy="2066164"/>
          </a:xfrm>
          <a:prstGeom prst="rect">
            <a:avLst/>
          </a:prstGeom>
          <a:noFill/>
          <a:extLst>
            <a:ext uri="{909E8E84-426E-40DD-AFC4-6F175D3DCCD1}">
              <a14:hiddenFill xmlns:a14="http://schemas.microsoft.com/office/drawing/2010/main">
                <a:solidFill>
                  <a:srgbClr val="FFFFFF"/>
                </a:solidFill>
              </a14:hiddenFill>
            </a:ext>
          </a:extLst>
        </p:spPr>
      </p:pic>
      <p:sp>
        <p:nvSpPr>
          <p:cNvPr id="24" name="Rectangle: Rounded Corners 23">
            <a:extLst>
              <a:ext uri="{FF2B5EF4-FFF2-40B4-BE49-F238E27FC236}">
                <a16:creationId xmlns:a16="http://schemas.microsoft.com/office/drawing/2014/main" id="{C377DF9C-C0D5-DEC4-E76A-078AA27ED65A}"/>
              </a:ext>
            </a:extLst>
          </p:cNvPr>
          <p:cNvSpPr/>
          <p:nvPr/>
        </p:nvSpPr>
        <p:spPr>
          <a:xfrm>
            <a:off x="340962" y="4093644"/>
            <a:ext cx="3759548" cy="2488610"/>
          </a:xfrm>
          <a:prstGeom prst="roundRect">
            <a:avLst/>
          </a:prstGeom>
          <a:solidFill>
            <a:srgbClr val="BFBFBF">
              <a:alpha val="3882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038730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A9A2BAA-7CE0-7479-E1A7-48DEFF76CEA0}"/>
              </a:ext>
            </a:extLst>
          </p:cNvPr>
          <p:cNvSpPr txBox="1"/>
          <p:nvPr/>
        </p:nvSpPr>
        <p:spPr>
          <a:xfrm>
            <a:off x="340964" y="73780"/>
            <a:ext cx="11468744" cy="369332"/>
          </a:xfrm>
          <a:prstGeom prst="rect">
            <a:avLst/>
          </a:prstGeom>
          <a:noFill/>
        </p:spPr>
        <p:txBody>
          <a:bodyPr wrap="square" rtlCol="0">
            <a:spAutoFit/>
          </a:bodyPr>
          <a:lstStyle/>
          <a:p>
            <a:r>
              <a:rPr lang="en-US" sz="1800" b="1" dirty="0">
                <a:latin typeface="Poppins" panose="00000500000000000000" pitchFamily="2" charset="0"/>
                <a:cs typeface="Poppins" panose="00000500000000000000" pitchFamily="2" charset="0"/>
              </a:rPr>
              <a:t>FUTURE OUTLOOK OF INDIA’S DATA CENTER (DC) LANDSCAPE (</a:t>
            </a:r>
            <a:r>
              <a:rPr lang="en-US" b="1" dirty="0">
                <a:latin typeface="Poppins" panose="00000500000000000000" pitchFamily="2" charset="0"/>
                <a:cs typeface="Poppins" panose="00000500000000000000" pitchFamily="2" charset="0"/>
              </a:rPr>
              <a:t>4</a:t>
            </a:r>
            <a:r>
              <a:rPr lang="en-US" sz="1800" b="1" dirty="0">
                <a:latin typeface="Poppins" panose="00000500000000000000" pitchFamily="2" charset="0"/>
                <a:cs typeface="Poppins" panose="00000500000000000000" pitchFamily="2" charset="0"/>
              </a:rPr>
              <a:t>/4)</a:t>
            </a:r>
            <a:endParaRPr lang="en-IN" sz="1800" b="1" dirty="0">
              <a:latin typeface="Poppins" panose="00000500000000000000" pitchFamily="2" charset="0"/>
              <a:cs typeface="Poppins" panose="00000500000000000000" pitchFamily="2" charset="0"/>
            </a:endParaRPr>
          </a:p>
        </p:txBody>
      </p:sp>
      <p:sp>
        <p:nvSpPr>
          <p:cNvPr id="8" name="TextBox 7">
            <a:extLst>
              <a:ext uri="{FF2B5EF4-FFF2-40B4-BE49-F238E27FC236}">
                <a16:creationId xmlns:a16="http://schemas.microsoft.com/office/drawing/2014/main" id="{98958601-D84A-385D-C930-DC7078FD73B6}"/>
              </a:ext>
            </a:extLst>
          </p:cNvPr>
          <p:cNvSpPr txBox="1"/>
          <p:nvPr/>
        </p:nvSpPr>
        <p:spPr>
          <a:xfrm>
            <a:off x="608897" y="1287475"/>
            <a:ext cx="6474071" cy="461665"/>
          </a:xfrm>
          <a:prstGeom prst="rect">
            <a:avLst/>
          </a:prstGeom>
          <a:noFill/>
        </p:spPr>
        <p:txBody>
          <a:bodyPr wrap="square" rtlCol="0">
            <a:spAutoFit/>
          </a:bodyPr>
          <a:lstStyle/>
          <a:p>
            <a:pPr marL="342900" indent="-342900" algn="just">
              <a:spcAft>
                <a:spcPts val="1200"/>
              </a:spcAft>
              <a:buFont typeface="+mj-lt"/>
              <a:buAutoNum type="arabicPeriod" startAt="7"/>
            </a:pPr>
            <a:r>
              <a:rPr lang="en-US" sz="2400" dirty="0">
                <a:solidFill>
                  <a:srgbClr val="091B2C"/>
                </a:solidFill>
                <a:latin typeface="Poppins" panose="00000500000000000000" pitchFamily="2" charset="0"/>
                <a:cs typeface="Poppins" panose="00000500000000000000" pitchFamily="2" charset="0"/>
              </a:rPr>
              <a:t>Technological Advancements</a:t>
            </a:r>
          </a:p>
        </p:txBody>
      </p:sp>
      <p:cxnSp>
        <p:nvCxnSpPr>
          <p:cNvPr id="3" name="Straight Connector 2">
            <a:extLst>
              <a:ext uri="{FF2B5EF4-FFF2-40B4-BE49-F238E27FC236}">
                <a16:creationId xmlns:a16="http://schemas.microsoft.com/office/drawing/2014/main" id="{1E4B5886-91FA-45F9-F921-FF535C76E5E9}"/>
              </a:ext>
            </a:extLst>
          </p:cNvPr>
          <p:cNvCxnSpPr>
            <a:cxnSpLocks/>
          </p:cNvCxnSpPr>
          <p:nvPr/>
        </p:nvCxnSpPr>
        <p:spPr>
          <a:xfrm>
            <a:off x="0" y="519792"/>
            <a:ext cx="12192000" cy="0"/>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4" name="Straight Connector 3">
            <a:extLst>
              <a:ext uri="{FF2B5EF4-FFF2-40B4-BE49-F238E27FC236}">
                <a16:creationId xmlns:a16="http://schemas.microsoft.com/office/drawing/2014/main" id="{189C12A6-3408-7493-73C8-3EDBF0C15360}"/>
              </a:ext>
            </a:extLst>
          </p:cNvPr>
          <p:cNvCxnSpPr>
            <a:cxnSpLocks/>
          </p:cNvCxnSpPr>
          <p:nvPr/>
        </p:nvCxnSpPr>
        <p:spPr>
          <a:xfrm>
            <a:off x="0" y="586090"/>
            <a:ext cx="12192000" cy="0"/>
          </a:xfrm>
          <a:prstGeom prst="line">
            <a:avLst/>
          </a:prstGeom>
          <a:ln>
            <a:solidFill>
              <a:srgbClr val="E2180D"/>
            </a:solidFill>
          </a:ln>
        </p:spPr>
        <p:style>
          <a:lnRef idx="2">
            <a:schemeClr val="accent1"/>
          </a:lnRef>
          <a:fillRef idx="0">
            <a:schemeClr val="accent1"/>
          </a:fillRef>
          <a:effectRef idx="1">
            <a:schemeClr val="accent1"/>
          </a:effectRef>
          <a:fontRef idx="minor">
            <a:schemeClr val="tx1"/>
          </a:fontRef>
        </p:style>
      </p:cxnSp>
      <p:grpSp>
        <p:nvGrpSpPr>
          <p:cNvPr id="14" name="Group 13">
            <a:extLst>
              <a:ext uri="{FF2B5EF4-FFF2-40B4-BE49-F238E27FC236}">
                <a16:creationId xmlns:a16="http://schemas.microsoft.com/office/drawing/2014/main" id="{1F156FFF-04AF-306D-53EE-085FFE4323D1}"/>
              </a:ext>
            </a:extLst>
          </p:cNvPr>
          <p:cNvGrpSpPr/>
          <p:nvPr/>
        </p:nvGrpSpPr>
        <p:grpSpPr>
          <a:xfrm>
            <a:off x="455320" y="1287474"/>
            <a:ext cx="97453" cy="461665"/>
            <a:chOff x="532785" y="906130"/>
            <a:chExt cx="97453" cy="461665"/>
          </a:xfrm>
        </p:grpSpPr>
        <p:sp>
          <p:nvSpPr>
            <p:cNvPr id="12" name="Rectangle 11">
              <a:extLst>
                <a:ext uri="{FF2B5EF4-FFF2-40B4-BE49-F238E27FC236}">
                  <a16:creationId xmlns:a16="http://schemas.microsoft.com/office/drawing/2014/main" id="{E5D8F53A-9E07-478A-DEFC-A08689E54802}"/>
                </a:ext>
              </a:extLst>
            </p:cNvPr>
            <p:cNvSpPr/>
            <p:nvPr/>
          </p:nvSpPr>
          <p:spPr>
            <a:xfrm>
              <a:off x="532785" y="906130"/>
              <a:ext cx="53032" cy="461665"/>
            </a:xfrm>
            <a:prstGeom prst="rect">
              <a:avLst/>
            </a:prstGeom>
            <a:solidFill>
              <a:srgbClr val="E2180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3" name="Straight Connector 12">
              <a:extLst>
                <a:ext uri="{FF2B5EF4-FFF2-40B4-BE49-F238E27FC236}">
                  <a16:creationId xmlns:a16="http://schemas.microsoft.com/office/drawing/2014/main" id="{4F8F764C-CFA1-4237-3F85-752B2322564B}"/>
                </a:ext>
              </a:extLst>
            </p:cNvPr>
            <p:cNvCxnSpPr/>
            <p:nvPr/>
          </p:nvCxnSpPr>
          <p:spPr>
            <a:xfrm>
              <a:off x="630238" y="906130"/>
              <a:ext cx="0" cy="461665"/>
            </a:xfrm>
            <a:prstGeom prst="line">
              <a:avLst/>
            </a:prstGeom>
            <a:ln>
              <a:solidFill>
                <a:srgbClr val="091B2C"/>
              </a:solidFill>
            </a:ln>
          </p:spPr>
          <p:style>
            <a:lnRef idx="2">
              <a:schemeClr val="accent1"/>
            </a:lnRef>
            <a:fillRef idx="0">
              <a:schemeClr val="accent1"/>
            </a:fillRef>
            <a:effectRef idx="1">
              <a:schemeClr val="accent1"/>
            </a:effectRef>
            <a:fontRef idx="minor">
              <a:schemeClr val="tx1"/>
            </a:fontRef>
          </p:style>
        </p:cxnSp>
      </p:grpSp>
      <p:sp>
        <p:nvSpPr>
          <p:cNvPr id="11" name="TextBox 10">
            <a:extLst>
              <a:ext uri="{FF2B5EF4-FFF2-40B4-BE49-F238E27FC236}">
                <a16:creationId xmlns:a16="http://schemas.microsoft.com/office/drawing/2014/main" id="{6AB0CCD7-D6A9-A038-BC94-C473E3670952}"/>
              </a:ext>
            </a:extLst>
          </p:cNvPr>
          <p:cNvSpPr txBox="1"/>
          <p:nvPr/>
        </p:nvSpPr>
        <p:spPr>
          <a:xfrm>
            <a:off x="106553" y="1777311"/>
            <a:ext cx="7771106" cy="1708160"/>
          </a:xfrm>
          <a:prstGeom prst="rect">
            <a:avLst/>
          </a:prstGeom>
          <a:noFill/>
        </p:spPr>
        <p:txBody>
          <a:bodyPr wrap="square" rtlCol="0" anchor="t">
            <a:spAutoFit/>
          </a:bodyPr>
          <a:lstStyle/>
          <a:p>
            <a:pPr marL="542925" indent="-285750">
              <a:spcBef>
                <a:spcPts val="1200"/>
              </a:spcBef>
              <a:spcAft>
                <a:spcPts val="600"/>
              </a:spcAft>
              <a:buFont typeface="Arial" panose="020B0604020202020204" pitchFamily="34" charset="0"/>
              <a:buChar char="•"/>
            </a:pPr>
            <a:r>
              <a:rPr lang="en-US" sz="1500" b="1" dirty="0">
                <a:latin typeface="Poppins" panose="00000500000000000000" pitchFamily="2" charset="0"/>
                <a:cs typeface="Poppins" panose="00000500000000000000" pitchFamily="2" charset="0"/>
              </a:rPr>
              <a:t>Edge Computing: </a:t>
            </a:r>
            <a:br>
              <a:rPr lang="en-US" sz="1500" b="1" dirty="0">
                <a:latin typeface="Poppins" panose="00000500000000000000" pitchFamily="2" charset="0"/>
                <a:cs typeface="Poppins" panose="00000500000000000000" pitchFamily="2" charset="0"/>
              </a:rPr>
            </a:br>
            <a:r>
              <a:rPr lang="en-US" sz="1500" dirty="0">
                <a:latin typeface="Poppins" panose="00000500000000000000" pitchFamily="2" charset="0"/>
                <a:cs typeface="Poppins" panose="00000500000000000000" pitchFamily="2" charset="0"/>
              </a:rPr>
              <a:t>The rise of edge computing will necessitate the establishment of smaller data centers closer to end-users, improving latency and service delivery</a:t>
            </a:r>
          </a:p>
          <a:p>
            <a:pPr marL="542925" indent="-285750">
              <a:spcBef>
                <a:spcPts val="1200"/>
              </a:spcBef>
              <a:spcAft>
                <a:spcPts val="600"/>
              </a:spcAft>
              <a:buFont typeface="Arial" panose="020B0604020202020204" pitchFamily="34" charset="0"/>
              <a:buChar char="•"/>
            </a:pPr>
            <a:r>
              <a:rPr lang="en-US" sz="1500" b="1" dirty="0">
                <a:latin typeface="Poppins" panose="00000500000000000000" pitchFamily="2" charset="0"/>
                <a:cs typeface="Poppins" panose="00000500000000000000" pitchFamily="2" charset="0"/>
              </a:rPr>
              <a:t>Automation and AI: </a:t>
            </a:r>
            <a:br>
              <a:rPr lang="en-US" sz="1500" b="1" dirty="0">
                <a:latin typeface="Poppins" panose="00000500000000000000" pitchFamily="2" charset="0"/>
                <a:cs typeface="Poppins" panose="00000500000000000000" pitchFamily="2" charset="0"/>
              </a:rPr>
            </a:br>
            <a:r>
              <a:rPr lang="en-US" sz="1500" dirty="0">
                <a:latin typeface="Poppins" panose="00000500000000000000" pitchFamily="2" charset="0"/>
                <a:cs typeface="Poppins" panose="00000500000000000000" pitchFamily="2" charset="0"/>
              </a:rPr>
              <a:t>The integration of automation and AI in data center operations will enhance efficiency, reduce costs, and optimize resource management</a:t>
            </a:r>
          </a:p>
        </p:txBody>
      </p:sp>
      <p:pic>
        <p:nvPicPr>
          <p:cNvPr id="15" name="Picture 4" descr="Natural language processing illustration">
            <a:extLst>
              <a:ext uri="{FF2B5EF4-FFF2-40B4-BE49-F238E27FC236}">
                <a16:creationId xmlns:a16="http://schemas.microsoft.com/office/drawing/2014/main" id="{1714AF3E-6AC4-4CC1-32FD-D46CF39D92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42380" y="1524021"/>
            <a:ext cx="3145201" cy="1708154"/>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Rounded Corners 15">
            <a:extLst>
              <a:ext uri="{FF2B5EF4-FFF2-40B4-BE49-F238E27FC236}">
                <a16:creationId xmlns:a16="http://schemas.microsoft.com/office/drawing/2014/main" id="{6379DDA7-76BA-0643-EB13-832655E7DB94}"/>
              </a:ext>
            </a:extLst>
          </p:cNvPr>
          <p:cNvSpPr/>
          <p:nvPr/>
        </p:nvSpPr>
        <p:spPr>
          <a:xfrm>
            <a:off x="8135206" y="1133793"/>
            <a:ext cx="3759548" cy="2488610"/>
          </a:xfrm>
          <a:prstGeom prst="roundRect">
            <a:avLst/>
          </a:prstGeom>
          <a:solidFill>
            <a:srgbClr val="BFBFBF">
              <a:alpha val="3882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A73E9C8B-0622-D4B9-65FC-A5E5B3456063}"/>
              </a:ext>
            </a:extLst>
          </p:cNvPr>
          <p:cNvSpPr txBox="1"/>
          <p:nvPr/>
        </p:nvSpPr>
        <p:spPr>
          <a:xfrm>
            <a:off x="106552" y="4221970"/>
            <a:ext cx="11703155" cy="1400383"/>
          </a:xfrm>
          <a:prstGeom prst="rect">
            <a:avLst/>
          </a:prstGeom>
          <a:noFill/>
        </p:spPr>
        <p:txBody>
          <a:bodyPr wrap="square" rtlCol="0">
            <a:spAutoFit/>
          </a:bodyPr>
          <a:lstStyle/>
          <a:p>
            <a:pPr marL="542925" indent="-285750" algn="just">
              <a:spcAft>
                <a:spcPts val="1200"/>
              </a:spcAft>
              <a:buFont typeface="Arial" panose="020B0604020202020204" pitchFamily="34" charset="0"/>
              <a:buChar char="•"/>
            </a:pPr>
            <a:r>
              <a:rPr lang="en-US" sz="1500" dirty="0">
                <a:latin typeface="Poppins" panose="00000500000000000000" pitchFamily="2" charset="0"/>
                <a:cs typeface="Poppins" panose="00000500000000000000" pitchFamily="2" charset="0"/>
              </a:rPr>
              <a:t>The outlook for India's data center market is highly optimistic, marked by strong growth, rising digital adoption, and ample investment opportunities. As the market evolves, stakeholders must remain agile to keep up with technological advancements, regulatory shifts, and sustainability requirements.</a:t>
            </a:r>
          </a:p>
          <a:p>
            <a:pPr marL="542925" indent="-285750" algn="just">
              <a:spcAft>
                <a:spcPts val="1200"/>
              </a:spcAft>
              <a:buFont typeface="Arial" panose="020B0604020202020204" pitchFamily="34" charset="0"/>
              <a:buChar char="•"/>
            </a:pPr>
            <a:r>
              <a:rPr lang="en-US" sz="1500" dirty="0">
                <a:latin typeface="Poppins" panose="00000500000000000000" pitchFamily="2" charset="0"/>
                <a:cs typeface="Poppins" panose="00000500000000000000" pitchFamily="2" charset="0"/>
              </a:rPr>
              <a:t>Ultimately, India’s data center sector is poised to be instrumental in driving the nation’s digital economy and technological progress in the coming years.</a:t>
            </a:r>
          </a:p>
        </p:txBody>
      </p:sp>
    </p:spTree>
    <p:extLst>
      <p:ext uri="{BB962C8B-B14F-4D97-AF65-F5344CB8AC3E}">
        <p14:creationId xmlns:p14="http://schemas.microsoft.com/office/powerpoint/2010/main" val="4363146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FA44CA3F-B9DF-45E7-F416-8CF552FDFE85}"/>
              </a:ext>
            </a:extLst>
          </p:cNvPr>
          <p:cNvSpPr/>
          <p:nvPr/>
        </p:nvSpPr>
        <p:spPr>
          <a:xfrm>
            <a:off x="0" y="0"/>
            <a:ext cx="12191998" cy="6858000"/>
          </a:xfrm>
          <a:prstGeom prst="rect">
            <a:avLst/>
          </a:prstGeom>
          <a:solidFill>
            <a:srgbClr val="091B2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itle 1">
            <a:extLst>
              <a:ext uri="{FF2B5EF4-FFF2-40B4-BE49-F238E27FC236}">
                <a16:creationId xmlns:a16="http://schemas.microsoft.com/office/drawing/2014/main" id="{58255FFA-9F76-3600-5DAB-59F338CEAF19}"/>
              </a:ext>
            </a:extLst>
          </p:cNvPr>
          <p:cNvSpPr>
            <a:spLocks noGrp="1"/>
          </p:cNvSpPr>
          <p:nvPr>
            <p:ph type="ctrTitle"/>
          </p:nvPr>
        </p:nvSpPr>
        <p:spPr>
          <a:xfrm>
            <a:off x="2781669" y="4025429"/>
            <a:ext cx="6628662" cy="947677"/>
          </a:xfrm>
        </p:spPr>
        <p:txBody>
          <a:bodyPr anchor="ctr">
            <a:normAutofit/>
          </a:bodyPr>
          <a:lstStyle/>
          <a:p>
            <a:pPr>
              <a:lnSpc>
                <a:spcPct val="100000"/>
              </a:lnSpc>
            </a:pPr>
            <a:r>
              <a:rPr lang="en-US" sz="4000" b="1" dirty="0">
                <a:solidFill>
                  <a:srgbClr val="FFFFFF"/>
                </a:solidFill>
                <a:latin typeface="Poppins" panose="00000500000000000000" pitchFamily="2" charset="0"/>
                <a:cs typeface="Poppins" panose="00000500000000000000" pitchFamily="2" charset="0"/>
              </a:rPr>
              <a:t>THANK YOU</a:t>
            </a:r>
            <a:endParaRPr lang="en-IN" sz="4000" dirty="0">
              <a:solidFill>
                <a:srgbClr val="FFFFFF"/>
              </a:solidFill>
              <a:latin typeface="Poppins" panose="00000500000000000000" pitchFamily="2" charset="0"/>
              <a:cs typeface="Poppins" panose="00000500000000000000" pitchFamily="2" charset="0"/>
            </a:endParaRPr>
          </a:p>
        </p:txBody>
      </p:sp>
      <p:sp>
        <p:nvSpPr>
          <p:cNvPr id="14" name="Freeform: Shape 13">
            <a:extLst>
              <a:ext uri="{FF2B5EF4-FFF2-40B4-BE49-F238E27FC236}">
                <a16:creationId xmlns:a16="http://schemas.microsoft.com/office/drawing/2014/main" id="{B8368ABA-76E4-4E72-4531-D31A10A98CA9}"/>
              </a:ext>
            </a:extLst>
          </p:cNvPr>
          <p:cNvSpPr/>
          <p:nvPr/>
        </p:nvSpPr>
        <p:spPr>
          <a:xfrm>
            <a:off x="506664" y="709702"/>
            <a:ext cx="3245002" cy="3245000"/>
          </a:xfrm>
          <a:custGeom>
            <a:avLst/>
            <a:gdLst>
              <a:gd name="connsiteX0" fmla="*/ 404224 w 2888575"/>
              <a:gd name="connsiteY0" fmla="*/ 0 h 2888573"/>
              <a:gd name="connsiteX1" fmla="*/ 2888575 w 2888575"/>
              <a:gd name="connsiteY1" fmla="*/ 2484351 h 2888573"/>
              <a:gd name="connsiteX2" fmla="*/ 2564523 w 2888575"/>
              <a:gd name="connsiteY2" fmla="*/ 2808403 h 2888573"/>
              <a:gd name="connsiteX3" fmla="*/ 2177485 w 2888575"/>
              <a:gd name="connsiteY3" fmla="*/ 2808403 h 2888573"/>
              <a:gd name="connsiteX4" fmla="*/ 80171 w 2888575"/>
              <a:gd name="connsiteY4" fmla="*/ 711089 h 2888573"/>
              <a:gd name="connsiteX5" fmla="*/ 80171 w 2888575"/>
              <a:gd name="connsiteY5" fmla="*/ 324052 h 2888573"/>
              <a:gd name="connsiteX6" fmla="*/ 404224 w 2888575"/>
              <a:gd name="connsiteY6" fmla="*/ 0 h 2888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88575" h="2888573">
                <a:moveTo>
                  <a:pt x="404224" y="0"/>
                </a:moveTo>
                <a:lnTo>
                  <a:pt x="2888575" y="2484351"/>
                </a:lnTo>
                <a:lnTo>
                  <a:pt x="2564523" y="2808403"/>
                </a:lnTo>
                <a:cubicBezTo>
                  <a:pt x="2457627" y="2915297"/>
                  <a:pt x="2284380" y="2915297"/>
                  <a:pt x="2177485" y="2808403"/>
                </a:cubicBezTo>
                <a:lnTo>
                  <a:pt x="80171" y="711089"/>
                </a:lnTo>
                <a:cubicBezTo>
                  <a:pt x="-26724" y="604194"/>
                  <a:pt x="-26724" y="430947"/>
                  <a:pt x="80171" y="324052"/>
                </a:cubicBezTo>
                <a:lnTo>
                  <a:pt x="404224" y="0"/>
                </a:lnTo>
                <a:close/>
              </a:path>
            </a:pathLst>
          </a:custGeom>
          <a:solidFill>
            <a:srgbClr val="E2180D"/>
          </a:solidFill>
          <a:ln w="0" cap="flat">
            <a:noFill/>
            <a:prstDash val="solid"/>
            <a:miter/>
          </a:ln>
        </p:spPr>
        <p:txBody>
          <a:bodyPr rtlCol="0" anchor="ctr"/>
          <a:lstStyle/>
          <a:p>
            <a:endParaRPr lang="en-IN"/>
          </a:p>
        </p:txBody>
      </p:sp>
      <p:sp>
        <p:nvSpPr>
          <p:cNvPr id="15" name="Freeform: Shape 14">
            <a:extLst>
              <a:ext uri="{FF2B5EF4-FFF2-40B4-BE49-F238E27FC236}">
                <a16:creationId xmlns:a16="http://schemas.microsoft.com/office/drawing/2014/main" id="{FC7D1A56-E97C-FC37-E2C7-7AC2D8FCDE80}"/>
              </a:ext>
            </a:extLst>
          </p:cNvPr>
          <p:cNvSpPr/>
          <p:nvPr/>
        </p:nvSpPr>
        <p:spPr>
          <a:xfrm>
            <a:off x="506664" y="0"/>
            <a:ext cx="4365205" cy="3789566"/>
          </a:xfrm>
          <a:custGeom>
            <a:avLst/>
            <a:gdLst>
              <a:gd name="connsiteX0" fmla="*/ 49228 w 4365205"/>
              <a:gd name="connsiteY0" fmla="*/ 0 h 3789566"/>
              <a:gd name="connsiteX1" fmla="*/ 1164939 w 4365205"/>
              <a:gd name="connsiteY1" fmla="*/ 0 h 3789566"/>
              <a:gd name="connsiteX2" fmla="*/ 4365205 w 4365205"/>
              <a:gd name="connsiteY2" fmla="*/ 3200266 h 3789566"/>
              <a:gd name="connsiteX3" fmla="*/ 3908047 w 4365205"/>
              <a:gd name="connsiteY3" fmla="*/ 3657423 h 3789566"/>
              <a:gd name="connsiteX4" fmla="*/ 3269997 w 4365205"/>
              <a:gd name="connsiteY4" fmla="*/ 3657423 h 3789566"/>
              <a:gd name="connsiteX5" fmla="*/ 132145 w 4365205"/>
              <a:gd name="connsiteY5" fmla="*/ 519571 h 3789566"/>
              <a:gd name="connsiteX6" fmla="*/ 33036 w 4365205"/>
              <a:gd name="connsiteY6" fmla="*/ 30770 h 3789566"/>
              <a:gd name="connsiteX7" fmla="*/ 49228 w 4365205"/>
              <a:gd name="connsiteY7" fmla="*/ 0 h 3789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65205" h="3789566">
                <a:moveTo>
                  <a:pt x="49228" y="0"/>
                </a:moveTo>
                <a:lnTo>
                  <a:pt x="1164939" y="0"/>
                </a:lnTo>
                <a:lnTo>
                  <a:pt x="4365205" y="3200266"/>
                </a:lnTo>
                <a:lnTo>
                  <a:pt x="3908047" y="3657423"/>
                </a:lnTo>
                <a:cubicBezTo>
                  <a:pt x="3731855" y="3833614"/>
                  <a:pt x="3446190" y="3833614"/>
                  <a:pt x="3269997" y="3657423"/>
                </a:cubicBezTo>
                <a:lnTo>
                  <a:pt x="132145" y="519571"/>
                </a:lnTo>
                <a:cubicBezTo>
                  <a:pt x="0" y="387426"/>
                  <a:pt x="-33036" y="193704"/>
                  <a:pt x="33036" y="30770"/>
                </a:cubicBezTo>
                <a:lnTo>
                  <a:pt x="49228" y="0"/>
                </a:lnTo>
                <a:close/>
              </a:path>
            </a:pathLst>
          </a:custGeom>
          <a:solidFill>
            <a:srgbClr val="FFFFFF"/>
          </a:solidFill>
          <a:ln w="0" cap="flat">
            <a:noFill/>
            <a:prstDash val="solid"/>
            <a:miter/>
          </a:ln>
        </p:spPr>
        <p:txBody>
          <a:bodyPr rtlCol="0" anchor="ctr"/>
          <a:lstStyle/>
          <a:p>
            <a:endParaRPr lang="en-IN"/>
          </a:p>
        </p:txBody>
      </p:sp>
      <p:cxnSp>
        <p:nvCxnSpPr>
          <p:cNvPr id="12" name="Straight Connector 11">
            <a:extLst>
              <a:ext uri="{FF2B5EF4-FFF2-40B4-BE49-F238E27FC236}">
                <a16:creationId xmlns:a16="http://schemas.microsoft.com/office/drawing/2014/main" id="{AE0F39A2-675D-E2F2-EE3A-71C4398503D5}"/>
              </a:ext>
            </a:extLst>
          </p:cNvPr>
          <p:cNvCxnSpPr>
            <a:cxnSpLocks/>
          </p:cNvCxnSpPr>
          <p:nvPr/>
        </p:nvCxnSpPr>
        <p:spPr>
          <a:xfrm>
            <a:off x="4119967" y="4819973"/>
            <a:ext cx="3952067" cy="0"/>
          </a:xfrm>
          <a:prstGeom prst="line">
            <a:avLst/>
          </a:prstGeom>
          <a:ln>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51943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FA44CA3F-B9DF-45E7-F416-8CF552FDFE85}"/>
              </a:ext>
            </a:extLst>
          </p:cNvPr>
          <p:cNvSpPr/>
          <p:nvPr/>
        </p:nvSpPr>
        <p:spPr>
          <a:xfrm>
            <a:off x="0" y="0"/>
            <a:ext cx="12191998" cy="6858000"/>
          </a:xfrm>
          <a:prstGeom prst="rect">
            <a:avLst/>
          </a:prstGeom>
          <a:solidFill>
            <a:srgbClr val="091B2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050" name="Picture 2" descr="Data search icon">
            <a:extLst>
              <a:ext uri="{FF2B5EF4-FFF2-40B4-BE49-F238E27FC236}">
                <a16:creationId xmlns:a16="http://schemas.microsoft.com/office/drawing/2014/main" id="{7513C34B-9AB5-1665-24C6-F45E46B19521}"/>
              </a:ext>
            </a:extLst>
          </p:cNvPr>
          <p:cNvPicPr>
            <a:picLocks noChangeAspect="1" noChangeArrowheads="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444149" y="5177573"/>
            <a:ext cx="1015999" cy="1015999"/>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1">
            <a:extLst>
              <a:ext uri="{FF2B5EF4-FFF2-40B4-BE49-F238E27FC236}">
                <a16:creationId xmlns:a16="http://schemas.microsoft.com/office/drawing/2014/main" id="{58255FFA-9F76-3600-5DAB-59F338CEAF19}"/>
              </a:ext>
            </a:extLst>
          </p:cNvPr>
          <p:cNvSpPr>
            <a:spLocks noGrp="1"/>
          </p:cNvSpPr>
          <p:nvPr>
            <p:ph type="ctrTitle"/>
          </p:nvPr>
        </p:nvSpPr>
        <p:spPr>
          <a:xfrm>
            <a:off x="5563336" y="4513145"/>
            <a:ext cx="6628662" cy="2344855"/>
          </a:xfrm>
        </p:spPr>
        <p:txBody>
          <a:bodyPr anchor="ctr">
            <a:normAutofit/>
          </a:bodyPr>
          <a:lstStyle/>
          <a:p>
            <a:pPr algn="l">
              <a:lnSpc>
                <a:spcPct val="100000"/>
              </a:lnSpc>
            </a:pPr>
            <a:r>
              <a:rPr lang="en-US" sz="3600" b="1" dirty="0">
                <a:solidFill>
                  <a:srgbClr val="FFFFFF"/>
                </a:solidFill>
                <a:latin typeface="Poppins" panose="00000500000000000000" pitchFamily="2" charset="0"/>
                <a:cs typeface="Poppins" panose="00000500000000000000" pitchFamily="2" charset="0"/>
              </a:rPr>
              <a:t>OVERVIEW OF INDIA DATA CENTER (DC) MARKET</a:t>
            </a:r>
            <a:endParaRPr lang="en-IN" sz="3600" b="1" dirty="0">
              <a:solidFill>
                <a:srgbClr val="FFFFFF"/>
              </a:solidFill>
              <a:latin typeface="Poppins" panose="00000500000000000000" pitchFamily="2" charset="0"/>
              <a:cs typeface="Poppins" panose="00000500000000000000" pitchFamily="2" charset="0"/>
            </a:endParaRPr>
          </a:p>
        </p:txBody>
      </p:sp>
      <p:sp>
        <p:nvSpPr>
          <p:cNvPr id="14" name="Freeform: Shape 13">
            <a:extLst>
              <a:ext uri="{FF2B5EF4-FFF2-40B4-BE49-F238E27FC236}">
                <a16:creationId xmlns:a16="http://schemas.microsoft.com/office/drawing/2014/main" id="{B8368ABA-76E4-4E72-4531-D31A10A98CA9}"/>
              </a:ext>
            </a:extLst>
          </p:cNvPr>
          <p:cNvSpPr/>
          <p:nvPr/>
        </p:nvSpPr>
        <p:spPr>
          <a:xfrm>
            <a:off x="506664" y="709702"/>
            <a:ext cx="3245002" cy="3245000"/>
          </a:xfrm>
          <a:custGeom>
            <a:avLst/>
            <a:gdLst>
              <a:gd name="connsiteX0" fmla="*/ 404224 w 2888575"/>
              <a:gd name="connsiteY0" fmla="*/ 0 h 2888573"/>
              <a:gd name="connsiteX1" fmla="*/ 2888575 w 2888575"/>
              <a:gd name="connsiteY1" fmla="*/ 2484351 h 2888573"/>
              <a:gd name="connsiteX2" fmla="*/ 2564523 w 2888575"/>
              <a:gd name="connsiteY2" fmla="*/ 2808403 h 2888573"/>
              <a:gd name="connsiteX3" fmla="*/ 2177485 w 2888575"/>
              <a:gd name="connsiteY3" fmla="*/ 2808403 h 2888573"/>
              <a:gd name="connsiteX4" fmla="*/ 80171 w 2888575"/>
              <a:gd name="connsiteY4" fmla="*/ 711089 h 2888573"/>
              <a:gd name="connsiteX5" fmla="*/ 80171 w 2888575"/>
              <a:gd name="connsiteY5" fmla="*/ 324052 h 2888573"/>
              <a:gd name="connsiteX6" fmla="*/ 404224 w 2888575"/>
              <a:gd name="connsiteY6" fmla="*/ 0 h 2888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88575" h="2888573">
                <a:moveTo>
                  <a:pt x="404224" y="0"/>
                </a:moveTo>
                <a:lnTo>
                  <a:pt x="2888575" y="2484351"/>
                </a:lnTo>
                <a:lnTo>
                  <a:pt x="2564523" y="2808403"/>
                </a:lnTo>
                <a:cubicBezTo>
                  <a:pt x="2457627" y="2915297"/>
                  <a:pt x="2284380" y="2915297"/>
                  <a:pt x="2177485" y="2808403"/>
                </a:cubicBezTo>
                <a:lnTo>
                  <a:pt x="80171" y="711089"/>
                </a:lnTo>
                <a:cubicBezTo>
                  <a:pt x="-26724" y="604194"/>
                  <a:pt x="-26724" y="430947"/>
                  <a:pt x="80171" y="324052"/>
                </a:cubicBezTo>
                <a:lnTo>
                  <a:pt x="404224" y="0"/>
                </a:lnTo>
                <a:close/>
              </a:path>
            </a:pathLst>
          </a:custGeom>
          <a:solidFill>
            <a:srgbClr val="E2180D"/>
          </a:solidFill>
          <a:ln w="0" cap="flat">
            <a:noFill/>
            <a:prstDash val="solid"/>
            <a:miter/>
          </a:ln>
        </p:spPr>
        <p:txBody>
          <a:bodyPr rtlCol="0" anchor="ctr"/>
          <a:lstStyle/>
          <a:p>
            <a:endParaRPr lang="en-IN"/>
          </a:p>
        </p:txBody>
      </p:sp>
      <p:sp>
        <p:nvSpPr>
          <p:cNvPr id="15" name="Freeform: Shape 14">
            <a:extLst>
              <a:ext uri="{FF2B5EF4-FFF2-40B4-BE49-F238E27FC236}">
                <a16:creationId xmlns:a16="http://schemas.microsoft.com/office/drawing/2014/main" id="{FC7D1A56-E97C-FC37-E2C7-7AC2D8FCDE80}"/>
              </a:ext>
            </a:extLst>
          </p:cNvPr>
          <p:cNvSpPr/>
          <p:nvPr/>
        </p:nvSpPr>
        <p:spPr>
          <a:xfrm>
            <a:off x="506664" y="0"/>
            <a:ext cx="4365205" cy="3789566"/>
          </a:xfrm>
          <a:custGeom>
            <a:avLst/>
            <a:gdLst>
              <a:gd name="connsiteX0" fmla="*/ 49228 w 4365205"/>
              <a:gd name="connsiteY0" fmla="*/ 0 h 3789566"/>
              <a:gd name="connsiteX1" fmla="*/ 1164939 w 4365205"/>
              <a:gd name="connsiteY1" fmla="*/ 0 h 3789566"/>
              <a:gd name="connsiteX2" fmla="*/ 4365205 w 4365205"/>
              <a:gd name="connsiteY2" fmla="*/ 3200266 h 3789566"/>
              <a:gd name="connsiteX3" fmla="*/ 3908047 w 4365205"/>
              <a:gd name="connsiteY3" fmla="*/ 3657423 h 3789566"/>
              <a:gd name="connsiteX4" fmla="*/ 3269997 w 4365205"/>
              <a:gd name="connsiteY4" fmla="*/ 3657423 h 3789566"/>
              <a:gd name="connsiteX5" fmla="*/ 132145 w 4365205"/>
              <a:gd name="connsiteY5" fmla="*/ 519571 h 3789566"/>
              <a:gd name="connsiteX6" fmla="*/ 33036 w 4365205"/>
              <a:gd name="connsiteY6" fmla="*/ 30770 h 3789566"/>
              <a:gd name="connsiteX7" fmla="*/ 49228 w 4365205"/>
              <a:gd name="connsiteY7" fmla="*/ 0 h 3789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65205" h="3789566">
                <a:moveTo>
                  <a:pt x="49228" y="0"/>
                </a:moveTo>
                <a:lnTo>
                  <a:pt x="1164939" y="0"/>
                </a:lnTo>
                <a:lnTo>
                  <a:pt x="4365205" y="3200266"/>
                </a:lnTo>
                <a:lnTo>
                  <a:pt x="3908047" y="3657423"/>
                </a:lnTo>
                <a:cubicBezTo>
                  <a:pt x="3731855" y="3833614"/>
                  <a:pt x="3446190" y="3833614"/>
                  <a:pt x="3269997" y="3657423"/>
                </a:cubicBezTo>
                <a:lnTo>
                  <a:pt x="132145" y="519571"/>
                </a:lnTo>
                <a:cubicBezTo>
                  <a:pt x="0" y="387426"/>
                  <a:pt x="-33036" y="193704"/>
                  <a:pt x="33036" y="30770"/>
                </a:cubicBezTo>
                <a:lnTo>
                  <a:pt x="49228" y="0"/>
                </a:lnTo>
                <a:close/>
              </a:path>
            </a:pathLst>
          </a:custGeom>
          <a:solidFill>
            <a:srgbClr val="FFFFFF"/>
          </a:solidFill>
          <a:ln w="0" cap="flat">
            <a:noFill/>
            <a:prstDash val="solid"/>
            <a:miter/>
          </a:ln>
        </p:spPr>
        <p:txBody>
          <a:bodyPr rtlCol="0" anchor="ctr"/>
          <a:lstStyle/>
          <a:p>
            <a:endParaRPr lang="en-IN"/>
          </a:p>
        </p:txBody>
      </p:sp>
    </p:spTree>
    <p:extLst>
      <p:ext uri="{BB962C8B-B14F-4D97-AF65-F5344CB8AC3E}">
        <p14:creationId xmlns:p14="http://schemas.microsoft.com/office/powerpoint/2010/main" val="2423726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A9A2BAA-7CE0-7479-E1A7-48DEFF76CEA0}"/>
              </a:ext>
            </a:extLst>
          </p:cNvPr>
          <p:cNvSpPr txBox="1"/>
          <p:nvPr/>
        </p:nvSpPr>
        <p:spPr>
          <a:xfrm>
            <a:off x="340964" y="73780"/>
            <a:ext cx="11468744" cy="369332"/>
          </a:xfrm>
          <a:prstGeom prst="rect">
            <a:avLst/>
          </a:prstGeom>
          <a:noFill/>
        </p:spPr>
        <p:txBody>
          <a:bodyPr wrap="square" rtlCol="0">
            <a:spAutoFit/>
          </a:bodyPr>
          <a:lstStyle/>
          <a:p>
            <a:r>
              <a:rPr lang="en-US" b="1" dirty="0">
                <a:latin typeface="Poppins" panose="00000500000000000000" pitchFamily="2" charset="0"/>
                <a:cs typeface="Poppins" panose="00000500000000000000" pitchFamily="2" charset="0"/>
              </a:rPr>
              <a:t>OVERVIEW OF INDIA DATA CENTER (DC) MARKET (1/4)</a:t>
            </a:r>
            <a:endParaRPr lang="en-IN" b="1" dirty="0">
              <a:latin typeface="Poppins" panose="00000500000000000000" pitchFamily="2" charset="0"/>
              <a:cs typeface="Poppins" panose="00000500000000000000" pitchFamily="2" charset="0"/>
            </a:endParaRPr>
          </a:p>
        </p:txBody>
      </p:sp>
      <p:sp>
        <p:nvSpPr>
          <p:cNvPr id="8" name="TextBox 7">
            <a:extLst>
              <a:ext uri="{FF2B5EF4-FFF2-40B4-BE49-F238E27FC236}">
                <a16:creationId xmlns:a16="http://schemas.microsoft.com/office/drawing/2014/main" id="{98958601-D84A-385D-C930-DC7078FD73B6}"/>
              </a:ext>
            </a:extLst>
          </p:cNvPr>
          <p:cNvSpPr txBox="1"/>
          <p:nvPr/>
        </p:nvSpPr>
        <p:spPr>
          <a:xfrm>
            <a:off x="438417" y="760541"/>
            <a:ext cx="5993380" cy="461665"/>
          </a:xfrm>
          <a:prstGeom prst="rect">
            <a:avLst/>
          </a:prstGeom>
          <a:noFill/>
        </p:spPr>
        <p:txBody>
          <a:bodyPr wrap="square" rtlCol="0">
            <a:spAutoFit/>
          </a:bodyPr>
          <a:lstStyle/>
          <a:p>
            <a:r>
              <a:rPr lang="en-US" sz="2400" dirty="0">
                <a:solidFill>
                  <a:srgbClr val="091B2C"/>
                </a:solidFill>
                <a:latin typeface="Poppins" panose="00000500000000000000" pitchFamily="2" charset="0"/>
                <a:cs typeface="Poppins" panose="00000500000000000000" pitchFamily="2" charset="0"/>
              </a:rPr>
              <a:t>DEFINITION</a:t>
            </a:r>
            <a:endParaRPr lang="en-IN" sz="2400" dirty="0">
              <a:solidFill>
                <a:srgbClr val="091B2C"/>
              </a:solidFill>
              <a:latin typeface="Poppins" panose="00000500000000000000" pitchFamily="2" charset="0"/>
              <a:cs typeface="Poppins" panose="00000500000000000000" pitchFamily="2" charset="0"/>
            </a:endParaRPr>
          </a:p>
        </p:txBody>
      </p:sp>
      <p:sp>
        <p:nvSpPr>
          <p:cNvPr id="9" name="TextBox 8">
            <a:extLst>
              <a:ext uri="{FF2B5EF4-FFF2-40B4-BE49-F238E27FC236}">
                <a16:creationId xmlns:a16="http://schemas.microsoft.com/office/drawing/2014/main" id="{3FA4AA37-B082-7189-8617-95ADD73C1652}"/>
              </a:ext>
            </a:extLst>
          </p:cNvPr>
          <p:cNvSpPr txBox="1"/>
          <p:nvPr/>
        </p:nvSpPr>
        <p:spPr>
          <a:xfrm>
            <a:off x="340964" y="1304763"/>
            <a:ext cx="11468744" cy="5401479"/>
          </a:xfrm>
          <a:prstGeom prst="rect">
            <a:avLst/>
          </a:prstGeom>
          <a:noFill/>
        </p:spPr>
        <p:txBody>
          <a:bodyPr wrap="square" rtlCol="0" anchor="b">
            <a:spAutoFit/>
          </a:bodyPr>
          <a:lstStyle/>
          <a:p>
            <a:pPr marL="285750" indent="-285750" algn="just">
              <a:spcAft>
                <a:spcPts val="1200"/>
              </a:spcAft>
              <a:buFont typeface="Wingdings" panose="05000000000000000000" pitchFamily="2" charset="2"/>
              <a:buChar char="§"/>
            </a:pPr>
            <a:r>
              <a:rPr lang="en-US" sz="1500" b="1" dirty="0">
                <a:latin typeface="Poppins" panose="00000500000000000000" pitchFamily="2" charset="0"/>
                <a:cs typeface="Poppins" panose="00000500000000000000" pitchFamily="2" charset="0"/>
              </a:rPr>
              <a:t>DATA CENTER </a:t>
            </a:r>
          </a:p>
          <a:p>
            <a:pPr marL="542925" indent="-285750" algn="just">
              <a:spcAft>
                <a:spcPts val="1200"/>
              </a:spcAft>
              <a:buFont typeface="Arial" panose="020B0604020202020204" pitchFamily="34" charset="0"/>
              <a:buChar char="•"/>
            </a:pPr>
            <a:r>
              <a:rPr lang="en-US" sz="1500" dirty="0">
                <a:latin typeface="Poppins" panose="00000500000000000000" pitchFamily="2" charset="0"/>
                <a:cs typeface="Poppins" panose="00000500000000000000" pitchFamily="2" charset="0"/>
              </a:rPr>
              <a:t>A data center is a physical room, building or facility that houses IT infrastructure for building, running and delivering applications and services. It also stores and manages the data associated with those applications and services</a:t>
            </a:r>
            <a:endParaRPr lang="en-US" sz="1500" b="1" dirty="0">
              <a:latin typeface="Poppins" panose="00000500000000000000" pitchFamily="2" charset="0"/>
              <a:cs typeface="Poppins" panose="00000500000000000000" pitchFamily="2" charset="0"/>
            </a:endParaRPr>
          </a:p>
          <a:p>
            <a:pPr marL="285750" indent="-285750" algn="just">
              <a:spcAft>
                <a:spcPts val="1200"/>
              </a:spcAft>
              <a:buFont typeface="Wingdings" panose="05000000000000000000" pitchFamily="2" charset="2"/>
              <a:buChar char="§"/>
            </a:pPr>
            <a:r>
              <a:rPr lang="en-US" sz="1500" b="1" dirty="0">
                <a:latin typeface="Poppins" panose="00000500000000000000" pitchFamily="2" charset="0"/>
                <a:cs typeface="Poppins" panose="00000500000000000000" pitchFamily="2" charset="0"/>
              </a:rPr>
              <a:t>COLOCATION DATA CENTER </a:t>
            </a:r>
          </a:p>
          <a:p>
            <a:pPr marL="542925" indent="-285750" algn="just">
              <a:spcAft>
                <a:spcPts val="1200"/>
              </a:spcAft>
              <a:buFont typeface="Arial" panose="020B0604020202020204" pitchFamily="34" charset="0"/>
              <a:buChar char="•"/>
            </a:pPr>
            <a:r>
              <a:rPr lang="en-US" sz="1500" dirty="0">
                <a:latin typeface="Poppins" panose="00000500000000000000" pitchFamily="2" charset="0"/>
                <a:cs typeface="Poppins" panose="00000500000000000000" pitchFamily="2" charset="0"/>
              </a:rPr>
              <a:t>A colocation data center, often referred to as a ‘</a:t>
            </a:r>
            <a:r>
              <a:rPr lang="en-US" sz="1500" dirty="0" err="1">
                <a:latin typeface="Poppins" panose="00000500000000000000" pitchFamily="2" charset="0"/>
                <a:cs typeface="Poppins" panose="00000500000000000000" pitchFamily="2" charset="0"/>
              </a:rPr>
              <a:t>colo</a:t>
            </a:r>
            <a:r>
              <a:rPr lang="en-US" sz="1500" dirty="0">
                <a:latin typeface="Poppins" panose="00000500000000000000" pitchFamily="2" charset="0"/>
                <a:cs typeface="Poppins" panose="00000500000000000000" pitchFamily="2" charset="0"/>
              </a:rPr>
              <a:t>,’ is any large datacenter facility that rents out rack space to third parties for their servers or other network equipment</a:t>
            </a:r>
          </a:p>
          <a:p>
            <a:pPr marL="542925" indent="-285750" algn="just">
              <a:spcAft>
                <a:spcPts val="1200"/>
              </a:spcAft>
              <a:buFont typeface="Arial" panose="020B0604020202020204" pitchFamily="34" charset="0"/>
              <a:buChar char="•"/>
            </a:pPr>
            <a:r>
              <a:rPr lang="en-US" sz="1500" dirty="0">
                <a:latin typeface="Poppins" panose="00000500000000000000" pitchFamily="2" charset="0"/>
                <a:cs typeface="Poppins" panose="00000500000000000000" pitchFamily="2" charset="0"/>
              </a:rPr>
              <a:t>The hardware is usually owned by the company’s themselves, and simply housed (and sometimes maintained) by the data center staff</a:t>
            </a:r>
          </a:p>
          <a:p>
            <a:pPr marL="285750" indent="-285750" algn="just">
              <a:spcAft>
                <a:spcPts val="1200"/>
              </a:spcAft>
              <a:buFont typeface="Wingdings" panose="05000000000000000000" pitchFamily="2" charset="2"/>
              <a:buChar char="§"/>
            </a:pPr>
            <a:r>
              <a:rPr lang="en-US" sz="1500" b="1" dirty="0">
                <a:latin typeface="Poppins" panose="00000500000000000000" pitchFamily="2" charset="0"/>
                <a:cs typeface="Poppins" panose="00000500000000000000" pitchFamily="2" charset="0"/>
              </a:rPr>
              <a:t>DATA CENTER VS. COLOCATION DATA CENTER</a:t>
            </a:r>
          </a:p>
          <a:p>
            <a:pPr marL="542925" indent="-285750" algn="just">
              <a:spcAft>
                <a:spcPts val="1200"/>
              </a:spcAft>
              <a:buFont typeface="Arial" panose="020B0604020202020204" pitchFamily="34" charset="0"/>
              <a:buChar char="•"/>
            </a:pPr>
            <a:r>
              <a:rPr lang="en-US" sz="1500" dirty="0">
                <a:latin typeface="Poppins" panose="00000500000000000000" pitchFamily="2" charset="0"/>
                <a:cs typeface="Poppins" panose="00000500000000000000" pitchFamily="2" charset="0"/>
              </a:rPr>
              <a:t>The primary difference between a data center and a colocation data center is that colocation refers to a service while a data center is a physical place</a:t>
            </a:r>
          </a:p>
          <a:p>
            <a:pPr marL="285750" indent="-285750" algn="just">
              <a:spcAft>
                <a:spcPts val="1200"/>
              </a:spcAft>
              <a:buFont typeface="Wingdings" panose="05000000000000000000" pitchFamily="2" charset="2"/>
              <a:buChar char="§"/>
            </a:pPr>
            <a:r>
              <a:rPr lang="en-US" sz="1500" b="1" dirty="0">
                <a:latin typeface="Poppins" panose="00000500000000000000" pitchFamily="2" charset="0"/>
                <a:cs typeface="Poppins" panose="00000500000000000000" pitchFamily="2" charset="0"/>
              </a:rPr>
              <a:t>COLOCATION VS. CLOUD</a:t>
            </a:r>
          </a:p>
          <a:p>
            <a:pPr marL="542925" indent="-285750" algn="just">
              <a:spcAft>
                <a:spcPts val="1200"/>
              </a:spcAft>
              <a:buFont typeface="Arial" panose="020B0604020202020204" pitchFamily="34" charset="0"/>
              <a:buChar char="•"/>
            </a:pPr>
            <a:r>
              <a:rPr lang="en-US" sz="1500" dirty="0">
                <a:latin typeface="Poppins" panose="00000500000000000000" pitchFamily="2" charset="0"/>
                <a:cs typeface="Poppins" panose="00000500000000000000" pitchFamily="2" charset="0"/>
              </a:rPr>
              <a:t>IT hardware is hosted within a data center for both colocation and cloud services. However, a colocation tenant retains ownership and ultimate control over their servers and knows where they're located</a:t>
            </a:r>
          </a:p>
          <a:p>
            <a:pPr marL="542925" indent="-285750" algn="just">
              <a:spcAft>
                <a:spcPts val="1200"/>
              </a:spcAft>
              <a:buFont typeface="Arial" panose="020B0604020202020204" pitchFamily="34" charset="0"/>
              <a:buChar char="•"/>
            </a:pPr>
            <a:r>
              <a:rPr lang="en-US" sz="1500" dirty="0">
                <a:latin typeface="Poppins" panose="00000500000000000000" pitchFamily="2" charset="0"/>
                <a:cs typeface="Poppins" panose="00000500000000000000" pitchFamily="2" charset="0"/>
              </a:rPr>
              <a:t>A cloud provider, on the other hand, is responsible for all the hardware effectively leased from them, with the data storage customer not necessarily aware of specific data center location beyond country in many cases</a:t>
            </a:r>
          </a:p>
        </p:txBody>
      </p:sp>
      <p:cxnSp>
        <p:nvCxnSpPr>
          <p:cNvPr id="3" name="Straight Connector 2">
            <a:extLst>
              <a:ext uri="{FF2B5EF4-FFF2-40B4-BE49-F238E27FC236}">
                <a16:creationId xmlns:a16="http://schemas.microsoft.com/office/drawing/2014/main" id="{1E4B5886-91FA-45F9-F921-FF535C76E5E9}"/>
              </a:ext>
            </a:extLst>
          </p:cNvPr>
          <p:cNvCxnSpPr>
            <a:cxnSpLocks/>
          </p:cNvCxnSpPr>
          <p:nvPr/>
        </p:nvCxnSpPr>
        <p:spPr>
          <a:xfrm>
            <a:off x="0" y="519792"/>
            <a:ext cx="12192000" cy="0"/>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4" name="Straight Connector 3">
            <a:extLst>
              <a:ext uri="{FF2B5EF4-FFF2-40B4-BE49-F238E27FC236}">
                <a16:creationId xmlns:a16="http://schemas.microsoft.com/office/drawing/2014/main" id="{189C12A6-3408-7493-73C8-3EDBF0C15360}"/>
              </a:ext>
            </a:extLst>
          </p:cNvPr>
          <p:cNvCxnSpPr>
            <a:cxnSpLocks/>
          </p:cNvCxnSpPr>
          <p:nvPr/>
        </p:nvCxnSpPr>
        <p:spPr>
          <a:xfrm>
            <a:off x="0" y="586090"/>
            <a:ext cx="12192000" cy="0"/>
          </a:xfrm>
          <a:prstGeom prst="line">
            <a:avLst/>
          </a:prstGeom>
          <a:ln>
            <a:solidFill>
              <a:srgbClr val="E2180D"/>
            </a:solidFill>
          </a:ln>
        </p:spPr>
        <p:style>
          <a:lnRef idx="2">
            <a:schemeClr val="accent1"/>
          </a:lnRef>
          <a:fillRef idx="0">
            <a:schemeClr val="accent1"/>
          </a:fillRef>
          <a:effectRef idx="1">
            <a:schemeClr val="accent1"/>
          </a:effectRef>
          <a:fontRef idx="minor">
            <a:schemeClr val="tx1"/>
          </a:fontRef>
        </p:style>
      </p:cxnSp>
      <p:grpSp>
        <p:nvGrpSpPr>
          <p:cNvPr id="14" name="Group 13">
            <a:extLst>
              <a:ext uri="{FF2B5EF4-FFF2-40B4-BE49-F238E27FC236}">
                <a16:creationId xmlns:a16="http://schemas.microsoft.com/office/drawing/2014/main" id="{1F156FFF-04AF-306D-53EE-085FFE4323D1}"/>
              </a:ext>
            </a:extLst>
          </p:cNvPr>
          <p:cNvGrpSpPr/>
          <p:nvPr/>
        </p:nvGrpSpPr>
        <p:grpSpPr>
          <a:xfrm>
            <a:off x="284839" y="760540"/>
            <a:ext cx="97453" cy="461665"/>
            <a:chOff x="532785" y="906130"/>
            <a:chExt cx="97453" cy="461665"/>
          </a:xfrm>
        </p:grpSpPr>
        <p:sp>
          <p:nvSpPr>
            <p:cNvPr id="12" name="Rectangle 11">
              <a:extLst>
                <a:ext uri="{FF2B5EF4-FFF2-40B4-BE49-F238E27FC236}">
                  <a16:creationId xmlns:a16="http://schemas.microsoft.com/office/drawing/2014/main" id="{E5D8F53A-9E07-478A-DEFC-A08689E54802}"/>
                </a:ext>
              </a:extLst>
            </p:cNvPr>
            <p:cNvSpPr/>
            <p:nvPr/>
          </p:nvSpPr>
          <p:spPr>
            <a:xfrm>
              <a:off x="532785" y="906130"/>
              <a:ext cx="53032" cy="461665"/>
            </a:xfrm>
            <a:prstGeom prst="rect">
              <a:avLst/>
            </a:prstGeom>
            <a:solidFill>
              <a:srgbClr val="E2180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3" name="Straight Connector 12">
              <a:extLst>
                <a:ext uri="{FF2B5EF4-FFF2-40B4-BE49-F238E27FC236}">
                  <a16:creationId xmlns:a16="http://schemas.microsoft.com/office/drawing/2014/main" id="{4F8F764C-CFA1-4237-3F85-752B2322564B}"/>
                </a:ext>
              </a:extLst>
            </p:cNvPr>
            <p:cNvCxnSpPr/>
            <p:nvPr/>
          </p:nvCxnSpPr>
          <p:spPr>
            <a:xfrm>
              <a:off x="630238" y="906130"/>
              <a:ext cx="0" cy="461665"/>
            </a:xfrm>
            <a:prstGeom prst="line">
              <a:avLst/>
            </a:prstGeom>
            <a:ln>
              <a:solidFill>
                <a:srgbClr val="091B2C"/>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9031410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 name="Rectangle 42">
            <a:extLst>
              <a:ext uri="{FF2B5EF4-FFF2-40B4-BE49-F238E27FC236}">
                <a16:creationId xmlns:a16="http://schemas.microsoft.com/office/drawing/2014/main" id="{7BE19512-2A70-F7F3-8B44-61A146BE7076}"/>
              </a:ext>
            </a:extLst>
          </p:cNvPr>
          <p:cNvSpPr/>
          <p:nvPr/>
        </p:nvSpPr>
        <p:spPr>
          <a:xfrm>
            <a:off x="555356" y="1620239"/>
            <a:ext cx="11081288" cy="1918237"/>
          </a:xfrm>
          <a:prstGeom prst="rect">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CA9A2BAA-7CE0-7479-E1A7-48DEFF76CEA0}"/>
              </a:ext>
            </a:extLst>
          </p:cNvPr>
          <p:cNvSpPr txBox="1"/>
          <p:nvPr/>
        </p:nvSpPr>
        <p:spPr>
          <a:xfrm>
            <a:off x="340964" y="73780"/>
            <a:ext cx="11468744" cy="369332"/>
          </a:xfrm>
          <a:prstGeom prst="rect">
            <a:avLst/>
          </a:prstGeom>
          <a:noFill/>
        </p:spPr>
        <p:txBody>
          <a:bodyPr wrap="square" rtlCol="0">
            <a:spAutoFit/>
          </a:bodyPr>
          <a:lstStyle/>
          <a:p>
            <a:r>
              <a:rPr lang="en-US" b="1" dirty="0">
                <a:latin typeface="Poppins" panose="00000500000000000000" pitchFamily="2" charset="0"/>
                <a:cs typeface="Poppins" panose="00000500000000000000" pitchFamily="2" charset="0"/>
              </a:rPr>
              <a:t>OVERVIEW OF INDIA DATA CENTER (DC) MARKET (2/4)</a:t>
            </a:r>
            <a:endParaRPr lang="en-IN" b="1" dirty="0">
              <a:latin typeface="Poppins" panose="00000500000000000000" pitchFamily="2" charset="0"/>
              <a:cs typeface="Poppins" panose="00000500000000000000" pitchFamily="2" charset="0"/>
            </a:endParaRPr>
          </a:p>
        </p:txBody>
      </p:sp>
      <p:sp>
        <p:nvSpPr>
          <p:cNvPr id="8" name="TextBox 7">
            <a:extLst>
              <a:ext uri="{FF2B5EF4-FFF2-40B4-BE49-F238E27FC236}">
                <a16:creationId xmlns:a16="http://schemas.microsoft.com/office/drawing/2014/main" id="{98958601-D84A-385D-C930-DC7078FD73B6}"/>
              </a:ext>
            </a:extLst>
          </p:cNvPr>
          <p:cNvSpPr txBox="1"/>
          <p:nvPr/>
        </p:nvSpPr>
        <p:spPr>
          <a:xfrm>
            <a:off x="438416" y="760541"/>
            <a:ext cx="9715231" cy="461665"/>
          </a:xfrm>
          <a:prstGeom prst="rect">
            <a:avLst/>
          </a:prstGeom>
          <a:noFill/>
        </p:spPr>
        <p:txBody>
          <a:bodyPr wrap="square" rtlCol="0">
            <a:spAutoFit/>
          </a:bodyPr>
          <a:lstStyle/>
          <a:p>
            <a:r>
              <a:rPr lang="en-US" sz="2400" dirty="0">
                <a:solidFill>
                  <a:srgbClr val="091B2C"/>
                </a:solidFill>
                <a:latin typeface="Poppins" panose="00000500000000000000" pitchFamily="2" charset="0"/>
                <a:cs typeface="Poppins" panose="00000500000000000000" pitchFamily="2" charset="0"/>
              </a:rPr>
              <a:t>INDIA DATA CENTER (DC) MARKET SNAPSHOT</a:t>
            </a:r>
            <a:endParaRPr lang="en-IN" sz="2400" dirty="0">
              <a:solidFill>
                <a:srgbClr val="091B2C"/>
              </a:solidFill>
              <a:latin typeface="Poppins" panose="00000500000000000000" pitchFamily="2" charset="0"/>
              <a:cs typeface="Poppins" panose="00000500000000000000" pitchFamily="2" charset="0"/>
            </a:endParaRPr>
          </a:p>
        </p:txBody>
      </p:sp>
      <p:cxnSp>
        <p:nvCxnSpPr>
          <p:cNvPr id="3" name="Straight Connector 2">
            <a:extLst>
              <a:ext uri="{FF2B5EF4-FFF2-40B4-BE49-F238E27FC236}">
                <a16:creationId xmlns:a16="http://schemas.microsoft.com/office/drawing/2014/main" id="{1E4B5886-91FA-45F9-F921-FF535C76E5E9}"/>
              </a:ext>
            </a:extLst>
          </p:cNvPr>
          <p:cNvCxnSpPr>
            <a:cxnSpLocks/>
          </p:cNvCxnSpPr>
          <p:nvPr/>
        </p:nvCxnSpPr>
        <p:spPr>
          <a:xfrm>
            <a:off x="0" y="519792"/>
            <a:ext cx="12192000" cy="0"/>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4" name="Straight Connector 3">
            <a:extLst>
              <a:ext uri="{FF2B5EF4-FFF2-40B4-BE49-F238E27FC236}">
                <a16:creationId xmlns:a16="http://schemas.microsoft.com/office/drawing/2014/main" id="{189C12A6-3408-7493-73C8-3EDBF0C15360}"/>
              </a:ext>
            </a:extLst>
          </p:cNvPr>
          <p:cNvCxnSpPr>
            <a:cxnSpLocks/>
          </p:cNvCxnSpPr>
          <p:nvPr/>
        </p:nvCxnSpPr>
        <p:spPr>
          <a:xfrm>
            <a:off x="0" y="586090"/>
            <a:ext cx="12192000" cy="0"/>
          </a:xfrm>
          <a:prstGeom prst="line">
            <a:avLst/>
          </a:prstGeom>
          <a:ln>
            <a:solidFill>
              <a:srgbClr val="E2180D"/>
            </a:solidFill>
          </a:ln>
        </p:spPr>
        <p:style>
          <a:lnRef idx="2">
            <a:schemeClr val="accent1"/>
          </a:lnRef>
          <a:fillRef idx="0">
            <a:schemeClr val="accent1"/>
          </a:fillRef>
          <a:effectRef idx="1">
            <a:schemeClr val="accent1"/>
          </a:effectRef>
          <a:fontRef idx="minor">
            <a:schemeClr val="tx1"/>
          </a:fontRef>
        </p:style>
      </p:cxnSp>
      <p:grpSp>
        <p:nvGrpSpPr>
          <p:cNvPr id="14" name="Group 13">
            <a:extLst>
              <a:ext uri="{FF2B5EF4-FFF2-40B4-BE49-F238E27FC236}">
                <a16:creationId xmlns:a16="http://schemas.microsoft.com/office/drawing/2014/main" id="{1F156FFF-04AF-306D-53EE-085FFE4323D1}"/>
              </a:ext>
            </a:extLst>
          </p:cNvPr>
          <p:cNvGrpSpPr/>
          <p:nvPr/>
        </p:nvGrpSpPr>
        <p:grpSpPr>
          <a:xfrm>
            <a:off x="284839" y="760540"/>
            <a:ext cx="97453" cy="461665"/>
            <a:chOff x="532785" y="906130"/>
            <a:chExt cx="97453" cy="461665"/>
          </a:xfrm>
        </p:grpSpPr>
        <p:sp>
          <p:nvSpPr>
            <p:cNvPr id="12" name="Rectangle 11">
              <a:extLst>
                <a:ext uri="{FF2B5EF4-FFF2-40B4-BE49-F238E27FC236}">
                  <a16:creationId xmlns:a16="http://schemas.microsoft.com/office/drawing/2014/main" id="{E5D8F53A-9E07-478A-DEFC-A08689E54802}"/>
                </a:ext>
              </a:extLst>
            </p:cNvPr>
            <p:cNvSpPr/>
            <p:nvPr/>
          </p:nvSpPr>
          <p:spPr>
            <a:xfrm>
              <a:off x="532785" y="906130"/>
              <a:ext cx="53032" cy="461665"/>
            </a:xfrm>
            <a:prstGeom prst="rect">
              <a:avLst/>
            </a:prstGeom>
            <a:solidFill>
              <a:srgbClr val="E2180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3" name="Straight Connector 12">
              <a:extLst>
                <a:ext uri="{FF2B5EF4-FFF2-40B4-BE49-F238E27FC236}">
                  <a16:creationId xmlns:a16="http://schemas.microsoft.com/office/drawing/2014/main" id="{4F8F764C-CFA1-4237-3F85-752B2322564B}"/>
                </a:ext>
              </a:extLst>
            </p:cNvPr>
            <p:cNvCxnSpPr/>
            <p:nvPr/>
          </p:nvCxnSpPr>
          <p:spPr>
            <a:xfrm>
              <a:off x="630238" y="906130"/>
              <a:ext cx="0" cy="461665"/>
            </a:xfrm>
            <a:prstGeom prst="line">
              <a:avLst/>
            </a:prstGeom>
            <a:ln>
              <a:solidFill>
                <a:srgbClr val="091B2C"/>
              </a:solidFill>
            </a:ln>
          </p:spPr>
          <p:style>
            <a:lnRef idx="2">
              <a:schemeClr val="accent1"/>
            </a:lnRef>
            <a:fillRef idx="0">
              <a:schemeClr val="accent1"/>
            </a:fillRef>
            <a:effectRef idx="1">
              <a:schemeClr val="accent1"/>
            </a:effectRef>
            <a:fontRef idx="minor">
              <a:schemeClr val="tx1"/>
            </a:fontRef>
          </p:style>
        </p:cxnSp>
      </p:grpSp>
      <p:sp>
        <p:nvSpPr>
          <p:cNvPr id="23" name="TextBox 22">
            <a:extLst>
              <a:ext uri="{FF2B5EF4-FFF2-40B4-BE49-F238E27FC236}">
                <a16:creationId xmlns:a16="http://schemas.microsoft.com/office/drawing/2014/main" id="{D446E952-297B-EAF3-D4F7-EA73A65472BD}"/>
              </a:ext>
            </a:extLst>
          </p:cNvPr>
          <p:cNvSpPr txBox="1"/>
          <p:nvPr/>
        </p:nvSpPr>
        <p:spPr>
          <a:xfrm>
            <a:off x="444266" y="3828007"/>
            <a:ext cx="4236221" cy="223138"/>
          </a:xfrm>
          <a:prstGeom prst="rect">
            <a:avLst/>
          </a:prstGeom>
          <a:noFill/>
        </p:spPr>
        <p:txBody>
          <a:bodyPr wrap="square" rtlCol="0">
            <a:spAutoFit/>
          </a:bodyPr>
          <a:lstStyle/>
          <a:p>
            <a:pPr algn="r">
              <a:spcAft>
                <a:spcPts val="1200"/>
              </a:spcAft>
            </a:pPr>
            <a:r>
              <a:rPr lang="en-US" sz="850" i="1" dirty="0">
                <a:latin typeface="Poppins" panose="00000500000000000000" pitchFamily="2" charset="0"/>
                <a:cs typeface="Poppins" panose="00000500000000000000" pitchFamily="2" charset="0"/>
              </a:rPr>
              <a:t>Source: India Brand Equity Foundation (IBEF), Research Reports, Analysis</a:t>
            </a:r>
          </a:p>
        </p:txBody>
      </p:sp>
      <p:pic>
        <p:nvPicPr>
          <p:cNvPr id="24" name="Picture 16" descr="Map icon">
            <a:extLst>
              <a:ext uri="{FF2B5EF4-FFF2-40B4-BE49-F238E27FC236}">
                <a16:creationId xmlns:a16="http://schemas.microsoft.com/office/drawing/2014/main" id="{6497847F-5075-662C-962A-0D21E358D7A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61895" y="1745692"/>
            <a:ext cx="1868210" cy="1690928"/>
          </a:xfrm>
          <a:prstGeom prst="rect">
            <a:avLst/>
          </a:prstGeom>
          <a:noFill/>
          <a:extLst>
            <a:ext uri="{909E8E84-426E-40DD-AFC4-6F175D3DCCD1}">
              <a14:hiddenFill xmlns:a14="http://schemas.microsoft.com/office/drawing/2010/main">
                <a:solidFill>
                  <a:srgbClr val="FFFFFF"/>
                </a:solidFill>
              </a14:hiddenFill>
            </a:ext>
          </a:extLst>
        </p:spPr>
      </p:pic>
      <p:grpSp>
        <p:nvGrpSpPr>
          <p:cNvPr id="40" name="Group 39">
            <a:extLst>
              <a:ext uri="{FF2B5EF4-FFF2-40B4-BE49-F238E27FC236}">
                <a16:creationId xmlns:a16="http://schemas.microsoft.com/office/drawing/2014/main" id="{24702B95-D4C0-79CB-5BE2-1FF2C5705081}"/>
              </a:ext>
            </a:extLst>
          </p:cNvPr>
          <p:cNvGrpSpPr/>
          <p:nvPr/>
        </p:nvGrpSpPr>
        <p:grpSpPr>
          <a:xfrm>
            <a:off x="1802663" y="1467017"/>
            <a:ext cx="8586674" cy="2224680"/>
            <a:chOff x="1802664" y="1467017"/>
            <a:chExt cx="8586674" cy="2224680"/>
          </a:xfrm>
        </p:grpSpPr>
        <p:grpSp>
          <p:nvGrpSpPr>
            <p:cNvPr id="10" name="Group 9">
              <a:extLst>
                <a:ext uri="{FF2B5EF4-FFF2-40B4-BE49-F238E27FC236}">
                  <a16:creationId xmlns:a16="http://schemas.microsoft.com/office/drawing/2014/main" id="{122350DB-E515-8BFE-6E21-7371D08A5015}"/>
                </a:ext>
              </a:extLst>
            </p:cNvPr>
            <p:cNvGrpSpPr/>
            <p:nvPr/>
          </p:nvGrpSpPr>
          <p:grpSpPr>
            <a:xfrm>
              <a:off x="1802664" y="1467017"/>
              <a:ext cx="2871523" cy="2222960"/>
              <a:chOff x="557938" y="1336567"/>
              <a:chExt cx="3099661" cy="2469438"/>
            </a:xfrm>
          </p:grpSpPr>
          <p:grpSp>
            <p:nvGrpSpPr>
              <p:cNvPr id="11" name="Group 10">
                <a:extLst>
                  <a:ext uri="{FF2B5EF4-FFF2-40B4-BE49-F238E27FC236}">
                    <a16:creationId xmlns:a16="http://schemas.microsoft.com/office/drawing/2014/main" id="{2D4C8856-8251-092C-C2A2-B7B0053C20AC}"/>
                  </a:ext>
                </a:extLst>
              </p:cNvPr>
              <p:cNvGrpSpPr/>
              <p:nvPr/>
            </p:nvGrpSpPr>
            <p:grpSpPr>
              <a:xfrm>
                <a:off x="557938" y="1336567"/>
                <a:ext cx="3099661" cy="709210"/>
                <a:chOff x="557939" y="1321069"/>
                <a:chExt cx="2960176" cy="709210"/>
              </a:xfrm>
            </p:grpSpPr>
            <p:sp>
              <p:nvSpPr>
                <p:cNvPr id="21" name="Rectangle: Rounded Corners 20">
                  <a:extLst>
                    <a:ext uri="{FF2B5EF4-FFF2-40B4-BE49-F238E27FC236}">
                      <a16:creationId xmlns:a16="http://schemas.microsoft.com/office/drawing/2014/main" id="{2F1F4012-257F-D1BE-3D10-E45D5C8A6A45}"/>
                    </a:ext>
                  </a:extLst>
                </p:cNvPr>
                <p:cNvSpPr/>
                <p:nvPr/>
              </p:nvSpPr>
              <p:spPr>
                <a:xfrm>
                  <a:off x="557939" y="1321069"/>
                  <a:ext cx="2960176" cy="70921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1750" dirty="0"/>
                    <a:t>Market Size (2021):</a:t>
                  </a:r>
                </a:p>
                <a:p>
                  <a:pPr algn="r"/>
                  <a:r>
                    <a:rPr lang="en-IN" sz="1750" dirty="0"/>
                    <a:t>USD 4.4 Billion</a:t>
                  </a:r>
                </a:p>
              </p:txBody>
            </p:sp>
            <p:pic>
              <p:nvPicPr>
                <p:cNvPr id="22" name="Picture 4" descr="Pie chart icon">
                  <a:extLst>
                    <a:ext uri="{FF2B5EF4-FFF2-40B4-BE49-F238E27FC236}">
                      <a16:creationId xmlns:a16="http://schemas.microsoft.com/office/drawing/2014/main" id="{41A800E5-B991-4A2E-FB48-E008C9B119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9349" y="1374920"/>
                  <a:ext cx="601508" cy="60150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5" name="Group 14">
                <a:extLst>
                  <a:ext uri="{FF2B5EF4-FFF2-40B4-BE49-F238E27FC236}">
                    <a16:creationId xmlns:a16="http://schemas.microsoft.com/office/drawing/2014/main" id="{EF696924-6121-9783-4C6A-516E8982D3BF}"/>
                  </a:ext>
                </a:extLst>
              </p:cNvPr>
              <p:cNvGrpSpPr/>
              <p:nvPr/>
            </p:nvGrpSpPr>
            <p:grpSpPr>
              <a:xfrm>
                <a:off x="557938" y="2218592"/>
                <a:ext cx="3099661" cy="709210"/>
                <a:chOff x="557939" y="1321069"/>
                <a:chExt cx="2960176" cy="709210"/>
              </a:xfrm>
            </p:grpSpPr>
            <p:sp>
              <p:nvSpPr>
                <p:cNvPr id="19" name="Rectangle: Rounded Corners 18">
                  <a:extLst>
                    <a:ext uri="{FF2B5EF4-FFF2-40B4-BE49-F238E27FC236}">
                      <a16:creationId xmlns:a16="http://schemas.microsoft.com/office/drawing/2014/main" id="{688D75A9-FA57-E28F-3A9F-D78BB1ED3015}"/>
                    </a:ext>
                  </a:extLst>
                </p:cNvPr>
                <p:cNvSpPr/>
                <p:nvPr/>
              </p:nvSpPr>
              <p:spPr>
                <a:xfrm>
                  <a:off x="557939" y="1321069"/>
                  <a:ext cx="2960176" cy="70921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1750" dirty="0"/>
                    <a:t>Market Size (2027):</a:t>
                  </a:r>
                </a:p>
                <a:p>
                  <a:pPr algn="r"/>
                  <a:r>
                    <a:rPr lang="en-IN" sz="1750" dirty="0"/>
                    <a:t>USD 10.1 Billion</a:t>
                  </a:r>
                </a:p>
              </p:txBody>
            </p:sp>
            <p:pic>
              <p:nvPicPr>
                <p:cNvPr id="20" name="Picture 4" descr="Pie chart icon">
                  <a:extLst>
                    <a:ext uri="{FF2B5EF4-FFF2-40B4-BE49-F238E27FC236}">
                      <a16:creationId xmlns:a16="http://schemas.microsoft.com/office/drawing/2014/main" id="{34BDFA81-C3B9-1629-E8B7-A8C63D41B1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9349" y="1374920"/>
                  <a:ext cx="601508" cy="60150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6" name="Group 15">
                <a:extLst>
                  <a:ext uri="{FF2B5EF4-FFF2-40B4-BE49-F238E27FC236}">
                    <a16:creationId xmlns:a16="http://schemas.microsoft.com/office/drawing/2014/main" id="{F81D5A4E-6005-F275-1A6F-5860EB62A861}"/>
                  </a:ext>
                </a:extLst>
              </p:cNvPr>
              <p:cNvGrpSpPr/>
              <p:nvPr/>
            </p:nvGrpSpPr>
            <p:grpSpPr>
              <a:xfrm>
                <a:off x="557938" y="3085540"/>
                <a:ext cx="3099661" cy="720465"/>
                <a:chOff x="557938" y="2992552"/>
                <a:chExt cx="3099661" cy="720465"/>
              </a:xfrm>
            </p:grpSpPr>
            <p:sp>
              <p:nvSpPr>
                <p:cNvPr id="17" name="Rectangle: Rounded Corners 16">
                  <a:extLst>
                    <a:ext uri="{FF2B5EF4-FFF2-40B4-BE49-F238E27FC236}">
                      <a16:creationId xmlns:a16="http://schemas.microsoft.com/office/drawing/2014/main" id="{D31A2A0C-8AC5-3551-3730-84707DF0EE2F}"/>
                    </a:ext>
                  </a:extLst>
                </p:cNvPr>
                <p:cNvSpPr/>
                <p:nvPr/>
              </p:nvSpPr>
              <p:spPr>
                <a:xfrm>
                  <a:off x="557938" y="2992552"/>
                  <a:ext cx="3099661" cy="70921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1750" dirty="0"/>
                    <a:t>CAGR (2022-2027):</a:t>
                  </a:r>
                </a:p>
                <a:p>
                  <a:pPr algn="r"/>
                  <a:r>
                    <a:rPr lang="en-IN" sz="1750" dirty="0"/>
                    <a:t>15.1%</a:t>
                  </a:r>
                </a:p>
              </p:txBody>
            </p:sp>
            <p:pic>
              <p:nvPicPr>
                <p:cNvPr id="18" name="Picture 8" descr="Pie chart icon">
                  <a:extLst>
                    <a:ext uri="{FF2B5EF4-FFF2-40B4-BE49-F238E27FC236}">
                      <a16:creationId xmlns:a16="http://schemas.microsoft.com/office/drawing/2014/main" id="{62321FCB-3DA7-F7F4-8BC4-12EE2EA1E78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9290" y="2992552"/>
                  <a:ext cx="720465" cy="720465"/>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25" name="Group 24">
              <a:extLst>
                <a:ext uri="{FF2B5EF4-FFF2-40B4-BE49-F238E27FC236}">
                  <a16:creationId xmlns:a16="http://schemas.microsoft.com/office/drawing/2014/main" id="{D109439C-AEFA-1225-5C79-0CEA356AA441}"/>
                </a:ext>
              </a:extLst>
            </p:cNvPr>
            <p:cNvGrpSpPr/>
            <p:nvPr/>
          </p:nvGrpSpPr>
          <p:grpSpPr>
            <a:xfrm>
              <a:off x="7517815" y="1468737"/>
              <a:ext cx="2871523" cy="2222960"/>
              <a:chOff x="557938" y="1336567"/>
              <a:chExt cx="3099661" cy="2469438"/>
            </a:xfrm>
          </p:grpSpPr>
          <p:grpSp>
            <p:nvGrpSpPr>
              <p:cNvPr id="26" name="Group 25">
                <a:extLst>
                  <a:ext uri="{FF2B5EF4-FFF2-40B4-BE49-F238E27FC236}">
                    <a16:creationId xmlns:a16="http://schemas.microsoft.com/office/drawing/2014/main" id="{9B6A83E1-FC05-4E64-D703-4F7C1740DCB8}"/>
                  </a:ext>
                </a:extLst>
              </p:cNvPr>
              <p:cNvGrpSpPr/>
              <p:nvPr/>
            </p:nvGrpSpPr>
            <p:grpSpPr>
              <a:xfrm>
                <a:off x="557938" y="1336567"/>
                <a:ext cx="3099661" cy="709210"/>
                <a:chOff x="557939" y="1321069"/>
                <a:chExt cx="2960176" cy="709210"/>
              </a:xfrm>
            </p:grpSpPr>
            <p:sp>
              <p:nvSpPr>
                <p:cNvPr id="33" name="Rectangle: Rounded Corners 32">
                  <a:extLst>
                    <a:ext uri="{FF2B5EF4-FFF2-40B4-BE49-F238E27FC236}">
                      <a16:creationId xmlns:a16="http://schemas.microsoft.com/office/drawing/2014/main" id="{2EB885BB-B72E-7A8C-1D79-D10FF1B14BF7}"/>
                    </a:ext>
                  </a:extLst>
                </p:cNvPr>
                <p:cNvSpPr/>
                <p:nvPr/>
              </p:nvSpPr>
              <p:spPr>
                <a:xfrm>
                  <a:off x="557939" y="1321069"/>
                  <a:ext cx="2960176" cy="70921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1750" dirty="0"/>
                    <a:t>DC Capacity (2021):</a:t>
                  </a:r>
                </a:p>
                <a:p>
                  <a:pPr algn="r"/>
                  <a:r>
                    <a:rPr lang="en-IN" sz="1750" dirty="0"/>
                    <a:t>935.4 MW</a:t>
                  </a:r>
                </a:p>
              </p:txBody>
            </p:sp>
            <p:pic>
              <p:nvPicPr>
                <p:cNvPr id="34" name="Picture 4" descr="Pie chart icon">
                  <a:extLst>
                    <a:ext uri="{FF2B5EF4-FFF2-40B4-BE49-F238E27FC236}">
                      <a16:creationId xmlns:a16="http://schemas.microsoft.com/office/drawing/2014/main" id="{78051482-D0EC-F6D8-A096-4D8FE58AAA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9349" y="1374920"/>
                  <a:ext cx="601508" cy="60150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7" name="Group 26">
                <a:extLst>
                  <a:ext uri="{FF2B5EF4-FFF2-40B4-BE49-F238E27FC236}">
                    <a16:creationId xmlns:a16="http://schemas.microsoft.com/office/drawing/2014/main" id="{96F4BF55-E51F-F008-5B82-AE58C995374B}"/>
                  </a:ext>
                </a:extLst>
              </p:cNvPr>
              <p:cNvGrpSpPr/>
              <p:nvPr/>
            </p:nvGrpSpPr>
            <p:grpSpPr>
              <a:xfrm>
                <a:off x="557938" y="2218592"/>
                <a:ext cx="3099661" cy="709210"/>
                <a:chOff x="557939" y="1321069"/>
                <a:chExt cx="2960176" cy="709210"/>
              </a:xfrm>
            </p:grpSpPr>
            <p:sp>
              <p:nvSpPr>
                <p:cNvPr id="31" name="Rectangle: Rounded Corners 30">
                  <a:extLst>
                    <a:ext uri="{FF2B5EF4-FFF2-40B4-BE49-F238E27FC236}">
                      <a16:creationId xmlns:a16="http://schemas.microsoft.com/office/drawing/2014/main" id="{01B14A28-C41D-2D41-41A0-BBB6B765E4DF}"/>
                    </a:ext>
                  </a:extLst>
                </p:cNvPr>
                <p:cNvSpPr/>
                <p:nvPr/>
              </p:nvSpPr>
              <p:spPr>
                <a:xfrm>
                  <a:off x="557939" y="1321069"/>
                  <a:ext cx="2960176" cy="70921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1750" dirty="0"/>
                    <a:t>DC Capacity (2027):</a:t>
                  </a:r>
                </a:p>
                <a:p>
                  <a:pPr algn="r"/>
                  <a:r>
                    <a:rPr lang="en-IN" sz="1750" dirty="0"/>
                    <a:t>2,696.7 MW</a:t>
                  </a:r>
                </a:p>
              </p:txBody>
            </p:sp>
            <p:pic>
              <p:nvPicPr>
                <p:cNvPr id="32" name="Picture 4" descr="Pie chart icon">
                  <a:extLst>
                    <a:ext uri="{FF2B5EF4-FFF2-40B4-BE49-F238E27FC236}">
                      <a16:creationId xmlns:a16="http://schemas.microsoft.com/office/drawing/2014/main" id="{27907135-5605-0F4A-8EB8-B830FCBCBD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9349" y="1374920"/>
                  <a:ext cx="601508" cy="60150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8" name="Group 27">
                <a:extLst>
                  <a:ext uri="{FF2B5EF4-FFF2-40B4-BE49-F238E27FC236}">
                    <a16:creationId xmlns:a16="http://schemas.microsoft.com/office/drawing/2014/main" id="{6DF266CD-48E9-5CA6-10AB-B2DACC3704D9}"/>
                  </a:ext>
                </a:extLst>
              </p:cNvPr>
              <p:cNvGrpSpPr/>
              <p:nvPr/>
            </p:nvGrpSpPr>
            <p:grpSpPr>
              <a:xfrm>
                <a:off x="557938" y="3085540"/>
                <a:ext cx="3099661" cy="720465"/>
                <a:chOff x="557938" y="2992552"/>
                <a:chExt cx="3099661" cy="720465"/>
              </a:xfrm>
            </p:grpSpPr>
            <p:sp>
              <p:nvSpPr>
                <p:cNvPr id="29" name="Rectangle: Rounded Corners 28">
                  <a:extLst>
                    <a:ext uri="{FF2B5EF4-FFF2-40B4-BE49-F238E27FC236}">
                      <a16:creationId xmlns:a16="http://schemas.microsoft.com/office/drawing/2014/main" id="{58399C18-8CBB-B4E9-4277-1E2D4B75A5ED}"/>
                    </a:ext>
                  </a:extLst>
                </p:cNvPr>
                <p:cNvSpPr/>
                <p:nvPr/>
              </p:nvSpPr>
              <p:spPr>
                <a:xfrm>
                  <a:off x="557938" y="2992552"/>
                  <a:ext cx="3099661" cy="70921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1750" dirty="0"/>
                    <a:t>CAGR (2022-2027):</a:t>
                  </a:r>
                </a:p>
                <a:p>
                  <a:pPr algn="r"/>
                  <a:r>
                    <a:rPr lang="en-IN" sz="1750" dirty="0"/>
                    <a:t>20.1%</a:t>
                  </a:r>
                </a:p>
              </p:txBody>
            </p:sp>
            <p:pic>
              <p:nvPicPr>
                <p:cNvPr id="30" name="Picture 8" descr="Pie chart icon">
                  <a:extLst>
                    <a:ext uri="{FF2B5EF4-FFF2-40B4-BE49-F238E27FC236}">
                      <a16:creationId xmlns:a16="http://schemas.microsoft.com/office/drawing/2014/main" id="{63511F33-63DD-2B84-FACF-26D94709B9D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9290" y="2992552"/>
                  <a:ext cx="720465" cy="720465"/>
                </a:xfrm>
                <a:prstGeom prst="rect">
                  <a:avLst/>
                </a:prstGeom>
                <a:noFill/>
                <a:extLst>
                  <a:ext uri="{909E8E84-426E-40DD-AFC4-6F175D3DCCD1}">
                    <a14:hiddenFill xmlns:a14="http://schemas.microsoft.com/office/drawing/2010/main">
                      <a:solidFill>
                        <a:srgbClr val="FFFFFF"/>
                      </a:solidFill>
                    </a14:hiddenFill>
                  </a:ext>
                </a:extLst>
              </p:spPr>
            </p:pic>
          </p:grpSp>
        </p:grpSp>
      </p:grpSp>
      <p:sp>
        <p:nvSpPr>
          <p:cNvPr id="38" name="TextBox 37">
            <a:extLst>
              <a:ext uri="{FF2B5EF4-FFF2-40B4-BE49-F238E27FC236}">
                <a16:creationId xmlns:a16="http://schemas.microsoft.com/office/drawing/2014/main" id="{87E72B3B-4708-AB1C-E9F2-FAE53174F752}"/>
              </a:ext>
            </a:extLst>
          </p:cNvPr>
          <p:cNvSpPr txBox="1"/>
          <p:nvPr/>
        </p:nvSpPr>
        <p:spPr>
          <a:xfrm>
            <a:off x="340964" y="4228641"/>
            <a:ext cx="11468744" cy="2477601"/>
          </a:xfrm>
          <a:prstGeom prst="rect">
            <a:avLst/>
          </a:prstGeom>
          <a:noFill/>
        </p:spPr>
        <p:txBody>
          <a:bodyPr wrap="square" rtlCol="0" anchor="b">
            <a:spAutoFit/>
          </a:bodyPr>
          <a:lstStyle/>
          <a:p>
            <a:pPr marL="542925" indent="-285750" algn="just">
              <a:spcAft>
                <a:spcPts val="1200"/>
              </a:spcAft>
              <a:buFont typeface="Arial" panose="020B0604020202020204" pitchFamily="34" charset="0"/>
              <a:buChar char="•"/>
            </a:pPr>
            <a:r>
              <a:rPr lang="en-US" sz="1500" dirty="0">
                <a:latin typeface="Poppins" panose="00000500000000000000" pitchFamily="2" charset="0"/>
                <a:cs typeface="Poppins" panose="00000500000000000000" pitchFamily="2" charset="0"/>
              </a:rPr>
              <a:t>In terms of value, India data center market will soar from $4.4 billion in 2021 to a projected $10.1 billion by 2027, boasting a 15.1% CAGR throughout 2022-2027</a:t>
            </a:r>
          </a:p>
          <a:p>
            <a:pPr marL="542925" indent="-285750" algn="just">
              <a:spcAft>
                <a:spcPts val="1200"/>
              </a:spcAft>
              <a:buFont typeface="Arial" panose="020B0604020202020204" pitchFamily="34" charset="0"/>
              <a:buChar char="•"/>
            </a:pPr>
            <a:r>
              <a:rPr lang="en-US" sz="1500" dirty="0">
                <a:latin typeface="Poppins" panose="00000500000000000000" pitchFamily="2" charset="0"/>
                <a:cs typeface="Poppins" panose="00000500000000000000" pitchFamily="2" charset="0"/>
              </a:rPr>
              <a:t>In terms of capacity, the data center capacity in India is predicted to reach 2,696.7 MW by 2027 from 935.4 MW in 2021, at a CAGR of 20.1% during a forecast period (2022-2027)</a:t>
            </a:r>
          </a:p>
          <a:p>
            <a:pPr marL="542925" indent="-285750" algn="just">
              <a:spcAft>
                <a:spcPts val="1200"/>
              </a:spcAft>
              <a:buFont typeface="Arial" panose="020B0604020202020204" pitchFamily="34" charset="0"/>
              <a:buChar char="•"/>
            </a:pPr>
            <a:r>
              <a:rPr lang="en-US" sz="1500" dirty="0">
                <a:latin typeface="Poppins" panose="00000500000000000000" pitchFamily="2" charset="0"/>
                <a:cs typeface="Poppins" panose="00000500000000000000" pitchFamily="2" charset="0"/>
              </a:rPr>
              <a:t>India's data center landscape is experiencing rapid growth, driven by a surge in digital transformation, a high internet penetration, increased cloud adoption, data localization regulations, the growing presence of </a:t>
            </a:r>
            <a:r>
              <a:rPr lang="en-US" sz="1500" dirty="0" err="1">
                <a:latin typeface="Poppins" panose="00000500000000000000" pitchFamily="2" charset="0"/>
                <a:cs typeface="Poppins" panose="00000500000000000000" pitchFamily="2" charset="0"/>
              </a:rPr>
              <a:t>hyperscalers</a:t>
            </a:r>
            <a:r>
              <a:rPr lang="en-US" sz="1500" dirty="0">
                <a:latin typeface="Poppins" panose="00000500000000000000" pitchFamily="2" charset="0"/>
                <a:cs typeface="Poppins" panose="00000500000000000000" pitchFamily="2" charset="0"/>
              </a:rPr>
              <a:t>, and technological advancements. Also, a surge in online retail, the emergence of startups, the government investment in IT sector, proliferation of connected devices, and increasing focus on 5G infrastructure are creating further opportunities for the growth of India data center market</a:t>
            </a:r>
          </a:p>
        </p:txBody>
      </p:sp>
    </p:spTree>
    <p:extLst>
      <p:ext uri="{BB962C8B-B14F-4D97-AF65-F5344CB8AC3E}">
        <p14:creationId xmlns:p14="http://schemas.microsoft.com/office/powerpoint/2010/main" val="2764957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A9A2BAA-7CE0-7479-E1A7-48DEFF76CEA0}"/>
              </a:ext>
            </a:extLst>
          </p:cNvPr>
          <p:cNvSpPr txBox="1"/>
          <p:nvPr/>
        </p:nvSpPr>
        <p:spPr>
          <a:xfrm>
            <a:off x="340964" y="73780"/>
            <a:ext cx="11468744" cy="369332"/>
          </a:xfrm>
          <a:prstGeom prst="rect">
            <a:avLst/>
          </a:prstGeom>
          <a:noFill/>
        </p:spPr>
        <p:txBody>
          <a:bodyPr wrap="square" rtlCol="0">
            <a:spAutoFit/>
          </a:bodyPr>
          <a:lstStyle/>
          <a:p>
            <a:r>
              <a:rPr lang="en-US" b="1" dirty="0">
                <a:latin typeface="Poppins" panose="00000500000000000000" pitchFamily="2" charset="0"/>
                <a:cs typeface="Poppins" panose="00000500000000000000" pitchFamily="2" charset="0"/>
              </a:rPr>
              <a:t>OVERVIEW OF INDIA DATA CENTER (DC) MARKET (3/4)</a:t>
            </a:r>
            <a:endParaRPr lang="en-IN" b="1" dirty="0">
              <a:latin typeface="Poppins" panose="00000500000000000000" pitchFamily="2" charset="0"/>
              <a:cs typeface="Poppins" panose="00000500000000000000" pitchFamily="2" charset="0"/>
            </a:endParaRPr>
          </a:p>
        </p:txBody>
      </p:sp>
      <p:sp>
        <p:nvSpPr>
          <p:cNvPr id="8" name="TextBox 7">
            <a:extLst>
              <a:ext uri="{FF2B5EF4-FFF2-40B4-BE49-F238E27FC236}">
                <a16:creationId xmlns:a16="http://schemas.microsoft.com/office/drawing/2014/main" id="{98958601-D84A-385D-C930-DC7078FD73B6}"/>
              </a:ext>
            </a:extLst>
          </p:cNvPr>
          <p:cNvSpPr txBox="1"/>
          <p:nvPr/>
        </p:nvSpPr>
        <p:spPr>
          <a:xfrm>
            <a:off x="438416" y="760541"/>
            <a:ext cx="10385598" cy="461665"/>
          </a:xfrm>
          <a:prstGeom prst="rect">
            <a:avLst/>
          </a:prstGeom>
          <a:noFill/>
        </p:spPr>
        <p:txBody>
          <a:bodyPr wrap="square" rtlCol="0">
            <a:spAutoFit/>
          </a:bodyPr>
          <a:lstStyle/>
          <a:p>
            <a:r>
              <a:rPr lang="en-US" sz="2400" dirty="0">
                <a:solidFill>
                  <a:srgbClr val="091B2C"/>
                </a:solidFill>
                <a:latin typeface="Poppins" panose="00000500000000000000" pitchFamily="2" charset="0"/>
                <a:cs typeface="Poppins" panose="00000500000000000000" pitchFamily="2" charset="0"/>
              </a:rPr>
              <a:t>FACTORS AFFECTING THE INDIA DATA CENTER (DC) MARKET GROWTH</a:t>
            </a:r>
            <a:endParaRPr lang="en-IN" sz="2400" dirty="0">
              <a:solidFill>
                <a:srgbClr val="091B2C"/>
              </a:solidFill>
              <a:latin typeface="Poppins" panose="00000500000000000000" pitchFamily="2" charset="0"/>
              <a:cs typeface="Poppins" panose="00000500000000000000" pitchFamily="2" charset="0"/>
            </a:endParaRPr>
          </a:p>
        </p:txBody>
      </p:sp>
      <p:cxnSp>
        <p:nvCxnSpPr>
          <p:cNvPr id="3" name="Straight Connector 2">
            <a:extLst>
              <a:ext uri="{FF2B5EF4-FFF2-40B4-BE49-F238E27FC236}">
                <a16:creationId xmlns:a16="http://schemas.microsoft.com/office/drawing/2014/main" id="{1E4B5886-91FA-45F9-F921-FF535C76E5E9}"/>
              </a:ext>
            </a:extLst>
          </p:cNvPr>
          <p:cNvCxnSpPr>
            <a:cxnSpLocks/>
          </p:cNvCxnSpPr>
          <p:nvPr/>
        </p:nvCxnSpPr>
        <p:spPr>
          <a:xfrm>
            <a:off x="0" y="519792"/>
            <a:ext cx="12192000" cy="0"/>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4" name="Straight Connector 3">
            <a:extLst>
              <a:ext uri="{FF2B5EF4-FFF2-40B4-BE49-F238E27FC236}">
                <a16:creationId xmlns:a16="http://schemas.microsoft.com/office/drawing/2014/main" id="{189C12A6-3408-7493-73C8-3EDBF0C15360}"/>
              </a:ext>
            </a:extLst>
          </p:cNvPr>
          <p:cNvCxnSpPr>
            <a:cxnSpLocks/>
          </p:cNvCxnSpPr>
          <p:nvPr/>
        </p:nvCxnSpPr>
        <p:spPr>
          <a:xfrm>
            <a:off x="0" y="586090"/>
            <a:ext cx="12192000" cy="0"/>
          </a:xfrm>
          <a:prstGeom prst="line">
            <a:avLst/>
          </a:prstGeom>
          <a:ln>
            <a:solidFill>
              <a:srgbClr val="E2180D"/>
            </a:solidFill>
          </a:ln>
        </p:spPr>
        <p:style>
          <a:lnRef idx="2">
            <a:schemeClr val="accent1"/>
          </a:lnRef>
          <a:fillRef idx="0">
            <a:schemeClr val="accent1"/>
          </a:fillRef>
          <a:effectRef idx="1">
            <a:schemeClr val="accent1"/>
          </a:effectRef>
          <a:fontRef idx="minor">
            <a:schemeClr val="tx1"/>
          </a:fontRef>
        </p:style>
      </p:cxnSp>
      <p:grpSp>
        <p:nvGrpSpPr>
          <p:cNvPr id="14" name="Group 13">
            <a:extLst>
              <a:ext uri="{FF2B5EF4-FFF2-40B4-BE49-F238E27FC236}">
                <a16:creationId xmlns:a16="http://schemas.microsoft.com/office/drawing/2014/main" id="{1F156FFF-04AF-306D-53EE-085FFE4323D1}"/>
              </a:ext>
            </a:extLst>
          </p:cNvPr>
          <p:cNvGrpSpPr/>
          <p:nvPr/>
        </p:nvGrpSpPr>
        <p:grpSpPr>
          <a:xfrm>
            <a:off x="284839" y="760540"/>
            <a:ext cx="97453" cy="461665"/>
            <a:chOff x="532785" y="906130"/>
            <a:chExt cx="97453" cy="461665"/>
          </a:xfrm>
        </p:grpSpPr>
        <p:sp>
          <p:nvSpPr>
            <p:cNvPr id="12" name="Rectangle 11">
              <a:extLst>
                <a:ext uri="{FF2B5EF4-FFF2-40B4-BE49-F238E27FC236}">
                  <a16:creationId xmlns:a16="http://schemas.microsoft.com/office/drawing/2014/main" id="{E5D8F53A-9E07-478A-DEFC-A08689E54802}"/>
                </a:ext>
              </a:extLst>
            </p:cNvPr>
            <p:cNvSpPr/>
            <p:nvPr/>
          </p:nvSpPr>
          <p:spPr>
            <a:xfrm>
              <a:off x="532785" y="906130"/>
              <a:ext cx="53032" cy="461665"/>
            </a:xfrm>
            <a:prstGeom prst="rect">
              <a:avLst/>
            </a:prstGeom>
            <a:solidFill>
              <a:srgbClr val="E2180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3" name="Straight Connector 12">
              <a:extLst>
                <a:ext uri="{FF2B5EF4-FFF2-40B4-BE49-F238E27FC236}">
                  <a16:creationId xmlns:a16="http://schemas.microsoft.com/office/drawing/2014/main" id="{4F8F764C-CFA1-4237-3F85-752B2322564B}"/>
                </a:ext>
              </a:extLst>
            </p:cNvPr>
            <p:cNvCxnSpPr/>
            <p:nvPr/>
          </p:nvCxnSpPr>
          <p:spPr>
            <a:xfrm>
              <a:off x="630238" y="906130"/>
              <a:ext cx="0" cy="461665"/>
            </a:xfrm>
            <a:prstGeom prst="line">
              <a:avLst/>
            </a:prstGeom>
            <a:ln>
              <a:solidFill>
                <a:srgbClr val="091B2C"/>
              </a:solidFill>
            </a:ln>
          </p:spPr>
          <p:style>
            <a:lnRef idx="2">
              <a:schemeClr val="accent1"/>
            </a:lnRef>
            <a:fillRef idx="0">
              <a:schemeClr val="accent1"/>
            </a:fillRef>
            <a:effectRef idx="1">
              <a:schemeClr val="accent1"/>
            </a:effectRef>
            <a:fontRef idx="minor">
              <a:schemeClr val="tx1"/>
            </a:fontRef>
          </p:style>
        </p:cxnSp>
      </p:grpSp>
      <p:grpSp>
        <p:nvGrpSpPr>
          <p:cNvPr id="107" name="Group 106">
            <a:extLst>
              <a:ext uri="{FF2B5EF4-FFF2-40B4-BE49-F238E27FC236}">
                <a16:creationId xmlns:a16="http://schemas.microsoft.com/office/drawing/2014/main" id="{FBC49C62-E0A9-399E-75C3-95EA170A5165}"/>
              </a:ext>
            </a:extLst>
          </p:cNvPr>
          <p:cNvGrpSpPr/>
          <p:nvPr/>
        </p:nvGrpSpPr>
        <p:grpSpPr>
          <a:xfrm>
            <a:off x="1836276" y="1321780"/>
            <a:ext cx="8519449" cy="5342491"/>
            <a:chOff x="1836276" y="1321780"/>
            <a:chExt cx="8519449" cy="5342491"/>
          </a:xfrm>
        </p:grpSpPr>
        <p:pic>
          <p:nvPicPr>
            <p:cNvPr id="9" name="Picture 8">
              <a:extLst>
                <a:ext uri="{FF2B5EF4-FFF2-40B4-BE49-F238E27FC236}">
                  <a16:creationId xmlns:a16="http://schemas.microsoft.com/office/drawing/2014/main" id="{2F2EB715-52B0-E9E1-6107-BA6A8B981AAE}"/>
                </a:ext>
              </a:extLst>
            </p:cNvPr>
            <p:cNvPicPr>
              <a:picLocks noChangeAspect="1"/>
            </p:cNvPicPr>
            <p:nvPr/>
          </p:nvPicPr>
          <p:blipFill>
            <a:blip r:embed="rId2"/>
            <a:stretch>
              <a:fillRect/>
            </a:stretch>
          </p:blipFill>
          <p:spPr>
            <a:xfrm>
              <a:off x="5627966" y="2694130"/>
              <a:ext cx="598498" cy="572705"/>
            </a:xfrm>
            <a:custGeom>
              <a:avLst/>
              <a:gdLst>
                <a:gd name="connsiteX0" fmla="*/ 619 w 1191947"/>
                <a:gd name="connsiteY0" fmla="*/ -160 h 1176886"/>
                <a:gd name="connsiteX1" fmla="*/ 1192566 w 1191947"/>
                <a:gd name="connsiteY1" fmla="*/ -160 h 1176886"/>
                <a:gd name="connsiteX2" fmla="*/ 1192566 w 1191947"/>
                <a:gd name="connsiteY2" fmla="*/ 1176726 h 1176886"/>
                <a:gd name="connsiteX3" fmla="*/ 619 w 1191947"/>
                <a:gd name="connsiteY3" fmla="*/ 1176726 h 1176886"/>
              </a:gdLst>
              <a:ahLst/>
              <a:cxnLst>
                <a:cxn ang="0">
                  <a:pos x="connsiteX0" y="connsiteY0"/>
                </a:cxn>
                <a:cxn ang="0">
                  <a:pos x="connsiteX1" y="connsiteY1"/>
                </a:cxn>
                <a:cxn ang="0">
                  <a:pos x="connsiteX2" y="connsiteY2"/>
                </a:cxn>
                <a:cxn ang="0">
                  <a:pos x="connsiteX3" y="connsiteY3"/>
                </a:cxn>
              </a:cxnLst>
              <a:rect l="l" t="t" r="r" b="b"/>
              <a:pathLst>
                <a:path w="1191947" h="1176886">
                  <a:moveTo>
                    <a:pt x="619" y="-160"/>
                  </a:moveTo>
                  <a:lnTo>
                    <a:pt x="1192566" y="-160"/>
                  </a:lnTo>
                  <a:lnTo>
                    <a:pt x="1192566" y="1176726"/>
                  </a:lnTo>
                  <a:lnTo>
                    <a:pt x="619" y="1176726"/>
                  </a:lnTo>
                  <a:close/>
                </a:path>
              </a:pathLst>
            </a:custGeom>
          </p:spPr>
        </p:pic>
        <p:grpSp>
          <p:nvGrpSpPr>
            <p:cNvPr id="101" name="Group 100">
              <a:extLst>
                <a:ext uri="{FF2B5EF4-FFF2-40B4-BE49-F238E27FC236}">
                  <a16:creationId xmlns:a16="http://schemas.microsoft.com/office/drawing/2014/main" id="{F5B7D39C-23B7-86A5-68F1-8F8B9AC5ADAD}"/>
                </a:ext>
              </a:extLst>
            </p:cNvPr>
            <p:cNvGrpSpPr/>
            <p:nvPr/>
          </p:nvGrpSpPr>
          <p:grpSpPr>
            <a:xfrm>
              <a:off x="5623884" y="2657267"/>
              <a:ext cx="499513" cy="484102"/>
              <a:chOff x="5606059" y="2657267"/>
              <a:chExt cx="499513" cy="484102"/>
            </a:xfrm>
          </p:grpSpPr>
          <p:sp>
            <p:nvSpPr>
              <p:cNvPr id="35" name="Freeform: Shape 34">
                <a:extLst>
                  <a:ext uri="{FF2B5EF4-FFF2-40B4-BE49-F238E27FC236}">
                    <a16:creationId xmlns:a16="http://schemas.microsoft.com/office/drawing/2014/main" id="{F7DCEF48-2448-66AB-3125-A9AA693BC5FD}"/>
                  </a:ext>
                </a:extLst>
              </p:cNvPr>
              <p:cNvSpPr/>
              <p:nvPr/>
            </p:nvSpPr>
            <p:spPr>
              <a:xfrm>
                <a:off x="5606059" y="2657267"/>
                <a:ext cx="499513" cy="484102"/>
              </a:xfrm>
              <a:custGeom>
                <a:avLst/>
                <a:gdLst>
                  <a:gd name="connsiteX0" fmla="*/ 497407 w 994813"/>
                  <a:gd name="connsiteY0" fmla="*/ 994813 h 994813"/>
                  <a:gd name="connsiteX1" fmla="*/ 145676 w 994813"/>
                  <a:gd name="connsiteY1" fmla="*/ 849137 h 994813"/>
                  <a:gd name="connsiteX2" fmla="*/ 0 w 994813"/>
                  <a:gd name="connsiteY2" fmla="*/ 497407 h 994813"/>
                  <a:gd name="connsiteX3" fmla="*/ 145676 w 994813"/>
                  <a:gd name="connsiteY3" fmla="*/ 145676 h 994813"/>
                  <a:gd name="connsiteX4" fmla="*/ 497407 w 994813"/>
                  <a:gd name="connsiteY4" fmla="*/ 0 h 994813"/>
                  <a:gd name="connsiteX5" fmla="*/ 849137 w 994813"/>
                  <a:gd name="connsiteY5" fmla="*/ 145676 h 994813"/>
                  <a:gd name="connsiteX6" fmla="*/ 994814 w 994813"/>
                  <a:gd name="connsiteY6" fmla="*/ 497407 h 994813"/>
                  <a:gd name="connsiteX7" fmla="*/ 849137 w 994813"/>
                  <a:gd name="connsiteY7" fmla="*/ 849137 h 994813"/>
                  <a:gd name="connsiteX8" fmla="*/ 497407 w 994813"/>
                  <a:gd name="connsiteY8" fmla="*/ 994813 h 994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94813" h="994813">
                    <a:moveTo>
                      <a:pt x="497407" y="994813"/>
                    </a:moveTo>
                    <a:cubicBezTo>
                      <a:pt x="364550" y="994813"/>
                      <a:pt x="239626" y="943087"/>
                      <a:pt x="145676" y="849137"/>
                    </a:cubicBezTo>
                    <a:cubicBezTo>
                      <a:pt x="51727" y="755187"/>
                      <a:pt x="0" y="630264"/>
                      <a:pt x="0" y="497407"/>
                    </a:cubicBezTo>
                    <a:cubicBezTo>
                      <a:pt x="0" y="364550"/>
                      <a:pt x="51727" y="239627"/>
                      <a:pt x="145676" y="145676"/>
                    </a:cubicBezTo>
                    <a:cubicBezTo>
                      <a:pt x="239626" y="51726"/>
                      <a:pt x="364550" y="0"/>
                      <a:pt x="497407" y="0"/>
                    </a:cubicBezTo>
                    <a:cubicBezTo>
                      <a:pt x="630264" y="0"/>
                      <a:pt x="755187" y="51726"/>
                      <a:pt x="849137" y="145676"/>
                    </a:cubicBezTo>
                    <a:cubicBezTo>
                      <a:pt x="943087" y="239627"/>
                      <a:pt x="994814" y="364550"/>
                      <a:pt x="994814" y="497407"/>
                    </a:cubicBezTo>
                    <a:cubicBezTo>
                      <a:pt x="994814" y="630264"/>
                      <a:pt x="943087" y="755187"/>
                      <a:pt x="849137" y="849137"/>
                    </a:cubicBezTo>
                    <a:cubicBezTo>
                      <a:pt x="755187" y="943087"/>
                      <a:pt x="630264" y="994813"/>
                      <a:pt x="497407" y="994813"/>
                    </a:cubicBezTo>
                    <a:close/>
                  </a:path>
                </a:pathLst>
              </a:custGeom>
              <a:solidFill>
                <a:srgbClr val="FFFFFF"/>
              </a:solidFill>
              <a:ln w="4482" cap="flat">
                <a:solidFill>
                  <a:schemeClr val="bg1">
                    <a:lumMod val="85000"/>
                  </a:schemeClr>
                </a:solidFill>
                <a:prstDash val="solid"/>
                <a:miter/>
              </a:ln>
            </p:spPr>
            <p:txBody>
              <a:bodyPr rtlCol="0" anchor="ctr"/>
              <a:lstStyle/>
              <a:p>
                <a:endParaRPr lang="en-US" dirty="0"/>
              </a:p>
            </p:txBody>
          </p:sp>
          <p:sp>
            <p:nvSpPr>
              <p:cNvPr id="36" name="Freeform: Shape 35">
                <a:extLst>
                  <a:ext uri="{FF2B5EF4-FFF2-40B4-BE49-F238E27FC236}">
                    <a16:creationId xmlns:a16="http://schemas.microsoft.com/office/drawing/2014/main" id="{339C0536-B9A9-3F53-F017-981F83A02FFC}"/>
                  </a:ext>
                </a:extLst>
              </p:cNvPr>
              <p:cNvSpPr/>
              <p:nvPr/>
            </p:nvSpPr>
            <p:spPr>
              <a:xfrm>
                <a:off x="5700841" y="2794668"/>
                <a:ext cx="309949" cy="209300"/>
              </a:xfrm>
              <a:custGeom>
                <a:avLst/>
                <a:gdLst>
                  <a:gd name="connsiteX0" fmla="*/ 0 w 4876704"/>
                  <a:gd name="connsiteY0" fmla="*/ 1277795 h 3397917"/>
                  <a:gd name="connsiteX1" fmla="*/ 58674 w 4876704"/>
                  <a:gd name="connsiteY1" fmla="*/ 1039193 h 3397917"/>
                  <a:gd name="connsiteX2" fmla="*/ 1128903 w 4876704"/>
                  <a:gd name="connsiteY2" fmla="*/ 371777 h 3397917"/>
                  <a:gd name="connsiteX3" fmla="*/ 1370362 w 4876704"/>
                  <a:gd name="connsiteY3" fmla="*/ 420640 h 3397917"/>
                  <a:gd name="connsiteX4" fmla="*/ 1423226 w 4876704"/>
                  <a:gd name="connsiteY4" fmla="*/ 408257 h 3397917"/>
                  <a:gd name="connsiteX5" fmla="*/ 1629251 w 4876704"/>
                  <a:gd name="connsiteY5" fmla="*/ 224425 h 3397917"/>
                  <a:gd name="connsiteX6" fmla="*/ 1804892 w 4876704"/>
                  <a:gd name="connsiteY6" fmla="*/ 205375 h 3397917"/>
                  <a:gd name="connsiteX7" fmla="*/ 2094738 w 4876704"/>
                  <a:gd name="connsiteY7" fmla="*/ 428069 h 3397917"/>
                  <a:gd name="connsiteX8" fmla="*/ 2131409 w 4876704"/>
                  <a:gd name="connsiteY8" fmla="*/ 462550 h 3397917"/>
                  <a:gd name="connsiteX9" fmla="*/ 2202561 w 4876704"/>
                  <a:gd name="connsiteY9" fmla="*/ 398351 h 3397917"/>
                  <a:gd name="connsiteX10" fmla="*/ 2207895 w 4876704"/>
                  <a:gd name="connsiteY10" fmla="*/ 361204 h 3397917"/>
                  <a:gd name="connsiteX11" fmla="*/ 2343722 w 4876704"/>
                  <a:gd name="connsiteY11" fmla="*/ 101076 h 3397917"/>
                  <a:gd name="connsiteX12" fmla="*/ 2618994 w 4876704"/>
                  <a:gd name="connsiteY12" fmla="*/ 10970 h 3397917"/>
                  <a:gd name="connsiteX13" fmla="*/ 2885694 w 4876704"/>
                  <a:gd name="connsiteY13" fmla="*/ 167561 h 3397917"/>
                  <a:gd name="connsiteX14" fmla="*/ 2910269 w 4876704"/>
                  <a:gd name="connsiteY14" fmla="*/ 199755 h 3397917"/>
                  <a:gd name="connsiteX15" fmla="*/ 3133344 w 4876704"/>
                  <a:gd name="connsiteY15" fmla="*/ 246809 h 3397917"/>
                  <a:gd name="connsiteX16" fmla="*/ 3339370 w 4876704"/>
                  <a:gd name="connsiteY16" fmla="*/ 135271 h 3397917"/>
                  <a:gd name="connsiteX17" fmla="*/ 3481292 w 4876704"/>
                  <a:gd name="connsiteY17" fmla="*/ 220805 h 3397917"/>
                  <a:gd name="connsiteX18" fmla="*/ 3647694 w 4876704"/>
                  <a:gd name="connsiteY18" fmla="*/ 470075 h 3397917"/>
                  <a:gd name="connsiteX19" fmla="*/ 3599498 w 4876704"/>
                  <a:gd name="connsiteY19" fmla="*/ 752777 h 3397917"/>
                  <a:gd name="connsiteX20" fmla="*/ 3580543 w 4876704"/>
                  <a:gd name="connsiteY20" fmla="*/ 798211 h 3397917"/>
                  <a:gd name="connsiteX21" fmla="*/ 3593021 w 4876704"/>
                  <a:gd name="connsiteY21" fmla="*/ 897461 h 3397917"/>
                  <a:gd name="connsiteX22" fmla="*/ 3964686 w 4876704"/>
                  <a:gd name="connsiteY22" fmla="*/ 898605 h 3397917"/>
                  <a:gd name="connsiteX23" fmla="*/ 4101751 w 4876704"/>
                  <a:gd name="connsiteY23" fmla="*/ 958612 h 3397917"/>
                  <a:gd name="connsiteX24" fmla="*/ 4141280 w 4876704"/>
                  <a:gd name="connsiteY24" fmla="*/ 1108059 h 3397917"/>
                  <a:gd name="connsiteX25" fmla="*/ 4168140 w 4876704"/>
                  <a:gd name="connsiteY25" fmla="*/ 1300940 h 3397917"/>
                  <a:gd name="connsiteX26" fmla="*/ 4213003 w 4876704"/>
                  <a:gd name="connsiteY26" fmla="*/ 1357233 h 3397917"/>
                  <a:gd name="connsiteX27" fmla="*/ 4746403 w 4876704"/>
                  <a:gd name="connsiteY27" fmla="*/ 1818338 h 3397917"/>
                  <a:gd name="connsiteX28" fmla="*/ 4867275 w 4876704"/>
                  <a:gd name="connsiteY28" fmla="*/ 2171145 h 3397917"/>
                  <a:gd name="connsiteX29" fmla="*/ 4876705 w 4876704"/>
                  <a:gd name="connsiteY29" fmla="*/ 2201815 h 3397917"/>
                  <a:gd name="connsiteX30" fmla="*/ 4876705 w 4876704"/>
                  <a:gd name="connsiteY30" fmla="*/ 2420890 h 3397917"/>
                  <a:gd name="connsiteX31" fmla="*/ 4842987 w 4876704"/>
                  <a:gd name="connsiteY31" fmla="*/ 2567670 h 3397917"/>
                  <a:gd name="connsiteX32" fmla="*/ 3988118 w 4876704"/>
                  <a:gd name="connsiteY32" fmla="*/ 3361198 h 3397917"/>
                  <a:gd name="connsiteX33" fmla="*/ 2954370 w 4876704"/>
                  <a:gd name="connsiteY33" fmla="*/ 3120120 h 3397917"/>
                  <a:gd name="connsiteX34" fmla="*/ 2948845 w 4876704"/>
                  <a:gd name="connsiteY34" fmla="*/ 1579166 h 3397917"/>
                  <a:gd name="connsiteX35" fmla="*/ 3023330 w 4876704"/>
                  <a:gd name="connsiteY35" fmla="*/ 1372569 h 3397917"/>
                  <a:gd name="connsiteX36" fmla="*/ 2994755 w 4876704"/>
                  <a:gd name="connsiteY36" fmla="*/ 1180164 h 3397917"/>
                  <a:gd name="connsiteX37" fmla="*/ 3066193 w 4876704"/>
                  <a:gd name="connsiteY37" fmla="*/ 1043670 h 3397917"/>
                  <a:gd name="connsiteX38" fmla="*/ 3474149 w 4876704"/>
                  <a:gd name="connsiteY38" fmla="*/ 895937 h 3397917"/>
                  <a:gd name="connsiteX39" fmla="*/ 3459671 w 4876704"/>
                  <a:gd name="connsiteY39" fmla="*/ 804212 h 3397917"/>
                  <a:gd name="connsiteX40" fmla="*/ 3430238 w 4876704"/>
                  <a:gd name="connsiteY40" fmla="*/ 780780 h 3397917"/>
                  <a:gd name="connsiteX41" fmla="*/ 3316510 w 4876704"/>
                  <a:gd name="connsiteY41" fmla="*/ 692293 h 3397917"/>
                  <a:gd name="connsiteX42" fmla="*/ 3151061 w 4876704"/>
                  <a:gd name="connsiteY42" fmla="*/ 448358 h 3397917"/>
                  <a:gd name="connsiteX43" fmla="*/ 3127724 w 4876704"/>
                  <a:gd name="connsiteY43" fmla="*/ 402161 h 3397917"/>
                  <a:gd name="connsiteX44" fmla="*/ 3044571 w 4876704"/>
                  <a:gd name="connsiteY44" fmla="*/ 327009 h 3397917"/>
                  <a:gd name="connsiteX45" fmla="*/ 2974753 w 4876704"/>
                  <a:gd name="connsiteY45" fmla="*/ 313579 h 3397917"/>
                  <a:gd name="connsiteX46" fmla="*/ 2813495 w 4876704"/>
                  <a:gd name="connsiteY46" fmla="*/ 353870 h 3397917"/>
                  <a:gd name="connsiteX47" fmla="*/ 2802350 w 4876704"/>
                  <a:gd name="connsiteY47" fmla="*/ 362442 h 3397917"/>
                  <a:gd name="connsiteX48" fmla="*/ 2403158 w 4876704"/>
                  <a:gd name="connsiteY48" fmla="*/ 495602 h 3397917"/>
                  <a:gd name="connsiteX49" fmla="*/ 2370106 w 4876704"/>
                  <a:gd name="connsiteY49" fmla="*/ 494459 h 3397917"/>
                  <a:gd name="connsiteX50" fmla="*/ 2294668 w 4876704"/>
                  <a:gd name="connsiteY50" fmla="*/ 478647 h 3397917"/>
                  <a:gd name="connsiteX51" fmla="*/ 2214753 w 4876704"/>
                  <a:gd name="connsiteY51" fmla="*/ 544560 h 3397917"/>
                  <a:gd name="connsiteX52" fmla="*/ 2395633 w 4876704"/>
                  <a:gd name="connsiteY52" fmla="*/ 826595 h 3397917"/>
                  <a:gd name="connsiteX53" fmla="*/ 2347913 w 4876704"/>
                  <a:gd name="connsiteY53" fmla="*/ 1117298 h 3397917"/>
                  <a:gd name="connsiteX54" fmla="*/ 2199037 w 4876704"/>
                  <a:gd name="connsiteY54" fmla="*/ 1250744 h 3397917"/>
                  <a:gd name="connsiteX55" fmla="*/ 2173510 w 4876704"/>
                  <a:gd name="connsiteY55" fmla="*/ 1328753 h 3397917"/>
                  <a:gd name="connsiteX56" fmla="*/ 2088833 w 4876704"/>
                  <a:gd name="connsiteY56" fmla="*/ 2022650 h 3397917"/>
                  <a:gd name="connsiteX57" fmla="*/ 1287209 w 4876704"/>
                  <a:gd name="connsiteY57" fmla="*/ 2573480 h 3397917"/>
                  <a:gd name="connsiteX58" fmla="*/ 8954 w 4876704"/>
                  <a:gd name="connsiteY58" fmla="*/ 1532493 h 3397917"/>
                  <a:gd name="connsiteX59" fmla="*/ 0 w 4876704"/>
                  <a:gd name="connsiteY59" fmla="*/ 1506395 h 3397917"/>
                  <a:gd name="connsiteX60" fmla="*/ 0 w 4876704"/>
                  <a:gd name="connsiteY60" fmla="*/ 1277795 h 3397917"/>
                  <a:gd name="connsiteX61" fmla="*/ 1175385 w 4876704"/>
                  <a:gd name="connsiteY61" fmla="*/ 2310210 h 3397917"/>
                  <a:gd name="connsiteX62" fmla="*/ 1929289 w 4876704"/>
                  <a:gd name="connsiteY62" fmla="*/ 1511157 h 3397917"/>
                  <a:gd name="connsiteX63" fmla="*/ 1583436 w 4876704"/>
                  <a:gd name="connsiteY63" fmla="*/ 838121 h 3397917"/>
                  <a:gd name="connsiteX64" fmla="*/ 798957 w 4876704"/>
                  <a:gd name="connsiteY64" fmla="*/ 663242 h 3397917"/>
                  <a:gd name="connsiteX65" fmla="*/ 274701 w 4876704"/>
                  <a:gd name="connsiteY65" fmla="*/ 1487726 h 3397917"/>
                  <a:gd name="connsiteX66" fmla="*/ 1175385 w 4876704"/>
                  <a:gd name="connsiteY66" fmla="*/ 2310210 h 3397917"/>
                  <a:gd name="connsiteX67" fmla="*/ 3796474 w 4876704"/>
                  <a:gd name="connsiteY67" fmla="*/ 1532017 h 3397917"/>
                  <a:gd name="connsiteX68" fmla="*/ 3096863 w 4876704"/>
                  <a:gd name="connsiteY68" fmla="*/ 1802336 h 3397917"/>
                  <a:gd name="connsiteX69" fmla="*/ 3232499 w 4876704"/>
                  <a:gd name="connsiteY69" fmla="*/ 2992580 h 3397917"/>
                  <a:gd name="connsiteX70" fmla="*/ 4371975 w 4876704"/>
                  <a:gd name="connsiteY70" fmla="*/ 2859326 h 3397917"/>
                  <a:gd name="connsiteX71" fmla="*/ 4547521 w 4876704"/>
                  <a:gd name="connsiteY71" fmla="*/ 2020650 h 3397917"/>
                  <a:gd name="connsiteX72" fmla="*/ 3796474 w 4876704"/>
                  <a:gd name="connsiteY72" fmla="*/ 1532017 h 3397917"/>
                  <a:gd name="connsiteX73" fmla="*/ 3435763 w 4876704"/>
                  <a:gd name="connsiteY73" fmla="*/ 685054 h 3397917"/>
                  <a:gd name="connsiteX74" fmla="*/ 3477768 w 4876704"/>
                  <a:gd name="connsiteY74" fmla="*/ 547037 h 3397917"/>
                  <a:gd name="connsiteX75" fmla="*/ 3562636 w 4876704"/>
                  <a:gd name="connsiteY75" fmla="*/ 652955 h 3397917"/>
                  <a:gd name="connsiteX76" fmla="*/ 3574352 w 4876704"/>
                  <a:gd name="connsiteY76" fmla="*/ 535702 h 3397917"/>
                  <a:gd name="connsiteX77" fmla="*/ 3397187 w 4876704"/>
                  <a:gd name="connsiteY77" fmla="*/ 270907 h 3397917"/>
                  <a:gd name="connsiteX78" fmla="*/ 3241548 w 4876704"/>
                  <a:gd name="connsiteY78" fmla="*/ 268526 h 3397917"/>
                  <a:gd name="connsiteX79" fmla="*/ 3310509 w 4876704"/>
                  <a:gd name="connsiteY79" fmla="*/ 287766 h 3397917"/>
                  <a:gd name="connsiteX80" fmla="*/ 3347847 w 4876704"/>
                  <a:gd name="connsiteY80" fmla="*/ 342344 h 3397917"/>
                  <a:gd name="connsiteX81" fmla="*/ 3288030 w 4876704"/>
                  <a:gd name="connsiteY81" fmla="*/ 380159 h 3397917"/>
                  <a:gd name="connsiteX82" fmla="*/ 3211068 w 4876704"/>
                  <a:gd name="connsiteY82" fmla="*/ 364347 h 3397917"/>
                  <a:gd name="connsiteX83" fmla="*/ 3435763 w 4876704"/>
                  <a:gd name="connsiteY83" fmla="*/ 685054 h 3397917"/>
                  <a:gd name="connsiteX84" fmla="*/ 2780538 w 4876704"/>
                  <a:gd name="connsiteY84" fmla="*/ 169466 h 3397917"/>
                  <a:gd name="connsiteX85" fmla="*/ 2660904 w 4876704"/>
                  <a:gd name="connsiteY85" fmla="*/ 99076 h 3397917"/>
                  <a:gd name="connsiteX86" fmla="*/ 2359343 w 4876704"/>
                  <a:gd name="connsiteY86" fmla="*/ 199565 h 3397917"/>
                  <a:gd name="connsiteX87" fmla="*/ 2301526 w 4876704"/>
                  <a:gd name="connsiteY87" fmla="*/ 309864 h 3397917"/>
                  <a:gd name="connsiteX88" fmla="*/ 2351913 w 4876704"/>
                  <a:gd name="connsiteY88" fmla="*/ 265287 h 3397917"/>
                  <a:gd name="connsiteX89" fmla="*/ 2440020 w 4876704"/>
                  <a:gd name="connsiteY89" fmla="*/ 266049 h 3397917"/>
                  <a:gd name="connsiteX90" fmla="*/ 2431161 w 4876704"/>
                  <a:gd name="connsiteY90" fmla="*/ 349679 h 3397917"/>
                  <a:gd name="connsiteX91" fmla="*/ 2387060 w 4876704"/>
                  <a:gd name="connsiteY91" fmla="*/ 391874 h 3397917"/>
                  <a:gd name="connsiteX92" fmla="*/ 2395061 w 4876704"/>
                  <a:gd name="connsiteY92" fmla="*/ 402923 h 3397917"/>
                  <a:gd name="connsiteX93" fmla="*/ 2764536 w 4876704"/>
                  <a:gd name="connsiteY93" fmla="*/ 277098 h 3397917"/>
                  <a:gd name="connsiteX94" fmla="*/ 2660999 w 4876704"/>
                  <a:gd name="connsiteY94" fmla="*/ 198612 h 3397917"/>
                  <a:gd name="connsiteX95" fmla="*/ 2780538 w 4876704"/>
                  <a:gd name="connsiteY95" fmla="*/ 169466 h 3397917"/>
                  <a:gd name="connsiteX96" fmla="*/ 3620262 w 4876704"/>
                  <a:gd name="connsiteY96" fmla="*/ 1273699 h 3397917"/>
                  <a:gd name="connsiteX97" fmla="*/ 3620167 w 4876704"/>
                  <a:gd name="connsiteY97" fmla="*/ 1247601 h 3397917"/>
                  <a:gd name="connsiteX98" fmla="*/ 3633121 w 4876704"/>
                  <a:gd name="connsiteY98" fmla="*/ 1111298 h 3397917"/>
                  <a:gd name="connsiteX99" fmla="*/ 3595021 w 4876704"/>
                  <a:gd name="connsiteY99" fmla="*/ 1030049 h 3397917"/>
                  <a:gd name="connsiteX100" fmla="*/ 3502438 w 4876704"/>
                  <a:gd name="connsiteY100" fmla="*/ 1051576 h 3397917"/>
                  <a:gd name="connsiteX101" fmla="*/ 3505581 w 4876704"/>
                  <a:gd name="connsiteY101" fmla="*/ 1147493 h 3397917"/>
                  <a:gd name="connsiteX102" fmla="*/ 3541681 w 4876704"/>
                  <a:gd name="connsiteY102" fmla="*/ 1229027 h 3397917"/>
                  <a:gd name="connsiteX103" fmla="*/ 3620262 w 4876704"/>
                  <a:gd name="connsiteY103" fmla="*/ 1273699 h 3397917"/>
                  <a:gd name="connsiteX104" fmla="*/ 2099215 w 4876704"/>
                  <a:gd name="connsiteY104" fmla="*/ 635143 h 3397917"/>
                  <a:gd name="connsiteX105" fmla="*/ 2037302 w 4876704"/>
                  <a:gd name="connsiteY105" fmla="*/ 563991 h 3397917"/>
                  <a:gd name="connsiteX106" fmla="*/ 1958626 w 4876704"/>
                  <a:gd name="connsiteY106" fmla="*/ 608473 h 3397917"/>
                  <a:gd name="connsiteX107" fmla="*/ 1889189 w 4876704"/>
                  <a:gd name="connsiteY107" fmla="*/ 709152 h 3397917"/>
                  <a:gd name="connsiteX108" fmla="*/ 1881378 w 4876704"/>
                  <a:gd name="connsiteY108" fmla="*/ 763349 h 3397917"/>
                  <a:gd name="connsiteX109" fmla="*/ 1939862 w 4876704"/>
                  <a:gd name="connsiteY109" fmla="*/ 764873 h 3397917"/>
                  <a:gd name="connsiteX110" fmla="*/ 2043017 w 4876704"/>
                  <a:gd name="connsiteY110" fmla="*/ 707819 h 3397917"/>
                  <a:gd name="connsiteX111" fmla="*/ 2099215 w 4876704"/>
                  <a:gd name="connsiteY111" fmla="*/ 635143 h 3397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Lst>
                <a:rect l="l" t="t" r="r" b="b"/>
                <a:pathLst>
                  <a:path w="4876704" h="3397917">
                    <a:moveTo>
                      <a:pt x="0" y="1277795"/>
                    </a:moveTo>
                    <a:cubicBezTo>
                      <a:pt x="19241" y="1198166"/>
                      <a:pt x="32576" y="1116536"/>
                      <a:pt x="58674" y="1039193"/>
                    </a:cubicBezTo>
                    <a:cubicBezTo>
                      <a:pt x="209169" y="593328"/>
                      <a:pt x="663893" y="309864"/>
                      <a:pt x="1128903" y="371777"/>
                    </a:cubicBezTo>
                    <a:cubicBezTo>
                      <a:pt x="1210151" y="382540"/>
                      <a:pt x="1289590" y="406067"/>
                      <a:pt x="1370362" y="420640"/>
                    </a:cubicBezTo>
                    <a:cubicBezTo>
                      <a:pt x="1387031" y="423688"/>
                      <a:pt x="1410748" y="418830"/>
                      <a:pt x="1423226" y="408257"/>
                    </a:cubicBezTo>
                    <a:cubicBezTo>
                      <a:pt x="1493234" y="348536"/>
                      <a:pt x="1560671" y="285766"/>
                      <a:pt x="1629251" y="224425"/>
                    </a:cubicBezTo>
                    <a:cubicBezTo>
                      <a:pt x="1690878" y="169370"/>
                      <a:pt x="1739075" y="159179"/>
                      <a:pt x="1804892" y="205375"/>
                    </a:cubicBezTo>
                    <a:cubicBezTo>
                      <a:pt x="1904524" y="275288"/>
                      <a:pt x="1998631" y="353203"/>
                      <a:pt x="2094738" y="428069"/>
                    </a:cubicBezTo>
                    <a:cubicBezTo>
                      <a:pt x="2107025" y="437690"/>
                      <a:pt x="2117598" y="449501"/>
                      <a:pt x="2131409" y="462550"/>
                    </a:cubicBezTo>
                    <a:cubicBezTo>
                      <a:pt x="2156270" y="440642"/>
                      <a:pt x="2181416" y="421307"/>
                      <a:pt x="2202561" y="398351"/>
                    </a:cubicBezTo>
                    <a:cubicBezTo>
                      <a:pt x="2209705" y="390636"/>
                      <a:pt x="2210848" y="372729"/>
                      <a:pt x="2207895" y="361204"/>
                    </a:cubicBezTo>
                    <a:cubicBezTo>
                      <a:pt x="2176463" y="239570"/>
                      <a:pt x="2225802" y="142129"/>
                      <a:pt x="2343722" y="101076"/>
                    </a:cubicBezTo>
                    <a:cubicBezTo>
                      <a:pt x="2434876" y="69358"/>
                      <a:pt x="2526697" y="39259"/>
                      <a:pt x="2618994" y="10970"/>
                    </a:cubicBezTo>
                    <a:cubicBezTo>
                      <a:pt x="2745581" y="-27892"/>
                      <a:pt x="2857595" y="39354"/>
                      <a:pt x="2885694" y="167561"/>
                    </a:cubicBezTo>
                    <a:cubicBezTo>
                      <a:pt x="2888361" y="179848"/>
                      <a:pt x="2899886" y="197279"/>
                      <a:pt x="2910269" y="199755"/>
                    </a:cubicBezTo>
                    <a:cubicBezTo>
                      <a:pt x="2983897" y="217281"/>
                      <a:pt x="3058382" y="231473"/>
                      <a:pt x="3133344" y="246809"/>
                    </a:cubicBezTo>
                    <a:cubicBezTo>
                      <a:pt x="3180779" y="167561"/>
                      <a:pt x="3246978" y="125746"/>
                      <a:pt x="3339370" y="135271"/>
                    </a:cubicBezTo>
                    <a:cubicBezTo>
                      <a:pt x="3399663" y="141462"/>
                      <a:pt x="3447383" y="171085"/>
                      <a:pt x="3481292" y="220805"/>
                    </a:cubicBezTo>
                    <a:cubicBezTo>
                      <a:pt x="3537585" y="303387"/>
                      <a:pt x="3593878" y="385969"/>
                      <a:pt x="3647694" y="470075"/>
                    </a:cubicBezTo>
                    <a:cubicBezTo>
                      <a:pt x="3713131" y="572373"/>
                      <a:pt x="3693509" y="675339"/>
                      <a:pt x="3599498" y="752777"/>
                    </a:cubicBezTo>
                    <a:cubicBezTo>
                      <a:pt x="3588068" y="762206"/>
                      <a:pt x="3580353" y="782876"/>
                      <a:pt x="3580543" y="798211"/>
                    </a:cubicBezTo>
                    <a:cubicBezTo>
                      <a:pt x="3580924" y="829358"/>
                      <a:pt x="3587972" y="860505"/>
                      <a:pt x="3593021" y="897461"/>
                    </a:cubicBezTo>
                    <a:cubicBezTo>
                      <a:pt x="3718465" y="897461"/>
                      <a:pt x="3841623" y="894985"/>
                      <a:pt x="3964686" y="898605"/>
                    </a:cubicBezTo>
                    <a:cubicBezTo>
                      <a:pt x="4016121" y="900128"/>
                      <a:pt x="4076319" y="904605"/>
                      <a:pt x="4101751" y="958612"/>
                    </a:cubicBezTo>
                    <a:cubicBezTo>
                      <a:pt x="4123373" y="1004522"/>
                      <a:pt x="4131850" y="1057386"/>
                      <a:pt x="4141280" y="1108059"/>
                    </a:cubicBezTo>
                    <a:cubicBezTo>
                      <a:pt x="4153186" y="1171877"/>
                      <a:pt x="4162711" y="1236361"/>
                      <a:pt x="4168140" y="1300940"/>
                    </a:cubicBezTo>
                    <a:cubicBezTo>
                      <a:pt x="4170807" y="1333421"/>
                      <a:pt x="4185380" y="1345708"/>
                      <a:pt x="4213003" y="1357233"/>
                    </a:cubicBezTo>
                    <a:cubicBezTo>
                      <a:pt x="4441127" y="1452388"/>
                      <a:pt x="4622197" y="1602788"/>
                      <a:pt x="4746403" y="1818338"/>
                    </a:cubicBezTo>
                    <a:cubicBezTo>
                      <a:pt x="4809649" y="1927971"/>
                      <a:pt x="4849368" y="2045795"/>
                      <a:pt x="4867275" y="2171145"/>
                    </a:cubicBezTo>
                    <a:cubicBezTo>
                      <a:pt x="4868799" y="2181622"/>
                      <a:pt x="4873466" y="2191623"/>
                      <a:pt x="4876705" y="2201815"/>
                    </a:cubicBezTo>
                    <a:cubicBezTo>
                      <a:pt x="4876705" y="2274872"/>
                      <a:pt x="4876705" y="2347833"/>
                      <a:pt x="4876705" y="2420890"/>
                    </a:cubicBezTo>
                    <a:cubicBezTo>
                      <a:pt x="4865656" y="2469849"/>
                      <a:pt x="4857655" y="2519760"/>
                      <a:pt x="4842987" y="2567670"/>
                    </a:cubicBezTo>
                    <a:cubicBezTo>
                      <a:pt x="4712018" y="2997629"/>
                      <a:pt x="4418172" y="3259185"/>
                      <a:pt x="3988118" y="3361198"/>
                    </a:cubicBezTo>
                    <a:cubicBezTo>
                      <a:pt x="3608165" y="3451304"/>
                      <a:pt x="3253740" y="3377295"/>
                      <a:pt x="2954370" y="3120120"/>
                    </a:cubicBezTo>
                    <a:cubicBezTo>
                      <a:pt x="2471928" y="2705783"/>
                      <a:pt x="2470404" y="1999599"/>
                      <a:pt x="2948845" y="1579166"/>
                    </a:cubicBezTo>
                    <a:cubicBezTo>
                      <a:pt x="3019425" y="1517158"/>
                      <a:pt x="3050572" y="1464199"/>
                      <a:pt x="3023330" y="1372569"/>
                    </a:cubicBezTo>
                    <a:cubicBezTo>
                      <a:pt x="3005042" y="1311037"/>
                      <a:pt x="3003995" y="1244362"/>
                      <a:pt x="2994755" y="1180164"/>
                    </a:cubicBezTo>
                    <a:cubicBezTo>
                      <a:pt x="2986469" y="1122537"/>
                      <a:pt x="3011234" y="1064911"/>
                      <a:pt x="3066193" y="1043670"/>
                    </a:cubicBezTo>
                    <a:cubicBezTo>
                      <a:pt x="3198400" y="992521"/>
                      <a:pt x="3332703" y="946801"/>
                      <a:pt x="3474149" y="895937"/>
                    </a:cubicBezTo>
                    <a:cubicBezTo>
                      <a:pt x="3471101" y="874506"/>
                      <a:pt x="3467862" y="838787"/>
                      <a:pt x="3459671" y="804212"/>
                    </a:cubicBezTo>
                    <a:cubicBezTo>
                      <a:pt x="3457385" y="794591"/>
                      <a:pt x="3440430" y="788495"/>
                      <a:pt x="3430238" y="780780"/>
                    </a:cubicBezTo>
                    <a:cubicBezTo>
                      <a:pt x="3391757" y="751729"/>
                      <a:pt x="3345085" y="729060"/>
                      <a:pt x="3316510" y="692293"/>
                    </a:cubicBezTo>
                    <a:cubicBezTo>
                      <a:pt x="3256312" y="614950"/>
                      <a:pt x="3205353" y="530368"/>
                      <a:pt x="3151061" y="448358"/>
                    </a:cubicBezTo>
                    <a:cubicBezTo>
                      <a:pt x="3141536" y="433880"/>
                      <a:pt x="3128867" y="418068"/>
                      <a:pt x="3127724" y="402161"/>
                    </a:cubicBezTo>
                    <a:cubicBezTo>
                      <a:pt x="3124010" y="348440"/>
                      <a:pt x="3091624" y="331581"/>
                      <a:pt x="3044571" y="327009"/>
                    </a:cubicBezTo>
                    <a:cubicBezTo>
                      <a:pt x="3021045" y="324723"/>
                      <a:pt x="2997232" y="320627"/>
                      <a:pt x="2974753" y="313579"/>
                    </a:cubicBezTo>
                    <a:cubicBezTo>
                      <a:pt x="2912174" y="293767"/>
                      <a:pt x="2852357" y="280337"/>
                      <a:pt x="2813495" y="353870"/>
                    </a:cubicBezTo>
                    <a:cubicBezTo>
                      <a:pt x="2811495" y="357680"/>
                      <a:pt x="2806541" y="361013"/>
                      <a:pt x="2802350" y="362442"/>
                    </a:cubicBezTo>
                    <a:cubicBezTo>
                      <a:pt x="2669381" y="407114"/>
                      <a:pt x="2536412" y="451787"/>
                      <a:pt x="2403158" y="495602"/>
                    </a:cubicBezTo>
                    <a:cubicBezTo>
                      <a:pt x="2393252" y="498840"/>
                      <a:pt x="2380869" y="496649"/>
                      <a:pt x="2370106" y="494459"/>
                    </a:cubicBezTo>
                    <a:cubicBezTo>
                      <a:pt x="2344388" y="489125"/>
                      <a:pt x="2313718" y="470170"/>
                      <a:pt x="2294668" y="478647"/>
                    </a:cubicBezTo>
                    <a:cubicBezTo>
                      <a:pt x="2262854" y="492649"/>
                      <a:pt x="2238566" y="523796"/>
                      <a:pt x="2214753" y="544560"/>
                    </a:cubicBezTo>
                    <a:cubicBezTo>
                      <a:pt x="2276380" y="640096"/>
                      <a:pt x="2340102" y="730964"/>
                      <a:pt x="2395633" y="826595"/>
                    </a:cubicBezTo>
                    <a:cubicBezTo>
                      <a:pt x="2482024" y="975662"/>
                      <a:pt x="2475548" y="1001760"/>
                      <a:pt x="2347913" y="1117298"/>
                    </a:cubicBezTo>
                    <a:cubicBezTo>
                      <a:pt x="2298478" y="1161971"/>
                      <a:pt x="2250567" y="1208548"/>
                      <a:pt x="2199037" y="1250744"/>
                    </a:cubicBezTo>
                    <a:cubicBezTo>
                      <a:pt x="2171605" y="1273223"/>
                      <a:pt x="2166557" y="1295607"/>
                      <a:pt x="2173510" y="1328753"/>
                    </a:cubicBezTo>
                    <a:cubicBezTo>
                      <a:pt x="2223992" y="1569450"/>
                      <a:pt x="2200751" y="1803289"/>
                      <a:pt x="2088833" y="2022650"/>
                    </a:cubicBezTo>
                    <a:cubicBezTo>
                      <a:pt x="1922050" y="2349548"/>
                      <a:pt x="1651921" y="2533952"/>
                      <a:pt x="1287209" y="2573480"/>
                    </a:cubicBezTo>
                    <a:cubicBezTo>
                      <a:pt x="663702" y="2640822"/>
                      <a:pt x="83630" y="2150571"/>
                      <a:pt x="8954" y="1532493"/>
                    </a:cubicBezTo>
                    <a:cubicBezTo>
                      <a:pt x="7906" y="1523540"/>
                      <a:pt x="3048" y="1515062"/>
                      <a:pt x="0" y="1506395"/>
                    </a:cubicBezTo>
                    <a:cubicBezTo>
                      <a:pt x="0" y="1430195"/>
                      <a:pt x="0" y="1353995"/>
                      <a:pt x="0" y="1277795"/>
                    </a:cubicBezTo>
                    <a:close/>
                    <a:moveTo>
                      <a:pt x="1175385" y="2310210"/>
                    </a:moveTo>
                    <a:cubicBezTo>
                      <a:pt x="1611916" y="2312972"/>
                      <a:pt x="1952911" y="1969691"/>
                      <a:pt x="1929289" y="1511157"/>
                    </a:cubicBezTo>
                    <a:cubicBezTo>
                      <a:pt x="1915192" y="1236552"/>
                      <a:pt x="1796701" y="1009761"/>
                      <a:pt x="1583436" y="838121"/>
                    </a:cubicBezTo>
                    <a:cubicBezTo>
                      <a:pt x="1352550" y="652288"/>
                      <a:pt x="1089374" y="581041"/>
                      <a:pt x="798957" y="663242"/>
                    </a:cubicBezTo>
                    <a:cubicBezTo>
                      <a:pt x="443770" y="763826"/>
                      <a:pt x="234125" y="1099296"/>
                      <a:pt x="274701" y="1487726"/>
                    </a:cubicBezTo>
                    <a:cubicBezTo>
                      <a:pt x="322136" y="1941402"/>
                      <a:pt x="722376" y="2306876"/>
                      <a:pt x="1175385" y="2310210"/>
                    </a:cubicBezTo>
                    <a:close/>
                    <a:moveTo>
                      <a:pt x="3796474" y="1532017"/>
                    </a:moveTo>
                    <a:cubicBezTo>
                      <a:pt x="3504819" y="1536208"/>
                      <a:pt x="3280982" y="1620790"/>
                      <a:pt x="3096863" y="1802336"/>
                    </a:cubicBezTo>
                    <a:cubicBezTo>
                      <a:pt x="2734628" y="2159714"/>
                      <a:pt x="2799398" y="2726262"/>
                      <a:pt x="3232499" y="2992580"/>
                    </a:cubicBezTo>
                    <a:cubicBezTo>
                      <a:pt x="3590925" y="3213084"/>
                      <a:pt x="4074509" y="3156506"/>
                      <a:pt x="4371975" y="2859326"/>
                    </a:cubicBezTo>
                    <a:cubicBezTo>
                      <a:pt x="4602385" y="2629107"/>
                      <a:pt x="4676775" y="2299732"/>
                      <a:pt x="4547521" y="2020650"/>
                    </a:cubicBezTo>
                    <a:cubicBezTo>
                      <a:pt x="4393978" y="1689180"/>
                      <a:pt x="4113943" y="1550305"/>
                      <a:pt x="3796474" y="1532017"/>
                    </a:cubicBezTo>
                    <a:close/>
                    <a:moveTo>
                      <a:pt x="3435763" y="685054"/>
                    </a:moveTo>
                    <a:cubicBezTo>
                      <a:pt x="3447383" y="628380"/>
                      <a:pt x="3408045" y="563324"/>
                      <a:pt x="3477768" y="547037"/>
                    </a:cubicBezTo>
                    <a:cubicBezTo>
                      <a:pt x="3555206" y="528939"/>
                      <a:pt x="3545300" y="604377"/>
                      <a:pt x="3562636" y="652955"/>
                    </a:cubicBezTo>
                    <a:cubicBezTo>
                      <a:pt x="3595307" y="610473"/>
                      <a:pt x="3597593" y="571992"/>
                      <a:pt x="3574352" y="535702"/>
                    </a:cubicBezTo>
                    <a:cubicBezTo>
                      <a:pt x="3516916" y="446357"/>
                      <a:pt x="3459004" y="357203"/>
                      <a:pt x="3397187" y="270907"/>
                    </a:cubicBezTo>
                    <a:cubicBezTo>
                      <a:pt x="3357658" y="215757"/>
                      <a:pt x="3290888" y="216233"/>
                      <a:pt x="3241548" y="268526"/>
                    </a:cubicBezTo>
                    <a:cubicBezTo>
                      <a:pt x="3266123" y="274717"/>
                      <a:pt x="3292316" y="275384"/>
                      <a:pt x="3310509" y="287766"/>
                    </a:cubicBezTo>
                    <a:cubicBezTo>
                      <a:pt x="3328035" y="299672"/>
                      <a:pt x="3348609" y="324152"/>
                      <a:pt x="3347847" y="342344"/>
                    </a:cubicBezTo>
                    <a:cubicBezTo>
                      <a:pt x="3346609" y="372253"/>
                      <a:pt x="3319653" y="385874"/>
                      <a:pt x="3288030" y="380159"/>
                    </a:cubicBezTo>
                    <a:cubicBezTo>
                      <a:pt x="3266694" y="376253"/>
                      <a:pt x="3245453" y="371491"/>
                      <a:pt x="3211068" y="364347"/>
                    </a:cubicBezTo>
                    <a:cubicBezTo>
                      <a:pt x="3288792" y="474837"/>
                      <a:pt x="3347847" y="583232"/>
                      <a:pt x="3435763" y="685054"/>
                    </a:cubicBezTo>
                    <a:close/>
                    <a:moveTo>
                      <a:pt x="2780538" y="169466"/>
                    </a:moveTo>
                    <a:cubicBezTo>
                      <a:pt x="2763584" y="112697"/>
                      <a:pt x="2716054" y="82217"/>
                      <a:pt x="2660904" y="99076"/>
                    </a:cubicBezTo>
                    <a:cubicBezTo>
                      <a:pt x="2559653" y="130032"/>
                      <a:pt x="2459165" y="163941"/>
                      <a:pt x="2359343" y="199565"/>
                    </a:cubicBezTo>
                    <a:cubicBezTo>
                      <a:pt x="2309432" y="217472"/>
                      <a:pt x="2291048" y="256048"/>
                      <a:pt x="2301526" y="309864"/>
                    </a:cubicBezTo>
                    <a:cubicBezTo>
                      <a:pt x="2319242" y="294148"/>
                      <a:pt x="2335435" y="279479"/>
                      <a:pt x="2351913" y="265287"/>
                    </a:cubicBezTo>
                    <a:cubicBezTo>
                      <a:pt x="2381441" y="239855"/>
                      <a:pt x="2412683" y="235760"/>
                      <a:pt x="2440020" y="266049"/>
                    </a:cubicBezTo>
                    <a:cubicBezTo>
                      <a:pt x="2466308" y="295100"/>
                      <a:pt x="2457641" y="324247"/>
                      <a:pt x="2431161" y="349679"/>
                    </a:cubicBezTo>
                    <a:cubicBezTo>
                      <a:pt x="2416493" y="363776"/>
                      <a:pt x="2401729" y="377777"/>
                      <a:pt x="2387060" y="391874"/>
                    </a:cubicBezTo>
                    <a:cubicBezTo>
                      <a:pt x="2389727" y="395589"/>
                      <a:pt x="2392394" y="399209"/>
                      <a:pt x="2395061" y="402923"/>
                    </a:cubicBezTo>
                    <a:cubicBezTo>
                      <a:pt x="2515934" y="363966"/>
                      <a:pt x="2638616" y="330057"/>
                      <a:pt x="2764536" y="277098"/>
                    </a:cubicBezTo>
                    <a:cubicBezTo>
                      <a:pt x="2718721" y="249285"/>
                      <a:pt x="2646712" y="265192"/>
                      <a:pt x="2660999" y="198612"/>
                    </a:cubicBezTo>
                    <a:cubicBezTo>
                      <a:pt x="2676620" y="126317"/>
                      <a:pt x="2738819" y="174419"/>
                      <a:pt x="2780538" y="169466"/>
                    </a:cubicBezTo>
                    <a:close/>
                    <a:moveTo>
                      <a:pt x="3620262" y="1273699"/>
                    </a:moveTo>
                    <a:cubicBezTo>
                      <a:pt x="3620262" y="1263126"/>
                      <a:pt x="3621120" y="1255316"/>
                      <a:pt x="3620167" y="1247601"/>
                    </a:cubicBezTo>
                    <a:cubicBezTo>
                      <a:pt x="3614166" y="1201309"/>
                      <a:pt x="3605022" y="1157780"/>
                      <a:pt x="3633121" y="1111298"/>
                    </a:cubicBezTo>
                    <a:cubicBezTo>
                      <a:pt x="3651695" y="1080532"/>
                      <a:pt x="3627501" y="1047385"/>
                      <a:pt x="3595021" y="1030049"/>
                    </a:cubicBezTo>
                    <a:cubicBezTo>
                      <a:pt x="3558731" y="1010618"/>
                      <a:pt x="3526536" y="1021096"/>
                      <a:pt x="3502438" y="1051576"/>
                    </a:cubicBezTo>
                    <a:cubicBezTo>
                      <a:pt x="3477578" y="1083104"/>
                      <a:pt x="3483674" y="1114441"/>
                      <a:pt x="3505581" y="1147493"/>
                    </a:cubicBezTo>
                    <a:cubicBezTo>
                      <a:pt x="3521869" y="1172067"/>
                      <a:pt x="3536728" y="1200452"/>
                      <a:pt x="3541681" y="1229027"/>
                    </a:cubicBezTo>
                    <a:cubicBezTo>
                      <a:pt x="3552349" y="1292082"/>
                      <a:pt x="3555206" y="1296083"/>
                      <a:pt x="3620262" y="1273699"/>
                    </a:cubicBezTo>
                    <a:close/>
                    <a:moveTo>
                      <a:pt x="2099215" y="635143"/>
                    </a:moveTo>
                    <a:cubicBezTo>
                      <a:pt x="2096834" y="597234"/>
                      <a:pt x="2076450" y="570944"/>
                      <a:pt x="2037302" y="563991"/>
                    </a:cubicBezTo>
                    <a:cubicBezTo>
                      <a:pt x="2000155" y="557324"/>
                      <a:pt x="1962626" y="573611"/>
                      <a:pt x="1958626" y="608473"/>
                    </a:cubicBezTo>
                    <a:cubicBezTo>
                      <a:pt x="1952911" y="658479"/>
                      <a:pt x="1920812" y="681911"/>
                      <a:pt x="1889189" y="709152"/>
                    </a:cubicBezTo>
                    <a:cubicBezTo>
                      <a:pt x="1869948" y="725726"/>
                      <a:pt x="1859661" y="739251"/>
                      <a:pt x="1881378" y="763349"/>
                    </a:cubicBezTo>
                    <a:cubicBezTo>
                      <a:pt x="1902714" y="786972"/>
                      <a:pt x="1917668" y="785924"/>
                      <a:pt x="1939862" y="764873"/>
                    </a:cubicBezTo>
                    <a:cubicBezTo>
                      <a:pt x="1968722" y="737441"/>
                      <a:pt x="1995011" y="708200"/>
                      <a:pt x="2043017" y="707819"/>
                    </a:cubicBezTo>
                    <a:cubicBezTo>
                      <a:pt x="2080546" y="707533"/>
                      <a:pt x="2097786" y="674767"/>
                      <a:pt x="2099215" y="635143"/>
                    </a:cubicBezTo>
                    <a:close/>
                  </a:path>
                </a:pathLst>
              </a:custGeom>
              <a:solidFill>
                <a:schemeClr val="accent2">
                  <a:lumMod val="50000"/>
                </a:schemeClr>
              </a:solidFill>
              <a:ln w="9525" cap="flat">
                <a:noFill/>
                <a:prstDash val="solid"/>
                <a:miter/>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IN" dirty="0"/>
              </a:p>
            </p:txBody>
          </p:sp>
        </p:grpSp>
        <p:pic>
          <p:nvPicPr>
            <p:cNvPr id="39" name="Picture 38">
              <a:extLst>
                <a:ext uri="{FF2B5EF4-FFF2-40B4-BE49-F238E27FC236}">
                  <a16:creationId xmlns:a16="http://schemas.microsoft.com/office/drawing/2014/main" id="{223245F0-7C24-9F7B-0230-F9728493FF77}"/>
                </a:ext>
              </a:extLst>
            </p:cNvPr>
            <p:cNvPicPr>
              <a:picLocks noChangeAspect="1"/>
            </p:cNvPicPr>
            <p:nvPr/>
          </p:nvPicPr>
          <p:blipFill>
            <a:blip r:embed="rId3"/>
            <a:stretch>
              <a:fillRect/>
            </a:stretch>
          </p:blipFill>
          <p:spPr>
            <a:xfrm>
              <a:off x="5627866" y="3671212"/>
              <a:ext cx="598498" cy="572180"/>
            </a:xfrm>
            <a:custGeom>
              <a:avLst/>
              <a:gdLst>
                <a:gd name="connsiteX0" fmla="*/ 765 w 1191947"/>
                <a:gd name="connsiteY0" fmla="*/ 256 h 1175810"/>
                <a:gd name="connsiteX1" fmla="*/ 1192712 w 1191947"/>
                <a:gd name="connsiteY1" fmla="*/ 256 h 1175810"/>
                <a:gd name="connsiteX2" fmla="*/ 1192712 w 1191947"/>
                <a:gd name="connsiteY2" fmla="*/ 1176067 h 1175810"/>
                <a:gd name="connsiteX3" fmla="*/ 765 w 1191947"/>
                <a:gd name="connsiteY3" fmla="*/ 1176067 h 1175810"/>
              </a:gdLst>
              <a:ahLst/>
              <a:cxnLst>
                <a:cxn ang="0">
                  <a:pos x="connsiteX0" y="connsiteY0"/>
                </a:cxn>
                <a:cxn ang="0">
                  <a:pos x="connsiteX1" y="connsiteY1"/>
                </a:cxn>
                <a:cxn ang="0">
                  <a:pos x="connsiteX2" y="connsiteY2"/>
                </a:cxn>
                <a:cxn ang="0">
                  <a:pos x="connsiteX3" y="connsiteY3"/>
                </a:cxn>
              </a:cxnLst>
              <a:rect l="l" t="t" r="r" b="b"/>
              <a:pathLst>
                <a:path w="1191947" h="1175810">
                  <a:moveTo>
                    <a:pt x="765" y="256"/>
                  </a:moveTo>
                  <a:lnTo>
                    <a:pt x="1192712" y="256"/>
                  </a:lnTo>
                  <a:lnTo>
                    <a:pt x="1192712" y="1176067"/>
                  </a:lnTo>
                  <a:lnTo>
                    <a:pt x="765" y="1176067"/>
                  </a:lnTo>
                  <a:close/>
                </a:path>
              </a:pathLst>
            </a:custGeom>
          </p:spPr>
        </p:pic>
        <p:sp>
          <p:nvSpPr>
            <p:cNvPr id="41" name="Freeform: Shape 40">
              <a:extLst>
                <a:ext uri="{FF2B5EF4-FFF2-40B4-BE49-F238E27FC236}">
                  <a16:creationId xmlns:a16="http://schemas.microsoft.com/office/drawing/2014/main" id="{1DF0ACE1-6D54-6250-3255-3AC725494AB1}"/>
                </a:ext>
              </a:extLst>
            </p:cNvPr>
            <p:cNvSpPr/>
            <p:nvPr/>
          </p:nvSpPr>
          <p:spPr>
            <a:xfrm>
              <a:off x="5593657" y="3634131"/>
              <a:ext cx="499513" cy="484102"/>
            </a:xfrm>
            <a:custGeom>
              <a:avLst/>
              <a:gdLst>
                <a:gd name="connsiteX0" fmla="*/ 497407 w 994813"/>
                <a:gd name="connsiteY0" fmla="*/ 994813 h 994813"/>
                <a:gd name="connsiteX1" fmla="*/ 145676 w 994813"/>
                <a:gd name="connsiteY1" fmla="*/ 849137 h 994813"/>
                <a:gd name="connsiteX2" fmla="*/ 0 w 994813"/>
                <a:gd name="connsiteY2" fmla="*/ 497407 h 994813"/>
                <a:gd name="connsiteX3" fmla="*/ 145676 w 994813"/>
                <a:gd name="connsiteY3" fmla="*/ 145676 h 994813"/>
                <a:gd name="connsiteX4" fmla="*/ 497407 w 994813"/>
                <a:gd name="connsiteY4" fmla="*/ 0 h 994813"/>
                <a:gd name="connsiteX5" fmla="*/ 849137 w 994813"/>
                <a:gd name="connsiteY5" fmla="*/ 145676 h 994813"/>
                <a:gd name="connsiteX6" fmla="*/ 994813 w 994813"/>
                <a:gd name="connsiteY6" fmla="*/ 497407 h 994813"/>
                <a:gd name="connsiteX7" fmla="*/ 849137 w 994813"/>
                <a:gd name="connsiteY7" fmla="*/ 849137 h 994813"/>
                <a:gd name="connsiteX8" fmla="*/ 497407 w 994813"/>
                <a:gd name="connsiteY8" fmla="*/ 994813 h 994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94813" h="994813">
                  <a:moveTo>
                    <a:pt x="497407" y="994813"/>
                  </a:moveTo>
                  <a:cubicBezTo>
                    <a:pt x="364550" y="994813"/>
                    <a:pt x="239626" y="943087"/>
                    <a:pt x="145676" y="849137"/>
                  </a:cubicBezTo>
                  <a:cubicBezTo>
                    <a:pt x="51727" y="755187"/>
                    <a:pt x="0" y="630264"/>
                    <a:pt x="0" y="497407"/>
                  </a:cubicBezTo>
                  <a:cubicBezTo>
                    <a:pt x="0" y="364550"/>
                    <a:pt x="51727" y="239627"/>
                    <a:pt x="145676" y="145676"/>
                  </a:cubicBezTo>
                  <a:cubicBezTo>
                    <a:pt x="239626" y="51727"/>
                    <a:pt x="364550" y="0"/>
                    <a:pt x="497407" y="0"/>
                  </a:cubicBezTo>
                  <a:cubicBezTo>
                    <a:pt x="630264" y="0"/>
                    <a:pt x="755187" y="51727"/>
                    <a:pt x="849137" y="145676"/>
                  </a:cubicBezTo>
                  <a:cubicBezTo>
                    <a:pt x="943087" y="239627"/>
                    <a:pt x="994813" y="364550"/>
                    <a:pt x="994813" y="497407"/>
                  </a:cubicBezTo>
                  <a:cubicBezTo>
                    <a:pt x="994813" y="630264"/>
                    <a:pt x="943087" y="755187"/>
                    <a:pt x="849137" y="849137"/>
                  </a:cubicBezTo>
                  <a:cubicBezTo>
                    <a:pt x="755187" y="943042"/>
                    <a:pt x="630308" y="994813"/>
                    <a:pt x="497407" y="994813"/>
                  </a:cubicBezTo>
                  <a:close/>
                </a:path>
              </a:pathLst>
            </a:custGeom>
            <a:solidFill>
              <a:srgbClr val="FFFFFF"/>
            </a:solidFill>
            <a:ln w="4482" cap="flat">
              <a:noFill/>
              <a:prstDash val="solid"/>
              <a:miter/>
            </a:ln>
          </p:spPr>
          <p:txBody>
            <a:bodyPr rtlCol="0" anchor="ctr"/>
            <a:lstStyle/>
            <a:p>
              <a:endParaRPr lang="en-US" dirty="0"/>
            </a:p>
          </p:txBody>
        </p:sp>
        <p:sp>
          <p:nvSpPr>
            <p:cNvPr id="42" name="Freeform: Shape 41">
              <a:extLst>
                <a:ext uri="{FF2B5EF4-FFF2-40B4-BE49-F238E27FC236}">
                  <a16:creationId xmlns:a16="http://schemas.microsoft.com/office/drawing/2014/main" id="{48C4A9F8-3CB0-5E10-2840-1EA071A0E8B4}"/>
                </a:ext>
              </a:extLst>
            </p:cNvPr>
            <p:cNvSpPr/>
            <p:nvPr/>
          </p:nvSpPr>
          <p:spPr>
            <a:xfrm>
              <a:off x="5604505" y="3644622"/>
              <a:ext cx="477817" cy="463075"/>
            </a:xfrm>
            <a:custGeom>
              <a:avLst/>
              <a:gdLst>
                <a:gd name="connsiteX0" fmla="*/ 951604 w 951603"/>
                <a:gd name="connsiteY0" fmla="*/ 475802 h 951603"/>
                <a:gd name="connsiteX1" fmla="*/ 475802 w 951603"/>
                <a:gd name="connsiteY1" fmla="*/ 951604 h 951603"/>
                <a:gd name="connsiteX2" fmla="*/ 0 w 951603"/>
                <a:gd name="connsiteY2" fmla="*/ 475802 h 951603"/>
                <a:gd name="connsiteX3" fmla="*/ 475802 w 951603"/>
                <a:gd name="connsiteY3" fmla="*/ 0 h 951603"/>
                <a:gd name="connsiteX4" fmla="*/ 951604 w 951603"/>
                <a:gd name="connsiteY4" fmla="*/ 475802 h 9516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1603" h="951603">
                  <a:moveTo>
                    <a:pt x="951604" y="475802"/>
                  </a:moveTo>
                  <a:cubicBezTo>
                    <a:pt x="951604" y="738580"/>
                    <a:pt x="738580" y="951604"/>
                    <a:pt x="475802" y="951604"/>
                  </a:cubicBezTo>
                  <a:cubicBezTo>
                    <a:pt x="213024" y="951604"/>
                    <a:pt x="0" y="738580"/>
                    <a:pt x="0" y="475802"/>
                  </a:cubicBezTo>
                  <a:cubicBezTo>
                    <a:pt x="0" y="213024"/>
                    <a:pt x="213024" y="0"/>
                    <a:pt x="475802" y="0"/>
                  </a:cubicBezTo>
                  <a:cubicBezTo>
                    <a:pt x="738580" y="0"/>
                    <a:pt x="951604" y="213024"/>
                    <a:pt x="951604" y="475802"/>
                  </a:cubicBezTo>
                  <a:close/>
                </a:path>
              </a:pathLst>
            </a:custGeom>
            <a:solidFill>
              <a:srgbClr val="FFFFFF"/>
            </a:solidFill>
            <a:ln w="4482" cap="flat">
              <a:solidFill>
                <a:schemeClr val="bg1">
                  <a:lumMod val="85000"/>
                </a:schemeClr>
              </a:solidFill>
              <a:prstDash val="solid"/>
              <a:miter/>
            </a:ln>
          </p:spPr>
          <p:txBody>
            <a:bodyPr rtlCol="0" anchor="ctr"/>
            <a:lstStyle/>
            <a:p>
              <a:endParaRPr lang="en-US" dirty="0"/>
            </a:p>
          </p:txBody>
        </p:sp>
        <p:pic>
          <p:nvPicPr>
            <p:cNvPr id="44" name="Graphic 124">
              <a:extLst>
                <a:ext uri="{FF2B5EF4-FFF2-40B4-BE49-F238E27FC236}">
                  <a16:creationId xmlns:a16="http://schemas.microsoft.com/office/drawing/2014/main" id="{61D616CE-029A-4F62-17DA-0D47590ED57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H="1">
              <a:off x="5716293" y="3752961"/>
              <a:ext cx="254241" cy="246396"/>
            </a:xfrm>
            <a:prstGeom prst="rect">
              <a:avLst/>
            </a:prstGeom>
          </p:spPr>
        </p:pic>
        <p:sp>
          <p:nvSpPr>
            <p:cNvPr id="46" name="Freeform: Shape 45">
              <a:extLst>
                <a:ext uri="{FF2B5EF4-FFF2-40B4-BE49-F238E27FC236}">
                  <a16:creationId xmlns:a16="http://schemas.microsoft.com/office/drawing/2014/main" id="{7E40890A-E2B9-5C48-4FB3-E62DB536E8C6}"/>
                </a:ext>
              </a:extLst>
            </p:cNvPr>
            <p:cNvSpPr/>
            <p:nvPr/>
          </p:nvSpPr>
          <p:spPr>
            <a:xfrm>
              <a:off x="6585076" y="2639356"/>
              <a:ext cx="3770649" cy="718394"/>
            </a:xfrm>
            <a:custGeom>
              <a:avLst/>
              <a:gdLst>
                <a:gd name="connsiteX0" fmla="*/ 104439 w 4304941"/>
                <a:gd name="connsiteY0" fmla="*/ 1252101 h 1252100"/>
                <a:gd name="connsiteX1" fmla="*/ 0 w 4304941"/>
                <a:gd name="connsiteY1" fmla="*/ 1147662 h 1252100"/>
                <a:gd name="connsiteX2" fmla="*/ 0 w 4304941"/>
                <a:gd name="connsiteY2" fmla="*/ 104439 h 1252100"/>
                <a:gd name="connsiteX3" fmla="*/ 104439 w 4304941"/>
                <a:gd name="connsiteY3" fmla="*/ 0 h 1252100"/>
                <a:gd name="connsiteX4" fmla="*/ 4200503 w 4304941"/>
                <a:gd name="connsiteY4" fmla="*/ 0 h 1252100"/>
                <a:gd name="connsiteX5" fmla="*/ 4304942 w 4304941"/>
                <a:gd name="connsiteY5" fmla="*/ 104439 h 1252100"/>
                <a:gd name="connsiteX6" fmla="*/ 4304942 w 4304941"/>
                <a:gd name="connsiteY6" fmla="*/ 1147662 h 1252100"/>
                <a:gd name="connsiteX7" fmla="*/ 4200503 w 4304941"/>
                <a:gd name="connsiteY7" fmla="*/ 1252101 h 1252100"/>
                <a:gd name="connsiteX8" fmla="*/ 104439 w 4304941"/>
                <a:gd name="connsiteY8" fmla="*/ 1252101 h 1252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04941" h="1252100">
                  <a:moveTo>
                    <a:pt x="104439" y="1252101"/>
                  </a:moveTo>
                  <a:cubicBezTo>
                    <a:pt x="46840" y="1252101"/>
                    <a:pt x="0" y="1205260"/>
                    <a:pt x="0" y="1147662"/>
                  </a:cubicBezTo>
                  <a:lnTo>
                    <a:pt x="0" y="104439"/>
                  </a:lnTo>
                  <a:cubicBezTo>
                    <a:pt x="0" y="46841"/>
                    <a:pt x="46840" y="0"/>
                    <a:pt x="104439" y="0"/>
                  </a:cubicBezTo>
                  <a:lnTo>
                    <a:pt x="4200503" y="0"/>
                  </a:lnTo>
                  <a:cubicBezTo>
                    <a:pt x="4258101" y="0"/>
                    <a:pt x="4304942" y="46841"/>
                    <a:pt x="4304942" y="104439"/>
                  </a:cubicBezTo>
                  <a:lnTo>
                    <a:pt x="4304942" y="1147662"/>
                  </a:lnTo>
                  <a:cubicBezTo>
                    <a:pt x="4304942" y="1205260"/>
                    <a:pt x="4258101" y="1252101"/>
                    <a:pt x="4200503" y="1252101"/>
                  </a:cubicBezTo>
                  <a:lnTo>
                    <a:pt x="104439" y="1252101"/>
                  </a:lnTo>
                  <a:close/>
                </a:path>
              </a:pathLst>
            </a:custGeom>
            <a:solidFill>
              <a:schemeClr val="bg1">
                <a:lumMod val="95000"/>
              </a:schemeClr>
            </a:solidFill>
            <a:ln w="4482" cap="flat">
              <a:noFill/>
              <a:prstDash val="solid"/>
              <a:miter/>
            </a:ln>
          </p:spPr>
          <p:txBody>
            <a:bodyPr rtlCol="0" anchor="ctr"/>
            <a:lstStyle/>
            <a:p>
              <a:endParaRPr lang="en-US" dirty="0"/>
            </a:p>
          </p:txBody>
        </p:sp>
        <p:sp>
          <p:nvSpPr>
            <p:cNvPr id="47" name="TextBox 46">
              <a:extLst>
                <a:ext uri="{FF2B5EF4-FFF2-40B4-BE49-F238E27FC236}">
                  <a16:creationId xmlns:a16="http://schemas.microsoft.com/office/drawing/2014/main" id="{B5D9E761-6D01-4CCA-7221-10AEB6B882AF}"/>
                </a:ext>
              </a:extLst>
            </p:cNvPr>
            <p:cNvSpPr txBox="1"/>
            <p:nvPr/>
          </p:nvSpPr>
          <p:spPr>
            <a:xfrm>
              <a:off x="6597648" y="2716037"/>
              <a:ext cx="2989104" cy="565033"/>
            </a:xfrm>
            <a:prstGeom prst="rect">
              <a:avLst/>
            </a:prstGeom>
            <a:noFill/>
          </p:spPr>
          <p:txBody>
            <a:bodyPr wrap="square" rtlCol="0">
              <a:spAutoFit/>
            </a:bodyPr>
            <a:lstStyle/>
            <a:p>
              <a:pPr marL="171450" indent="-171450">
                <a:spcBef>
                  <a:spcPts val="200"/>
                </a:spcBef>
                <a:buFont typeface="Arial" panose="020B0604020202020204" pitchFamily="34" charset="0"/>
                <a:buChar char="•"/>
                <a:defRPr/>
              </a:pPr>
              <a:r>
                <a:rPr lang="en-US" sz="900" kern="0" dirty="0">
                  <a:latin typeface="Poppins" panose="00000500000000000000" pitchFamily="2" charset="0"/>
                  <a:cs typeface="Poppins" panose="00000500000000000000" pitchFamily="2" charset="0"/>
                </a:rPr>
                <a:t>High Operational Costs</a:t>
              </a:r>
            </a:p>
            <a:p>
              <a:pPr marL="171450" indent="-171450">
                <a:spcBef>
                  <a:spcPts val="200"/>
                </a:spcBef>
                <a:buFont typeface="Arial" panose="020B0604020202020204" pitchFamily="34" charset="0"/>
                <a:buChar char="•"/>
                <a:defRPr/>
              </a:pPr>
              <a:r>
                <a:rPr lang="en-US" sz="900" kern="0" dirty="0">
                  <a:latin typeface="Poppins" panose="00000500000000000000" pitchFamily="2" charset="0"/>
                  <a:cs typeface="Poppins" panose="00000500000000000000" pitchFamily="2" charset="0"/>
                </a:rPr>
                <a:t>Infrastructure Challenges</a:t>
              </a:r>
            </a:p>
            <a:p>
              <a:pPr marL="171450" indent="-171450">
                <a:spcBef>
                  <a:spcPts val="200"/>
                </a:spcBef>
                <a:buFont typeface="Arial" panose="020B0604020202020204" pitchFamily="34" charset="0"/>
                <a:buChar char="•"/>
                <a:defRPr/>
              </a:pPr>
              <a:r>
                <a:rPr lang="en-US" sz="900" kern="0" dirty="0">
                  <a:latin typeface="Poppins" panose="00000500000000000000" pitchFamily="2" charset="0"/>
                  <a:cs typeface="Poppins" panose="00000500000000000000" pitchFamily="2" charset="0"/>
                </a:rPr>
                <a:t>Lack of Skilled Professionals</a:t>
              </a:r>
            </a:p>
          </p:txBody>
        </p:sp>
        <p:sp>
          <p:nvSpPr>
            <p:cNvPr id="49" name="Freeform: Shape 48">
              <a:extLst>
                <a:ext uri="{FF2B5EF4-FFF2-40B4-BE49-F238E27FC236}">
                  <a16:creationId xmlns:a16="http://schemas.microsoft.com/office/drawing/2014/main" id="{BA9C59DF-98AB-DBF6-E013-FD3B97CD6049}"/>
                </a:ext>
              </a:extLst>
            </p:cNvPr>
            <p:cNvSpPr/>
            <p:nvPr/>
          </p:nvSpPr>
          <p:spPr>
            <a:xfrm>
              <a:off x="6585076" y="3488434"/>
              <a:ext cx="3770649" cy="981509"/>
            </a:xfrm>
            <a:custGeom>
              <a:avLst/>
              <a:gdLst>
                <a:gd name="connsiteX0" fmla="*/ 104438 w 4304941"/>
                <a:gd name="connsiteY0" fmla="*/ 1252100 h 1252100"/>
                <a:gd name="connsiteX1" fmla="*/ 0 w 4304941"/>
                <a:gd name="connsiteY1" fmla="*/ 1147662 h 1252100"/>
                <a:gd name="connsiteX2" fmla="*/ 0 w 4304941"/>
                <a:gd name="connsiteY2" fmla="*/ 104439 h 1252100"/>
                <a:gd name="connsiteX3" fmla="*/ 104438 w 4304941"/>
                <a:gd name="connsiteY3" fmla="*/ 0 h 1252100"/>
                <a:gd name="connsiteX4" fmla="*/ 4200502 w 4304941"/>
                <a:gd name="connsiteY4" fmla="*/ 0 h 1252100"/>
                <a:gd name="connsiteX5" fmla="*/ 4304941 w 4304941"/>
                <a:gd name="connsiteY5" fmla="*/ 104439 h 1252100"/>
                <a:gd name="connsiteX6" fmla="*/ 4304941 w 4304941"/>
                <a:gd name="connsiteY6" fmla="*/ 1147662 h 1252100"/>
                <a:gd name="connsiteX7" fmla="*/ 4200502 w 4304941"/>
                <a:gd name="connsiteY7" fmla="*/ 1252100 h 1252100"/>
                <a:gd name="connsiteX8" fmla="*/ 104438 w 4304941"/>
                <a:gd name="connsiteY8" fmla="*/ 1252100 h 1252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04941" h="1252100">
                  <a:moveTo>
                    <a:pt x="104438" y="1252100"/>
                  </a:moveTo>
                  <a:cubicBezTo>
                    <a:pt x="46840" y="1252100"/>
                    <a:pt x="0" y="1205260"/>
                    <a:pt x="0" y="1147662"/>
                  </a:cubicBezTo>
                  <a:lnTo>
                    <a:pt x="0" y="104439"/>
                  </a:lnTo>
                  <a:cubicBezTo>
                    <a:pt x="0" y="46841"/>
                    <a:pt x="46840" y="0"/>
                    <a:pt x="104438" y="0"/>
                  </a:cubicBezTo>
                  <a:lnTo>
                    <a:pt x="4200502" y="0"/>
                  </a:lnTo>
                  <a:cubicBezTo>
                    <a:pt x="4258101" y="0"/>
                    <a:pt x="4304941" y="46841"/>
                    <a:pt x="4304941" y="104439"/>
                  </a:cubicBezTo>
                  <a:lnTo>
                    <a:pt x="4304941" y="1147662"/>
                  </a:lnTo>
                  <a:cubicBezTo>
                    <a:pt x="4304941" y="1205260"/>
                    <a:pt x="4258101" y="1252100"/>
                    <a:pt x="4200502" y="1252100"/>
                  </a:cubicBezTo>
                  <a:lnTo>
                    <a:pt x="104438" y="1252100"/>
                  </a:lnTo>
                  <a:close/>
                </a:path>
              </a:pathLst>
            </a:custGeom>
            <a:solidFill>
              <a:schemeClr val="bg1">
                <a:lumMod val="95000"/>
              </a:schemeClr>
            </a:solidFill>
            <a:ln w="4482" cap="flat">
              <a:noFill/>
              <a:prstDash val="solid"/>
              <a:miter/>
            </a:ln>
          </p:spPr>
          <p:txBody>
            <a:bodyPr rtlCol="0" anchor="ctr"/>
            <a:lstStyle/>
            <a:p>
              <a:endParaRPr lang="en-US" dirty="0"/>
            </a:p>
          </p:txBody>
        </p:sp>
        <p:sp>
          <p:nvSpPr>
            <p:cNvPr id="50" name="TextBox 49">
              <a:extLst>
                <a:ext uri="{FF2B5EF4-FFF2-40B4-BE49-F238E27FC236}">
                  <a16:creationId xmlns:a16="http://schemas.microsoft.com/office/drawing/2014/main" id="{E7EDA82D-2442-672D-57CF-D70E721ABCF8}"/>
                </a:ext>
              </a:extLst>
            </p:cNvPr>
            <p:cNvSpPr txBox="1"/>
            <p:nvPr/>
          </p:nvSpPr>
          <p:spPr>
            <a:xfrm>
              <a:off x="6593306" y="3529285"/>
              <a:ext cx="3059788" cy="898576"/>
            </a:xfrm>
            <a:prstGeom prst="rect">
              <a:avLst/>
            </a:prstGeom>
            <a:noFill/>
          </p:spPr>
          <p:txBody>
            <a:bodyPr wrap="square" rtlCol="0">
              <a:spAutoFit/>
            </a:bodyPr>
            <a:lstStyle/>
            <a:p>
              <a:pPr marL="171450" indent="-171450">
                <a:spcBef>
                  <a:spcPts val="200"/>
                </a:spcBef>
                <a:buFont typeface="Arial" panose="020B0604020202020204" pitchFamily="34" charset="0"/>
                <a:buChar char="•"/>
                <a:defRPr/>
              </a:pPr>
              <a:r>
                <a:rPr lang="en-US" sz="900" kern="0" dirty="0">
                  <a:latin typeface="Poppins" panose="00000500000000000000" pitchFamily="2" charset="0"/>
                  <a:cs typeface="Poppins" panose="00000500000000000000" pitchFamily="2" charset="0"/>
                </a:rPr>
                <a:t>Surge in Online Retail</a:t>
              </a:r>
            </a:p>
            <a:p>
              <a:pPr marL="171450" indent="-171450">
                <a:spcBef>
                  <a:spcPts val="200"/>
                </a:spcBef>
                <a:buFont typeface="Arial" panose="020B0604020202020204" pitchFamily="34" charset="0"/>
                <a:buChar char="•"/>
                <a:defRPr/>
              </a:pPr>
              <a:r>
                <a:rPr lang="en-US" sz="900" kern="0" dirty="0">
                  <a:latin typeface="Poppins" panose="00000500000000000000" pitchFamily="2" charset="0"/>
                  <a:cs typeface="Poppins" panose="00000500000000000000" pitchFamily="2" charset="0"/>
                </a:rPr>
                <a:t>Emergence of Startups</a:t>
              </a:r>
            </a:p>
            <a:p>
              <a:pPr marL="171450" indent="-171450">
                <a:spcBef>
                  <a:spcPts val="200"/>
                </a:spcBef>
                <a:buFont typeface="Arial" panose="020B0604020202020204" pitchFamily="34" charset="0"/>
                <a:buChar char="•"/>
                <a:defRPr/>
              </a:pPr>
              <a:r>
                <a:rPr lang="en-US" sz="900" kern="0" dirty="0">
                  <a:latin typeface="Poppins" panose="00000500000000000000" pitchFamily="2" charset="0"/>
                  <a:cs typeface="Poppins" panose="00000500000000000000" pitchFamily="2" charset="0"/>
                </a:rPr>
                <a:t>Government Investment in IT Sector</a:t>
              </a:r>
            </a:p>
            <a:p>
              <a:pPr marL="171450" indent="-171450">
                <a:spcBef>
                  <a:spcPts val="200"/>
                </a:spcBef>
                <a:buFont typeface="Arial" panose="020B0604020202020204" pitchFamily="34" charset="0"/>
                <a:buChar char="•"/>
                <a:defRPr/>
              </a:pPr>
              <a:r>
                <a:rPr lang="en-US" sz="900" kern="0" dirty="0">
                  <a:latin typeface="Poppins" panose="00000500000000000000" pitchFamily="2" charset="0"/>
                  <a:cs typeface="Poppins" panose="00000500000000000000" pitchFamily="2" charset="0"/>
                </a:rPr>
                <a:t>Proliferation of Connected Devices</a:t>
              </a:r>
            </a:p>
            <a:p>
              <a:pPr marL="171450" indent="-171450">
                <a:spcBef>
                  <a:spcPts val="200"/>
                </a:spcBef>
                <a:buFont typeface="Arial" panose="020B0604020202020204" pitchFamily="34" charset="0"/>
                <a:buChar char="•"/>
                <a:defRPr/>
              </a:pPr>
              <a:r>
                <a:rPr lang="en-US" sz="900" kern="0" dirty="0">
                  <a:latin typeface="Poppins" panose="00000500000000000000" pitchFamily="2" charset="0"/>
                  <a:cs typeface="Poppins" panose="00000500000000000000" pitchFamily="2" charset="0"/>
                </a:rPr>
                <a:t>Increasing Focus on 5G Infrastructure</a:t>
              </a:r>
            </a:p>
          </p:txBody>
        </p:sp>
        <p:sp>
          <p:nvSpPr>
            <p:cNvPr id="52" name="Freeform: Shape 51">
              <a:extLst>
                <a:ext uri="{FF2B5EF4-FFF2-40B4-BE49-F238E27FC236}">
                  <a16:creationId xmlns:a16="http://schemas.microsoft.com/office/drawing/2014/main" id="{77955B9D-D9F3-2A88-E9A0-9221144DC14B}"/>
                </a:ext>
              </a:extLst>
            </p:cNvPr>
            <p:cNvSpPr/>
            <p:nvPr/>
          </p:nvSpPr>
          <p:spPr>
            <a:xfrm>
              <a:off x="6585076" y="4635641"/>
              <a:ext cx="3760160" cy="731806"/>
            </a:xfrm>
            <a:custGeom>
              <a:avLst/>
              <a:gdLst>
                <a:gd name="connsiteX0" fmla="*/ 104439 w 4304941"/>
                <a:gd name="connsiteY0" fmla="*/ 1252100 h 1252100"/>
                <a:gd name="connsiteX1" fmla="*/ 0 w 4304941"/>
                <a:gd name="connsiteY1" fmla="*/ 1147661 h 1252100"/>
                <a:gd name="connsiteX2" fmla="*/ 0 w 4304941"/>
                <a:gd name="connsiteY2" fmla="*/ 104438 h 1252100"/>
                <a:gd name="connsiteX3" fmla="*/ 104439 w 4304941"/>
                <a:gd name="connsiteY3" fmla="*/ 0 h 1252100"/>
                <a:gd name="connsiteX4" fmla="*/ 4200503 w 4304941"/>
                <a:gd name="connsiteY4" fmla="*/ 0 h 1252100"/>
                <a:gd name="connsiteX5" fmla="*/ 4304942 w 4304941"/>
                <a:gd name="connsiteY5" fmla="*/ 104438 h 1252100"/>
                <a:gd name="connsiteX6" fmla="*/ 4304942 w 4304941"/>
                <a:gd name="connsiteY6" fmla="*/ 1147661 h 1252100"/>
                <a:gd name="connsiteX7" fmla="*/ 4200503 w 4304941"/>
                <a:gd name="connsiteY7" fmla="*/ 1252100 h 1252100"/>
                <a:gd name="connsiteX8" fmla="*/ 104439 w 4304941"/>
                <a:gd name="connsiteY8" fmla="*/ 1252100 h 1252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04941" h="1252100">
                  <a:moveTo>
                    <a:pt x="104439" y="1252100"/>
                  </a:moveTo>
                  <a:cubicBezTo>
                    <a:pt x="46840" y="1252100"/>
                    <a:pt x="0" y="1205260"/>
                    <a:pt x="0" y="1147661"/>
                  </a:cubicBezTo>
                  <a:lnTo>
                    <a:pt x="0" y="104438"/>
                  </a:lnTo>
                  <a:cubicBezTo>
                    <a:pt x="0" y="46840"/>
                    <a:pt x="46840" y="0"/>
                    <a:pt x="104439" y="0"/>
                  </a:cubicBezTo>
                  <a:lnTo>
                    <a:pt x="4200503" y="0"/>
                  </a:lnTo>
                  <a:cubicBezTo>
                    <a:pt x="4258101" y="0"/>
                    <a:pt x="4304942" y="46840"/>
                    <a:pt x="4304942" y="104438"/>
                  </a:cubicBezTo>
                  <a:lnTo>
                    <a:pt x="4304942" y="1147661"/>
                  </a:lnTo>
                  <a:cubicBezTo>
                    <a:pt x="4304942" y="1205260"/>
                    <a:pt x="4258101" y="1252100"/>
                    <a:pt x="4200503" y="1252100"/>
                  </a:cubicBezTo>
                  <a:lnTo>
                    <a:pt x="104439" y="1252100"/>
                  </a:lnTo>
                  <a:close/>
                </a:path>
              </a:pathLst>
            </a:custGeom>
            <a:solidFill>
              <a:schemeClr val="bg1">
                <a:lumMod val="95000"/>
              </a:schemeClr>
            </a:solidFill>
            <a:ln w="4482" cap="flat">
              <a:noFill/>
              <a:prstDash val="solid"/>
              <a:miter/>
            </a:ln>
          </p:spPr>
          <p:txBody>
            <a:bodyPr rtlCol="0" anchor="ctr"/>
            <a:lstStyle/>
            <a:p>
              <a:endParaRPr lang="en-US" dirty="0"/>
            </a:p>
          </p:txBody>
        </p:sp>
        <p:sp>
          <p:nvSpPr>
            <p:cNvPr id="53" name="TextBox 52">
              <a:extLst>
                <a:ext uri="{FF2B5EF4-FFF2-40B4-BE49-F238E27FC236}">
                  <a16:creationId xmlns:a16="http://schemas.microsoft.com/office/drawing/2014/main" id="{19CE8273-277D-CFFC-6BE7-DD2AE8056DF6}"/>
                </a:ext>
              </a:extLst>
            </p:cNvPr>
            <p:cNvSpPr txBox="1"/>
            <p:nvPr/>
          </p:nvSpPr>
          <p:spPr>
            <a:xfrm>
              <a:off x="6585075" y="4728494"/>
              <a:ext cx="3768391" cy="559127"/>
            </a:xfrm>
            <a:prstGeom prst="rect">
              <a:avLst/>
            </a:prstGeom>
            <a:noFill/>
          </p:spPr>
          <p:txBody>
            <a:bodyPr wrap="square" rtlCol="0">
              <a:spAutoFit/>
            </a:bodyPr>
            <a:lstStyle/>
            <a:p>
              <a:pPr marL="171450" indent="-171450">
                <a:spcBef>
                  <a:spcPts val="200"/>
                </a:spcBef>
                <a:buFont typeface="Arial" panose="020B0604020202020204" pitchFamily="34" charset="0"/>
                <a:buChar char="•"/>
                <a:defRPr/>
              </a:pPr>
              <a:r>
                <a:rPr lang="en-US" sz="900" kern="0" dirty="0">
                  <a:latin typeface="Poppins" panose="00000500000000000000" pitchFamily="2" charset="0"/>
                  <a:cs typeface="Poppins" panose="00000500000000000000" pitchFamily="2" charset="0"/>
                </a:rPr>
                <a:t>Rapid Technological Changes</a:t>
              </a:r>
            </a:p>
            <a:p>
              <a:pPr marL="171450" indent="-171450">
                <a:spcBef>
                  <a:spcPts val="200"/>
                </a:spcBef>
                <a:buFont typeface="Arial" panose="020B0604020202020204" pitchFamily="34" charset="0"/>
                <a:buChar char="•"/>
                <a:defRPr/>
              </a:pPr>
              <a:r>
                <a:rPr lang="en-US" sz="900" kern="0" dirty="0">
                  <a:latin typeface="Poppins" panose="00000500000000000000" pitchFamily="2" charset="0"/>
                  <a:cs typeface="Poppins" panose="00000500000000000000" pitchFamily="2" charset="0"/>
                </a:rPr>
                <a:t>Rise in Cyber Threats</a:t>
              </a:r>
            </a:p>
            <a:p>
              <a:pPr marL="171450" indent="-171450">
                <a:spcBef>
                  <a:spcPts val="200"/>
                </a:spcBef>
                <a:buFont typeface="Arial" panose="020B0604020202020204" pitchFamily="34" charset="0"/>
                <a:buChar char="•"/>
                <a:defRPr/>
              </a:pPr>
              <a:r>
                <a:rPr lang="en-US" sz="900" kern="0" dirty="0">
                  <a:latin typeface="Poppins" panose="00000500000000000000" pitchFamily="2" charset="0"/>
                  <a:cs typeface="Poppins" panose="00000500000000000000" pitchFamily="2" charset="0"/>
                </a:rPr>
                <a:t>Increasing Competition among Data Center Providers</a:t>
              </a:r>
            </a:p>
          </p:txBody>
        </p:sp>
        <p:pic>
          <p:nvPicPr>
            <p:cNvPr id="57" name="Picture 56">
              <a:extLst>
                <a:ext uri="{FF2B5EF4-FFF2-40B4-BE49-F238E27FC236}">
                  <a16:creationId xmlns:a16="http://schemas.microsoft.com/office/drawing/2014/main" id="{7D404B3C-75DA-C28A-9606-EC3F9CCDF95E}"/>
                </a:ext>
              </a:extLst>
            </p:cNvPr>
            <p:cNvPicPr>
              <a:picLocks noChangeAspect="1"/>
            </p:cNvPicPr>
            <p:nvPr/>
          </p:nvPicPr>
          <p:blipFill>
            <a:blip r:embed="rId6"/>
            <a:stretch>
              <a:fillRect/>
            </a:stretch>
          </p:blipFill>
          <p:spPr>
            <a:xfrm>
              <a:off x="5710214" y="5784530"/>
              <a:ext cx="598498" cy="572704"/>
            </a:xfrm>
            <a:custGeom>
              <a:avLst/>
              <a:gdLst>
                <a:gd name="connsiteX0" fmla="*/ 619 w 1191947"/>
                <a:gd name="connsiteY0" fmla="*/ 671 h 1176886"/>
                <a:gd name="connsiteX1" fmla="*/ 1192566 w 1191947"/>
                <a:gd name="connsiteY1" fmla="*/ 671 h 1176886"/>
                <a:gd name="connsiteX2" fmla="*/ 1192566 w 1191947"/>
                <a:gd name="connsiteY2" fmla="*/ 1177557 h 1176886"/>
                <a:gd name="connsiteX3" fmla="*/ 619 w 1191947"/>
                <a:gd name="connsiteY3" fmla="*/ 1177557 h 1176886"/>
              </a:gdLst>
              <a:ahLst/>
              <a:cxnLst>
                <a:cxn ang="0">
                  <a:pos x="connsiteX0" y="connsiteY0"/>
                </a:cxn>
                <a:cxn ang="0">
                  <a:pos x="connsiteX1" y="connsiteY1"/>
                </a:cxn>
                <a:cxn ang="0">
                  <a:pos x="connsiteX2" y="connsiteY2"/>
                </a:cxn>
                <a:cxn ang="0">
                  <a:pos x="connsiteX3" y="connsiteY3"/>
                </a:cxn>
              </a:cxnLst>
              <a:rect l="l" t="t" r="r" b="b"/>
              <a:pathLst>
                <a:path w="1191947" h="1176886">
                  <a:moveTo>
                    <a:pt x="619" y="671"/>
                  </a:moveTo>
                  <a:lnTo>
                    <a:pt x="1192566" y="671"/>
                  </a:lnTo>
                  <a:lnTo>
                    <a:pt x="1192566" y="1177557"/>
                  </a:lnTo>
                  <a:lnTo>
                    <a:pt x="619" y="1177557"/>
                  </a:lnTo>
                  <a:close/>
                </a:path>
              </a:pathLst>
            </a:custGeom>
          </p:spPr>
        </p:pic>
        <p:sp>
          <p:nvSpPr>
            <p:cNvPr id="59" name="Freeform: Shape 58">
              <a:extLst>
                <a:ext uri="{FF2B5EF4-FFF2-40B4-BE49-F238E27FC236}">
                  <a16:creationId xmlns:a16="http://schemas.microsoft.com/office/drawing/2014/main" id="{7A7661C5-2E49-4F29-D004-DFD2225BA8DD}"/>
                </a:ext>
              </a:extLst>
            </p:cNvPr>
            <p:cNvSpPr/>
            <p:nvPr/>
          </p:nvSpPr>
          <p:spPr>
            <a:xfrm>
              <a:off x="6593306" y="5523052"/>
              <a:ext cx="3760160" cy="1141219"/>
            </a:xfrm>
            <a:custGeom>
              <a:avLst/>
              <a:gdLst>
                <a:gd name="connsiteX0" fmla="*/ 104439 w 4304941"/>
                <a:gd name="connsiteY0" fmla="*/ 1252100 h 1252100"/>
                <a:gd name="connsiteX1" fmla="*/ 0 w 4304941"/>
                <a:gd name="connsiteY1" fmla="*/ 1147661 h 1252100"/>
                <a:gd name="connsiteX2" fmla="*/ 0 w 4304941"/>
                <a:gd name="connsiteY2" fmla="*/ 104438 h 1252100"/>
                <a:gd name="connsiteX3" fmla="*/ 104439 w 4304941"/>
                <a:gd name="connsiteY3" fmla="*/ 0 h 1252100"/>
                <a:gd name="connsiteX4" fmla="*/ 4200503 w 4304941"/>
                <a:gd name="connsiteY4" fmla="*/ 0 h 1252100"/>
                <a:gd name="connsiteX5" fmla="*/ 4304942 w 4304941"/>
                <a:gd name="connsiteY5" fmla="*/ 104438 h 1252100"/>
                <a:gd name="connsiteX6" fmla="*/ 4304942 w 4304941"/>
                <a:gd name="connsiteY6" fmla="*/ 1147661 h 1252100"/>
                <a:gd name="connsiteX7" fmla="*/ 4200503 w 4304941"/>
                <a:gd name="connsiteY7" fmla="*/ 1252100 h 1252100"/>
                <a:gd name="connsiteX8" fmla="*/ 104439 w 4304941"/>
                <a:gd name="connsiteY8" fmla="*/ 1252100 h 1252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04941" h="1252100">
                  <a:moveTo>
                    <a:pt x="104439" y="1252100"/>
                  </a:moveTo>
                  <a:cubicBezTo>
                    <a:pt x="46840" y="1252100"/>
                    <a:pt x="0" y="1205260"/>
                    <a:pt x="0" y="1147661"/>
                  </a:cubicBezTo>
                  <a:lnTo>
                    <a:pt x="0" y="104438"/>
                  </a:lnTo>
                  <a:cubicBezTo>
                    <a:pt x="0" y="46840"/>
                    <a:pt x="46840" y="0"/>
                    <a:pt x="104439" y="0"/>
                  </a:cubicBezTo>
                  <a:lnTo>
                    <a:pt x="4200503" y="0"/>
                  </a:lnTo>
                  <a:cubicBezTo>
                    <a:pt x="4258101" y="0"/>
                    <a:pt x="4304942" y="46840"/>
                    <a:pt x="4304942" y="104438"/>
                  </a:cubicBezTo>
                  <a:lnTo>
                    <a:pt x="4304942" y="1147661"/>
                  </a:lnTo>
                  <a:cubicBezTo>
                    <a:pt x="4304942" y="1205260"/>
                    <a:pt x="4258101" y="1252100"/>
                    <a:pt x="4200503" y="1252100"/>
                  </a:cubicBezTo>
                  <a:lnTo>
                    <a:pt x="104439" y="1252100"/>
                  </a:lnTo>
                  <a:close/>
                </a:path>
              </a:pathLst>
            </a:custGeom>
            <a:solidFill>
              <a:schemeClr val="bg1">
                <a:lumMod val="95000"/>
              </a:schemeClr>
            </a:solidFill>
            <a:ln w="4482" cap="flat">
              <a:noFill/>
              <a:prstDash val="solid"/>
              <a:miter/>
            </a:ln>
          </p:spPr>
          <p:txBody>
            <a:bodyPr rtlCol="0" anchor="ctr"/>
            <a:lstStyle/>
            <a:p>
              <a:endParaRPr lang="en-US" dirty="0"/>
            </a:p>
          </p:txBody>
        </p:sp>
        <p:sp>
          <p:nvSpPr>
            <p:cNvPr id="60" name="TextBox 59">
              <a:extLst>
                <a:ext uri="{FF2B5EF4-FFF2-40B4-BE49-F238E27FC236}">
                  <a16:creationId xmlns:a16="http://schemas.microsoft.com/office/drawing/2014/main" id="{A18FD2A1-AC97-2363-41F1-970DEAA50A90}"/>
                </a:ext>
              </a:extLst>
            </p:cNvPr>
            <p:cNvSpPr txBox="1"/>
            <p:nvPr/>
          </p:nvSpPr>
          <p:spPr>
            <a:xfrm>
              <a:off x="6585075" y="5570203"/>
              <a:ext cx="3513488" cy="1065348"/>
            </a:xfrm>
            <a:prstGeom prst="rect">
              <a:avLst/>
            </a:prstGeom>
            <a:noFill/>
          </p:spPr>
          <p:txBody>
            <a:bodyPr wrap="square" rtlCol="0">
              <a:spAutoFit/>
            </a:bodyPr>
            <a:lstStyle/>
            <a:p>
              <a:pPr marL="171450" indent="-171450">
                <a:spcBef>
                  <a:spcPts val="200"/>
                </a:spcBef>
                <a:buFont typeface="Arial" panose="020B0604020202020204" pitchFamily="34" charset="0"/>
                <a:buChar char="•"/>
                <a:defRPr/>
              </a:pPr>
              <a:r>
                <a:rPr lang="en-US" sz="900" kern="0" dirty="0">
                  <a:latin typeface="Poppins" panose="00000500000000000000" pitchFamily="2" charset="0"/>
                  <a:cs typeface="Poppins" panose="00000500000000000000" pitchFamily="2" charset="0"/>
                </a:rPr>
                <a:t>Increased Demand for Colocation Services</a:t>
              </a:r>
            </a:p>
            <a:p>
              <a:pPr marL="171450" indent="-171450">
                <a:spcBef>
                  <a:spcPts val="200"/>
                </a:spcBef>
                <a:buFont typeface="Arial" panose="020B0604020202020204" pitchFamily="34" charset="0"/>
                <a:buChar char="•"/>
                <a:defRPr/>
              </a:pPr>
              <a:r>
                <a:rPr lang="en-US" sz="900" kern="0" dirty="0">
                  <a:latin typeface="Poppins" panose="00000500000000000000" pitchFamily="2" charset="0"/>
                  <a:cs typeface="Poppins" panose="00000500000000000000" pitchFamily="2" charset="0"/>
                </a:rPr>
                <a:t>Rise of Hyperscale Data Centers</a:t>
              </a:r>
            </a:p>
            <a:p>
              <a:pPr marL="171450" indent="-171450">
                <a:spcBef>
                  <a:spcPts val="200"/>
                </a:spcBef>
                <a:buFont typeface="Arial" panose="020B0604020202020204" pitchFamily="34" charset="0"/>
                <a:buChar char="•"/>
                <a:defRPr/>
              </a:pPr>
              <a:r>
                <a:rPr lang="en-US" sz="900" kern="0" dirty="0">
                  <a:latin typeface="Poppins" panose="00000500000000000000" pitchFamily="2" charset="0"/>
                  <a:cs typeface="Poppins" panose="00000500000000000000" pitchFamily="2" charset="0"/>
                </a:rPr>
                <a:t>Increasing Adoption of Hybrid Cloud Solutions</a:t>
              </a:r>
            </a:p>
            <a:p>
              <a:pPr marL="171450" indent="-171450">
                <a:spcBef>
                  <a:spcPts val="200"/>
                </a:spcBef>
                <a:buFont typeface="Arial" panose="020B0604020202020204" pitchFamily="34" charset="0"/>
                <a:buChar char="•"/>
                <a:defRPr/>
              </a:pPr>
              <a:r>
                <a:rPr lang="en-US" sz="900" kern="0" dirty="0">
                  <a:latin typeface="Poppins" panose="00000500000000000000" pitchFamily="2" charset="0"/>
                  <a:cs typeface="Poppins" panose="00000500000000000000" pitchFamily="2" charset="0"/>
                </a:rPr>
                <a:t>Increasing Integration of AI and ML Technologies</a:t>
              </a:r>
            </a:p>
            <a:p>
              <a:pPr marL="171450" indent="-171450">
                <a:spcBef>
                  <a:spcPts val="200"/>
                </a:spcBef>
                <a:buFont typeface="Arial" panose="020B0604020202020204" pitchFamily="34" charset="0"/>
                <a:buChar char="•"/>
                <a:defRPr/>
              </a:pPr>
              <a:r>
                <a:rPr lang="en-US" sz="900" kern="0" dirty="0">
                  <a:latin typeface="Poppins" panose="00000500000000000000" pitchFamily="2" charset="0"/>
                  <a:cs typeface="Poppins" panose="00000500000000000000" pitchFamily="2" charset="0"/>
                </a:rPr>
                <a:t>Prioritizing Green Data Centers</a:t>
              </a:r>
            </a:p>
            <a:p>
              <a:pPr marL="171450" indent="-171450">
                <a:spcBef>
                  <a:spcPts val="200"/>
                </a:spcBef>
                <a:buFont typeface="Arial" panose="020B0604020202020204" pitchFamily="34" charset="0"/>
                <a:buChar char="•"/>
                <a:defRPr/>
              </a:pPr>
              <a:r>
                <a:rPr lang="en-US" sz="900" kern="0" dirty="0">
                  <a:latin typeface="Poppins" panose="00000500000000000000" pitchFamily="2" charset="0"/>
                  <a:cs typeface="Poppins" panose="00000500000000000000" pitchFamily="2" charset="0"/>
                </a:rPr>
                <a:t>Integration of Liquid Cooling Technologies</a:t>
              </a:r>
            </a:p>
          </p:txBody>
        </p:sp>
        <p:sp>
          <p:nvSpPr>
            <p:cNvPr id="69" name="Freeform: Shape 68">
              <a:extLst>
                <a:ext uri="{FF2B5EF4-FFF2-40B4-BE49-F238E27FC236}">
                  <a16:creationId xmlns:a16="http://schemas.microsoft.com/office/drawing/2014/main" id="{7E3D386A-C48C-BE32-7447-D8640BD089E0}"/>
                </a:ext>
              </a:extLst>
            </p:cNvPr>
            <p:cNvSpPr/>
            <p:nvPr/>
          </p:nvSpPr>
          <p:spPr>
            <a:xfrm>
              <a:off x="6605321" y="1321780"/>
              <a:ext cx="3744848" cy="1200457"/>
            </a:xfrm>
            <a:custGeom>
              <a:avLst/>
              <a:gdLst>
                <a:gd name="connsiteX0" fmla="*/ 104439 w 4304941"/>
                <a:gd name="connsiteY0" fmla="*/ 1252101 h 1252100"/>
                <a:gd name="connsiteX1" fmla="*/ 0 w 4304941"/>
                <a:gd name="connsiteY1" fmla="*/ 1147662 h 1252100"/>
                <a:gd name="connsiteX2" fmla="*/ 0 w 4304941"/>
                <a:gd name="connsiteY2" fmla="*/ 104439 h 1252100"/>
                <a:gd name="connsiteX3" fmla="*/ 104439 w 4304941"/>
                <a:gd name="connsiteY3" fmla="*/ 0 h 1252100"/>
                <a:gd name="connsiteX4" fmla="*/ 4200503 w 4304941"/>
                <a:gd name="connsiteY4" fmla="*/ 0 h 1252100"/>
                <a:gd name="connsiteX5" fmla="*/ 4304942 w 4304941"/>
                <a:gd name="connsiteY5" fmla="*/ 104439 h 1252100"/>
                <a:gd name="connsiteX6" fmla="*/ 4304942 w 4304941"/>
                <a:gd name="connsiteY6" fmla="*/ 1147662 h 1252100"/>
                <a:gd name="connsiteX7" fmla="*/ 4200503 w 4304941"/>
                <a:gd name="connsiteY7" fmla="*/ 1252101 h 1252100"/>
                <a:gd name="connsiteX8" fmla="*/ 104439 w 4304941"/>
                <a:gd name="connsiteY8" fmla="*/ 1252101 h 1252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04941" h="1252100">
                  <a:moveTo>
                    <a:pt x="104439" y="1252101"/>
                  </a:moveTo>
                  <a:cubicBezTo>
                    <a:pt x="46840" y="1252101"/>
                    <a:pt x="0" y="1205260"/>
                    <a:pt x="0" y="1147662"/>
                  </a:cubicBezTo>
                  <a:lnTo>
                    <a:pt x="0" y="104439"/>
                  </a:lnTo>
                  <a:cubicBezTo>
                    <a:pt x="0" y="46841"/>
                    <a:pt x="46840" y="0"/>
                    <a:pt x="104439" y="0"/>
                  </a:cubicBezTo>
                  <a:lnTo>
                    <a:pt x="4200503" y="0"/>
                  </a:lnTo>
                  <a:cubicBezTo>
                    <a:pt x="4258101" y="0"/>
                    <a:pt x="4304942" y="46841"/>
                    <a:pt x="4304942" y="104439"/>
                  </a:cubicBezTo>
                  <a:lnTo>
                    <a:pt x="4304942" y="1147662"/>
                  </a:lnTo>
                  <a:cubicBezTo>
                    <a:pt x="4304942" y="1205260"/>
                    <a:pt x="4258101" y="1252101"/>
                    <a:pt x="4200503" y="1252101"/>
                  </a:cubicBezTo>
                  <a:lnTo>
                    <a:pt x="104439" y="1252101"/>
                  </a:lnTo>
                  <a:close/>
                </a:path>
              </a:pathLst>
            </a:custGeom>
            <a:solidFill>
              <a:schemeClr val="bg1">
                <a:lumMod val="95000"/>
              </a:schemeClr>
            </a:solidFill>
            <a:ln w="4482" cap="flat">
              <a:noFill/>
              <a:prstDash val="solid"/>
              <a:miter/>
            </a:ln>
          </p:spPr>
          <p:txBody>
            <a:bodyPr rtlCol="0" anchor="ctr"/>
            <a:lstStyle/>
            <a:p>
              <a:endParaRPr lang="en-US" dirty="0"/>
            </a:p>
          </p:txBody>
        </p:sp>
        <p:sp>
          <p:nvSpPr>
            <p:cNvPr id="70" name="TextBox 69">
              <a:extLst>
                <a:ext uri="{FF2B5EF4-FFF2-40B4-BE49-F238E27FC236}">
                  <a16:creationId xmlns:a16="http://schemas.microsoft.com/office/drawing/2014/main" id="{121555C3-DFB8-82A3-EBE4-7D9425DEA044}"/>
                </a:ext>
              </a:extLst>
            </p:cNvPr>
            <p:cNvSpPr txBox="1"/>
            <p:nvPr/>
          </p:nvSpPr>
          <p:spPr>
            <a:xfrm>
              <a:off x="6605321" y="1389334"/>
              <a:ext cx="3237634" cy="1065348"/>
            </a:xfrm>
            <a:prstGeom prst="rect">
              <a:avLst/>
            </a:prstGeom>
            <a:noFill/>
          </p:spPr>
          <p:txBody>
            <a:bodyPr wrap="square" rtlCol="0">
              <a:spAutoFit/>
            </a:bodyPr>
            <a:lstStyle/>
            <a:p>
              <a:pPr marL="171450" indent="-171450">
                <a:spcBef>
                  <a:spcPts val="200"/>
                </a:spcBef>
                <a:buFont typeface="Arial" panose="020B0604020202020204" pitchFamily="34" charset="0"/>
                <a:buChar char="•"/>
                <a:defRPr/>
              </a:pPr>
              <a:r>
                <a:rPr lang="en-US" sz="900" kern="0" dirty="0">
                  <a:latin typeface="Poppins" panose="00000500000000000000" pitchFamily="2" charset="0"/>
                  <a:ea typeface="Roboto Condensed" pitchFamily="2" charset="0"/>
                  <a:cs typeface="Poppins" panose="00000500000000000000" pitchFamily="2" charset="0"/>
                </a:rPr>
                <a:t>Surge in Digital Transformation</a:t>
              </a:r>
            </a:p>
            <a:p>
              <a:pPr marL="171450" indent="-171450">
                <a:spcBef>
                  <a:spcPts val="200"/>
                </a:spcBef>
                <a:buFont typeface="Arial" panose="020B0604020202020204" pitchFamily="34" charset="0"/>
                <a:buChar char="•"/>
                <a:defRPr/>
              </a:pPr>
              <a:r>
                <a:rPr lang="en-US" sz="900" kern="0" dirty="0">
                  <a:latin typeface="Poppins" panose="00000500000000000000" pitchFamily="2" charset="0"/>
                  <a:ea typeface="Roboto Condensed" pitchFamily="2" charset="0"/>
                  <a:cs typeface="Poppins" panose="00000500000000000000" pitchFamily="2" charset="0"/>
                </a:rPr>
                <a:t>High Internet Penetration</a:t>
              </a:r>
            </a:p>
            <a:p>
              <a:pPr marL="171450" indent="-171450">
                <a:spcBef>
                  <a:spcPts val="200"/>
                </a:spcBef>
                <a:buFont typeface="Arial" panose="020B0604020202020204" pitchFamily="34" charset="0"/>
                <a:buChar char="•"/>
                <a:defRPr/>
              </a:pPr>
              <a:r>
                <a:rPr lang="en-US" sz="900" kern="0" dirty="0">
                  <a:latin typeface="Poppins" panose="00000500000000000000" pitchFamily="2" charset="0"/>
                  <a:ea typeface="Roboto Condensed" pitchFamily="2" charset="0"/>
                  <a:cs typeface="Poppins" panose="00000500000000000000" pitchFamily="2" charset="0"/>
                </a:rPr>
                <a:t>Increased Cloud Adoption</a:t>
              </a:r>
            </a:p>
            <a:p>
              <a:pPr marL="171450" indent="-171450">
                <a:spcBef>
                  <a:spcPts val="200"/>
                </a:spcBef>
                <a:buFont typeface="Arial" panose="020B0604020202020204" pitchFamily="34" charset="0"/>
                <a:buChar char="•"/>
                <a:defRPr/>
              </a:pPr>
              <a:r>
                <a:rPr lang="en-US" sz="900" kern="0" dirty="0">
                  <a:latin typeface="Poppins" panose="00000500000000000000" pitchFamily="2" charset="0"/>
                  <a:ea typeface="Roboto Condensed" pitchFamily="2" charset="0"/>
                  <a:cs typeface="Poppins" panose="00000500000000000000" pitchFamily="2" charset="0"/>
                </a:rPr>
                <a:t>Data Localization Regulations</a:t>
              </a:r>
            </a:p>
            <a:p>
              <a:pPr marL="171450" indent="-171450">
                <a:spcBef>
                  <a:spcPts val="200"/>
                </a:spcBef>
                <a:buFont typeface="Arial" panose="020B0604020202020204" pitchFamily="34" charset="0"/>
                <a:buChar char="•"/>
                <a:defRPr/>
              </a:pPr>
              <a:r>
                <a:rPr lang="en-US" sz="900" kern="0" dirty="0">
                  <a:latin typeface="Poppins" panose="00000500000000000000" pitchFamily="2" charset="0"/>
                  <a:ea typeface="Roboto Condensed" pitchFamily="2" charset="0"/>
                  <a:cs typeface="Poppins" panose="00000500000000000000" pitchFamily="2" charset="0"/>
                </a:rPr>
                <a:t>Growing Presence of </a:t>
              </a:r>
              <a:r>
                <a:rPr lang="en-US" sz="900" kern="0" dirty="0" err="1">
                  <a:latin typeface="Poppins" panose="00000500000000000000" pitchFamily="2" charset="0"/>
                  <a:ea typeface="Roboto Condensed" pitchFamily="2" charset="0"/>
                  <a:cs typeface="Poppins" panose="00000500000000000000" pitchFamily="2" charset="0"/>
                </a:rPr>
                <a:t>Hyperscalers</a:t>
              </a:r>
              <a:endParaRPr lang="en-US" sz="900" kern="0" dirty="0">
                <a:latin typeface="Poppins" panose="00000500000000000000" pitchFamily="2" charset="0"/>
                <a:ea typeface="Roboto Condensed" pitchFamily="2" charset="0"/>
                <a:cs typeface="Poppins" panose="00000500000000000000" pitchFamily="2" charset="0"/>
              </a:endParaRPr>
            </a:p>
            <a:p>
              <a:pPr marL="171450" indent="-171450">
                <a:spcBef>
                  <a:spcPts val="200"/>
                </a:spcBef>
                <a:buFont typeface="Arial" panose="020B0604020202020204" pitchFamily="34" charset="0"/>
                <a:buChar char="•"/>
                <a:defRPr/>
              </a:pPr>
              <a:r>
                <a:rPr lang="en-US" sz="900" kern="0" dirty="0">
                  <a:latin typeface="Poppins" panose="00000500000000000000" pitchFamily="2" charset="0"/>
                  <a:ea typeface="Roboto Condensed" pitchFamily="2" charset="0"/>
                  <a:cs typeface="Poppins" panose="00000500000000000000" pitchFamily="2" charset="0"/>
                </a:rPr>
                <a:t>Technological Advancements</a:t>
              </a:r>
            </a:p>
          </p:txBody>
        </p:sp>
        <p:sp>
          <p:nvSpPr>
            <p:cNvPr id="73" name="Freeform: Shape 72">
              <a:extLst>
                <a:ext uri="{FF2B5EF4-FFF2-40B4-BE49-F238E27FC236}">
                  <a16:creationId xmlns:a16="http://schemas.microsoft.com/office/drawing/2014/main" id="{5C30C99C-BFDD-037E-2E50-87B5D0F660D6}"/>
                </a:ext>
              </a:extLst>
            </p:cNvPr>
            <p:cNvSpPr/>
            <p:nvPr/>
          </p:nvSpPr>
          <p:spPr>
            <a:xfrm>
              <a:off x="5676049" y="5747732"/>
              <a:ext cx="499513" cy="484102"/>
            </a:xfrm>
            <a:custGeom>
              <a:avLst/>
              <a:gdLst>
                <a:gd name="connsiteX0" fmla="*/ 497407 w 994813"/>
                <a:gd name="connsiteY0" fmla="*/ 994814 h 994813"/>
                <a:gd name="connsiteX1" fmla="*/ 145676 w 994813"/>
                <a:gd name="connsiteY1" fmla="*/ 849137 h 994813"/>
                <a:gd name="connsiteX2" fmla="*/ 0 w 994813"/>
                <a:gd name="connsiteY2" fmla="*/ 497407 h 994813"/>
                <a:gd name="connsiteX3" fmla="*/ 145676 w 994813"/>
                <a:gd name="connsiteY3" fmla="*/ 145676 h 994813"/>
                <a:gd name="connsiteX4" fmla="*/ 497407 w 994813"/>
                <a:gd name="connsiteY4" fmla="*/ 0 h 994813"/>
                <a:gd name="connsiteX5" fmla="*/ 849137 w 994813"/>
                <a:gd name="connsiteY5" fmla="*/ 145676 h 994813"/>
                <a:gd name="connsiteX6" fmla="*/ 994814 w 994813"/>
                <a:gd name="connsiteY6" fmla="*/ 497407 h 994813"/>
                <a:gd name="connsiteX7" fmla="*/ 849137 w 994813"/>
                <a:gd name="connsiteY7" fmla="*/ 849137 h 994813"/>
                <a:gd name="connsiteX8" fmla="*/ 497407 w 994813"/>
                <a:gd name="connsiteY8" fmla="*/ 994814 h 994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94813" h="994813">
                  <a:moveTo>
                    <a:pt x="497407" y="994814"/>
                  </a:moveTo>
                  <a:cubicBezTo>
                    <a:pt x="364550" y="994814"/>
                    <a:pt x="239626" y="943087"/>
                    <a:pt x="145676" y="849137"/>
                  </a:cubicBezTo>
                  <a:cubicBezTo>
                    <a:pt x="51727" y="755187"/>
                    <a:pt x="0" y="630264"/>
                    <a:pt x="0" y="497407"/>
                  </a:cubicBezTo>
                  <a:cubicBezTo>
                    <a:pt x="0" y="364550"/>
                    <a:pt x="51727" y="239626"/>
                    <a:pt x="145676" y="145676"/>
                  </a:cubicBezTo>
                  <a:cubicBezTo>
                    <a:pt x="239626" y="51727"/>
                    <a:pt x="364550" y="0"/>
                    <a:pt x="497407" y="0"/>
                  </a:cubicBezTo>
                  <a:cubicBezTo>
                    <a:pt x="630264" y="0"/>
                    <a:pt x="755187" y="51727"/>
                    <a:pt x="849137" y="145676"/>
                  </a:cubicBezTo>
                  <a:cubicBezTo>
                    <a:pt x="943087" y="239626"/>
                    <a:pt x="994814" y="364550"/>
                    <a:pt x="994814" y="497407"/>
                  </a:cubicBezTo>
                  <a:cubicBezTo>
                    <a:pt x="994814" y="630264"/>
                    <a:pt x="943087" y="755187"/>
                    <a:pt x="849137" y="849137"/>
                  </a:cubicBezTo>
                  <a:cubicBezTo>
                    <a:pt x="755187" y="943087"/>
                    <a:pt x="630264" y="994814"/>
                    <a:pt x="497407" y="994814"/>
                  </a:cubicBezTo>
                  <a:close/>
                </a:path>
              </a:pathLst>
            </a:custGeom>
            <a:solidFill>
              <a:srgbClr val="FFFFFF"/>
            </a:solidFill>
            <a:ln w="4482" cap="flat">
              <a:noFill/>
              <a:prstDash val="solid"/>
              <a:miter/>
            </a:ln>
          </p:spPr>
          <p:txBody>
            <a:bodyPr rtlCol="0" anchor="ctr"/>
            <a:lstStyle/>
            <a:p>
              <a:endParaRPr lang="en-US" dirty="0"/>
            </a:p>
          </p:txBody>
        </p:sp>
        <p:sp>
          <p:nvSpPr>
            <p:cNvPr id="74" name="Freeform: Shape 73">
              <a:extLst>
                <a:ext uri="{FF2B5EF4-FFF2-40B4-BE49-F238E27FC236}">
                  <a16:creationId xmlns:a16="http://schemas.microsoft.com/office/drawing/2014/main" id="{61483569-CA2C-6A0E-96BE-1AEBACC7E9E8}"/>
                </a:ext>
              </a:extLst>
            </p:cNvPr>
            <p:cNvSpPr/>
            <p:nvPr/>
          </p:nvSpPr>
          <p:spPr>
            <a:xfrm>
              <a:off x="5686897" y="5758246"/>
              <a:ext cx="477817" cy="463075"/>
            </a:xfrm>
            <a:custGeom>
              <a:avLst/>
              <a:gdLst>
                <a:gd name="connsiteX0" fmla="*/ 951603 w 951603"/>
                <a:gd name="connsiteY0" fmla="*/ 475802 h 951603"/>
                <a:gd name="connsiteX1" fmla="*/ 475802 w 951603"/>
                <a:gd name="connsiteY1" fmla="*/ 951603 h 951603"/>
                <a:gd name="connsiteX2" fmla="*/ 0 w 951603"/>
                <a:gd name="connsiteY2" fmla="*/ 475802 h 951603"/>
                <a:gd name="connsiteX3" fmla="*/ 475802 w 951603"/>
                <a:gd name="connsiteY3" fmla="*/ 0 h 951603"/>
                <a:gd name="connsiteX4" fmla="*/ 951603 w 951603"/>
                <a:gd name="connsiteY4" fmla="*/ 475802 h 9516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1603" h="951603">
                  <a:moveTo>
                    <a:pt x="951603" y="475802"/>
                  </a:moveTo>
                  <a:cubicBezTo>
                    <a:pt x="951603" y="738580"/>
                    <a:pt x="738580" y="951603"/>
                    <a:pt x="475802" y="951603"/>
                  </a:cubicBezTo>
                  <a:cubicBezTo>
                    <a:pt x="213024" y="951603"/>
                    <a:pt x="0" y="738580"/>
                    <a:pt x="0" y="475802"/>
                  </a:cubicBezTo>
                  <a:cubicBezTo>
                    <a:pt x="0" y="213024"/>
                    <a:pt x="213024" y="0"/>
                    <a:pt x="475802" y="0"/>
                  </a:cubicBezTo>
                  <a:cubicBezTo>
                    <a:pt x="738580" y="0"/>
                    <a:pt x="951603" y="213024"/>
                    <a:pt x="951603" y="475802"/>
                  </a:cubicBezTo>
                  <a:close/>
                </a:path>
              </a:pathLst>
            </a:custGeom>
            <a:solidFill>
              <a:srgbClr val="FFFFFF"/>
            </a:solidFill>
            <a:ln w="4482" cap="flat">
              <a:solidFill>
                <a:schemeClr val="bg1">
                  <a:lumMod val="85000"/>
                </a:schemeClr>
              </a:solidFill>
              <a:prstDash val="solid"/>
              <a:miter/>
            </a:ln>
          </p:spPr>
          <p:txBody>
            <a:bodyPr rtlCol="0" anchor="ctr"/>
            <a:lstStyle/>
            <a:p>
              <a:endParaRPr lang="en-US" dirty="0"/>
            </a:p>
          </p:txBody>
        </p:sp>
        <p:grpSp>
          <p:nvGrpSpPr>
            <p:cNvPr id="75" name="Group 74">
              <a:extLst>
                <a:ext uri="{FF2B5EF4-FFF2-40B4-BE49-F238E27FC236}">
                  <a16:creationId xmlns:a16="http://schemas.microsoft.com/office/drawing/2014/main" id="{FFD4D775-CF92-A3F0-9C13-DB7DBDFEB6DD}"/>
                </a:ext>
              </a:extLst>
            </p:cNvPr>
            <p:cNvGrpSpPr/>
            <p:nvPr/>
          </p:nvGrpSpPr>
          <p:grpSpPr>
            <a:xfrm>
              <a:off x="5793898" y="5854275"/>
              <a:ext cx="263814" cy="271016"/>
              <a:chOff x="6256338" y="912813"/>
              <a:chExt cx="317500" cy="336550"/>
            </a:xfrm>
            <a:solidFill>
              <a:schemeClr val="accent6">
                <a:lumMod val="75000"/>
              </a:schemeClr>
            </a:solidFill>
          </p:grpSpPr>
          <p:sp>
            <p:nvSpPr>
              <p:cNvPr id="76" name="Freeform 1755">
                <a:extLst>
                  <a:ext uri="{FF2B5EF4-FFF2-40B4-BE49-F238E27FC236}">
                    <a16:creationId xmlns:a16="http://schemas.microsoft.com/office/drawing/2014/main" id="{BAF8DC46-3FD3-706D-8954-4AC91D8F728F}"/>
                  </a:ext>
                </a:extLst>
              </p:cNvPr>
              <p:cNvSpPr>
                <a:spLocks noEditPoints="1"/>
              </p:cNvSpPr>
              <p:nvPr/>
            </p:nvSpPr>
            <p:spPr bwMode="auto">
              <a:xfrm>
                <a:off x="6265863" y="1128713"/>
                <a:ext cx="90488" cy="96838"/>
              </a:xfrm>
              <a:custGeom>
                <a:avLst/>
                <a:gdLst>
                  <a:gd name="T0" fmla="*/ 0 w 286"/>
                  <a:gd name="T1" fmla="*/ 215 h 309"/>
                  <a:gd name="T2" fmla="*/ 162 w 286"/>
                  <a:gd name="T3" fmla="*/ 309 h 309"/>
                  <a:gd name="T4" fmla="*/ 286 w 286"/>
                  <a:gd name="T5" fmla="*/ 93 h 309"/>
                  <a:gd name="T6" fmla="*/ 124 w 286"/>
                  <a:gd name="T7" fmla="*/ 0 h 309"/>
                  <a:gd name="T8" fmla="*/ 0 w 286"/>
                  <a:gd name="T9" fmla="*/ 215 h 309"/>
                  <a:gd name="T10" fmla="*/ 0 w 286"/>
                  <a:gd name="T11" fmla="*/ 215 h 309"/>
                  <a:gd name="T12" fmla="*/ 0 w 286"/>
                  <a:gd name="T13" fmla="*/ 215 h 309"/>
                </a:gdLst>
                <a:ahLst/>
                <a:cxnLst>
                  <a:cxn ang="0">
                    <a:pos x="T0" y="T1"/>
                  </a:cxn>
                  <a:cxn ang="0">
                    <a:pos x="T2" y="T3"/>
                  </a:cxn>
                  <a:cxn ang="0">
                    <a:pos x="T4" y="T5"/>
                  </a:cxn>
                  <a:cxn ang="0">
                    <a:pos x="T6" y="T7"/>
                  </a:cxn>
                  <a:cxn ang="0">
                    <a:pos x="T8" y="T9"/>
                  </a:cxn>
                  <a:cxn ang="0">
                    <a:pos x="T10" y="T11"/>
                  </a:cxn>
                  <a:cxn ang="0">
                    <a:pos x="T12" y="T13"/>
                  </a:cxn>
                </a:cxnLst>
                <a:rect l="0" t="0" r="r" b="b"/>
                <a:pathLst>
                  <a:path w="286" h="309">
                    <a:moveTo>
                      <a:pt x="0" y="215"/>
                    </a:moveTo>
                    <a:lnTo>
                      <a:pt x="162" y="309"/>
                    </a:lnTo>
                    <a:lnTo>
                      <a:pt x="286" y="93"/>
                    </a:lnTo>
                    <a:lnTo>
                      <a:pt x="124" y="0"/>
                    </a:lnTo>
                    <a:lnTo>
                      <a:pt x="0" y="215"/>
                    </a:lnTo>
                    <a:close/>
                    <a:moveTo>
                      <a:pt x="0" y="215"/>
                    </a:moveTo>
                    <a:lnTo>
                      <a:pt x="0" y="2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endParaRPr>
              </a:p>
            </p:txBody>
          </p:sp>
          <p:sp>
            <p:nvSpPr>
              <p:cNvPr id="77" name="Freeform 1756">
                <a:extLst>
                  <a:ext uri="{FF2B5EF4-FFF2-40B4-BE49-F238E27FC236}">
                    <a16:creationId xmlns:a16="http://schemas.microsoft.com/office/drawing/2014/main" id="{C4434E77-804D-C3DA-BACA-92A460ECC66A}"/>
                  </a:ext>
                </a:extLst>
              </p:cNvPr>
              <p:cNvSpPr>
                <a:spLocks/>
              </p:cNvSpPr>
              <p:nvPr/>
            </p:nvSpPr>
            <p:spPr bwMode="auto">
              <a:xfrm>
                <a:off x="6265863" y="1128713"/>
                <a:ext cx="90488" cy="96838"/>
              </a:xfrm>
              <a:custGeom>
                <a:avLst/>
                <a:gdLst>
                  <a:gd name="T0" fmla="*/ 0 w 286"/>
                  <a:gd name="T1" fmla="*/ 215 h 309"/>
                  <a:gd name="T2" fmla="*/ 162 w 286"/>
                  <a:gd name="T3" fmla="*/ 309 h 309"/>
                  <a:gd name="T4" fmla="*/ 286 w 286"/>
                  <a:gd name="T5" fmla="*/ 93 h 309"/>
                  <a:gd name="T6" fmla="*/ 124 w 286"/>
                  <a:gd name="T7" fmla="*/ 0 h 309"/>
                  <a:gd name="T8" fmla="*/ 0 w 286"/>
                  <a:gd name="T9" fmla="*/ 215 h 309"/>
                </a:gdLst>
                <a:ahLst/>
                <a:cxnLst>
                  <a:cxn ang="0">
                    <a:pos x="T0" y="T1"/>
                  </a:cxn>
                  <a:cxn ang="0">
                    <a:pos x="T2" y="T3"/>
                  </a:cxn>
                  <a:cxn ang="0">
                    <a:pos x="T4" y="T5"/>
                  </a:cxn>
                  <a:cxn ang="0">
                    <a:pos x="T6" y="T7"/>
                  </a:cxn>
                  <a:cxn ang="0">
                    <a:pos x="T8" y="T9"/>
                  </a:cxn>
                </a:cxnLst>
                <a:rect l="0" t="0" r="r" b="b"/>
                <a:pathLst>
                  <a:path w="286" h="309">
                    <a:moveTo>
                      <a:pt x="0" y="215"/>
                    </a:moveTo>
                    <a:lnTo>
                      <a:pt x="162" y="309"/>
                    </a:lnTo>
                    <a:lnTo>
                      <a:pt x="286" y="93"/>
                    </a:lnTo>
                    <a:lnTo>
                      <a:pt x="124" y="0"/>
                    </a:lnTo>
                    <a:lnTo>
                      <a:pt x="0" y="215"/>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endParaRPr>
              </a:p>
            </p:txBody>
          </p:sp>
          <p:sp>
            <p:nvSpPr>
              <p:cNvPr id="78" name="Line 1757">
                <a:extLst>
                  <a:ext uri="{FF2B5EF4-FFF2-40B4-BE49-F238E27FC236}">
                    <a16:creationId xmlns:a16="http://schemas.microsoft.com/office/drawing/2014/main" id="{A6BB14FC-2030-2D2C-89DB-E19DCE71779A}"/>
                  </a:ext>
                </a:extLst>
              </p:cNvPr>
              <p:cNvSpPr>
                <a:spLocks noChangeShapeType="1"/>
              </p:cNvSpPr>
              <p:nvPr/>
            </p:nvSpPr>
            <p:spPr bwMode="auto">
              <a:xfrm>
                <a:off x="6265863" y="1196975"/>
                <a:ext cx="0" cy="0"/>
              </a:xfrm>
              <a:prstGeom prst="lin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endParaRPr>
              </a:p>
            </p:txBody>
          </p:sp>
          <p:sp>
            <p:nvSpPr>
              <p:cNvPr id="79" name="Freeform 1758">
                <a:extLst>
                  <a:ext uri="{FF2B5EF4-FFF2-40B4-BE49-F238E27FC236}">
                    <a16:creationId xmlns:a16="http://schemas.microsoft.com/office/drawing/2014/main" id="{ADD8E81D-A66E-38CA-C2E2-26B485601CB9}"/>
                  </a:ext>
                </a:extLst>
              </p:cNvPr>
              <p:cNvSpPr>
                <a:spLocks noEditPoints="1"/>
              </p:cNvSpPr>
              <p:nvPr/>
            </p:nvSpPr>
            <p:spPr bwMode="auto">
              <a:xfrm>
                <a:off x="6256338" y="1206500"/>
                <a:ext cx="55563" cy="42863"/>
              </a:xfrm>
              <a:custGeom>
                <a:avLst/>
                <a:gdLst>
                  <a:gd name="T0" fmla="*/ 47 w 174"/>
                  <a:gd name="T1" fmla="*/ 127 h 139"/>
                  <a:gd name="T2" fmla="*/ 47 w 174"/>
                  <a:gd name="T3" fmla="*/ 127 h 139"/>
                  <a:gd name="T4" fmla="*/ 56 w 174"/>
                  <a:gd name="T5" fmla="*/ 131 h 139"/>
                  <a:gd name="T6" fmla="*/ 64 w 174"/>
                  <a:gd name="T7" fmla="*/ 135 h 139"/>
                  <a:gd name="T8" fmla="*/ 73 w 174"/>
                  <a:gd name="T9" fmla="*/ 137 h 139"/>
                  <a:gd name="T10" fmla="*/ 83 w 174"/>
                  <a:gd name="T11" fmla="*/ 139 h 139"/>
                  <a:gd name="T12" fmla="*/ 91 w 174"/>
                  <a:gd name="T13" fmla="*/ 139 h 139"/>
                  <a:gd name="T14" fmla="*/ 100 w 174"/>
                  <a:gd name="T15" fmla="*/ 139 h 139"/>
                  <a:gd name="T16" fmla="*/ 109 w 174"/>
                  <a:gd name="T17" fmla="*/ 138 h 139"/>
                  <a:gd name="T18" fmla="*/ 117 w 174"/>
                  <a:gd name="T19" fmla="*/ 137 h 139"/>
                  <a:gd name="T20" fmla="*/ 127 w 174"/>
                  <a:gd name="T21" fmla="*/ 133 h 139"/>
                  <a:gd name="T22" fmla="*/ 135 w 174"/>
                  <a:gd name="T23" fmla="*/ 130 h 139"/>
                  <a:gd name="T24" fmla="*/ 143 w 174"/>
                  <a:gd name="T25" fmla="*/ 125 h 139"/>
                  <a:gd name="T26" fmla="*/ 150 w 174"/>
                  <a:gd name="T27" fmla="*/ 121 h 139"/>
                  <a:gd name="T28" fmla="*/ 157 w 174"/>
                  <a:gd name="T29" fmla="*/ 115 h 139"/>
                  <a:gd name="T30" fmla="*/ 164 w 174"/>
                  <a:gd name="T31" fmla="*/ 108 h 139"/>
                  <a:gd name="T32" fmla="*/ 169 w 174"/>
                  <a:gd name="T33" fmla="*/ 101 h 139"/>
                  <a:gd name="T34" fmla="*/ 174 w 174"/>
                  <a:gd name="T35" fmla="*/ 93 h 139"/>
                  <a:gd name="T36" fmla="*/ 13 w 174"/>
                  <a:gd name="T37" fmla="*/ 0 h 139"/>
                  <a:gd name="T38" fmla="*/ 13 w 174"/>
                  <a:gd name="T39" fmla="*/ 0 h 139"/>
                  <a:gd name="T40" fmla="*/ 8 w 174"/>
                  <a:gd name="T41" fmla="*/ 8 h 139"/>
                  <a:gd name="T42" fmla="*/ 5 w 174"/>
                  <a:gd name="T43" fmla="*/ 16 h 139"/>
                  <a:gd name="T44" fmla="*/ 3 w 174"/>
                  <a:gd name="T45" fmla="*/ 26 h 139"/>
                  <a:gd name="T46" fmla="*/ 1 w 174"/>
                  <a:gd name="T47" fmla="*/ 35 h 139"/>
                  <a:gd name="T48" fmla="*/ 0 w 174"/>
                  <a:gd name="T49" fmla="*/ 44 h 139"/>
                  <a:gd name="T50" fmla="*/ 0 w 174"/>
                  <a:gd name="T51" fmla="*/ 52 h 139"/>
                  <a:gd name="T52" fmla="*/ 1 w 174"/>
                  <a:gd name="T53" fmla="*/ 62 h 139"/>
                  <a:gd name="T54" fmla="*/ 4 w 174"/>
                  <a:gd name="T55" fmla="*/ 71 h 139"/>
                  <a:gd name="T56" fmla="*/ 6 w 174"/>
                  <a:gd name="T57" fmla="*/ 79 h 139"/>
                  <a:gd name="T58" fmla="*/ 9 w 174"/>
                  <a:gd name="T59" fmla="*/ 87 h 139"/>
                  <a:gd name="T60" fmla="*/ 14 w 174"/>
                  <a:gd name="T61" fmla="*/ 95 h 139"/>
                  <a:gd name="T62" fmla="*/ 19 w 174"/>
                  <a:gd name="T63" fmla="*/ 102 h 139"/>
                  <a:gd name="T64" fmla="*/ 26 w 174"/>
                  <a:gd name="T65" fmla="*/ 109 h 139"/>
                  <a:gd name="T66" fmla="*/ 32 w 174"/>
                  <a:gd name="T67" fmla="*/ 116 h 139"/>
                  <a:gd name="T68" fmla="*/ 38 w 174"/>
                  <a:gd name="T69" fmla="*/ 122 h 139"/>
                  <a:gd name="T70" fmla="*/ 47 w 174"/>
                  <a:gd name="T71" fmla="*/ 127 h 139"/>
                  <a:gd name="T72" fmla="*/ 47 w 174"/>
                  <a:gd name="T73" fmla="*/ 127 h 139"/>
                  <a:gd name="T74" fmla="*/ 47 w 174"/>
                  <a:gd name="T75" fmla="*/ 127 h 139"/>
                  <a:gd name="T76" fmla="*/ 47 w 174"/>
                  <a:gd name="T77" fmla="*/ 127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74" h="139">
                    <a:moveTo>
                      <a:pt x="47" y="127"/>
                    </a:moveTo>
                    <a:lnTo>
                      <a:pt x="47" y="127"/>
                    </a:lnTo>
                    <a:lnTo>
                      <a:pt x="56" y="131"/>
                    </a:lnTo>
                    <a:lnTo>
                      <a:pt x="64" y="135"/>
                    </a:lnTo>
                    <a:lnTo>
                      <a:pt x="73" y="137"/>
                    </a:lnTo>
                    <a:lnTo>
                      <a:pt x="83" y="139"/>
                    </a:lnTo>
                    <a:lnTo>
                      <a:pt x="91" y="139"/>
                    </a:lnTo>
                    <a:lnTo>
                      <a:pt x="100" y="139"/>
                    </a:lnTo>
                    <a:lnTo>
                      <a:pt x="109" y="138"/>
                    </a:lnTo>
                    <a:lnTo>
                      <a:pt x="117" y="137"/>
                    </a:lnTo>
                    <a:lnTo>
                      <a:pt x="127" y="133"/>
                    </a:lnTo>
                    <a:lnTo>
                      <a:pt x="135" y="130"/>
                    </a:lnTo>
                    <a:lnTo>
                      <a:pt x="143" y="125"/>
                    </a:lnTo>
                    <a:lnTo>
                      <a:pt x="150" y="121"/>
                    </a:lnTo>
                    <a:lnTo>
                      <a:pt x="157" y="115"/>
                    </a:lnTo>
                    <a:lnTo>
                      <a:pt x="164" y="108"/>
                    </a:lnTo>
                    <a:lnTo>
                      <a:pt x="169" y="101"/>
                    </a:lnTo>
                    <a:lnTo>
                      <a:pt x="174" y="93"/>
                    </a:lnTo>
                    <a:lnTo>
                      <a:pt x="13" y="0"/>
                    </a:lnTo>
                    <a:lnTo>
                      <a:pt x="13" y="0"/>
                    </a:lnTo>
                    <a:lnTo>
                      <a:pt x="8" y="8"/>
                    </a:lnTo>
                    <a:lnTo>
                      <a:pt x="5" y="16"/>
                    </a:lnTo>
                    <a:lnTo>
                      <a:pt x="3" y="26"/>
                    </a:lnTo>
                    <a:lnTo>
                      <a:pt x="1" y="35"/>
                    </a:lnTo>
                    <a:lnTo>
                      <a:pt x="0" y="44"/>
                    </a:lnTo>
                    <a:lnTo>
                      <a:pt x="0" y="52"/>
                    </a:lnTo>
                    <a:lnTo>
                      <a:pt x="1" y="62"/>
                    </a:lnTo>
                    <a:lnTo>
                      <a:pt x="4" y="71"/>
                    </a:lnTo>
                    <a:lnTo>
                      <a:pt x="6" y="79"/>
                    </a:lnTo>
                    <a:lnTo>
                      <a:pt x="9" y="87"/>
                    </a:lnTo>
                    <a:lnTo>
                      <a:pt x="14" y="95"/>
                    </a:lnTo>
                    <a:lnTo>
                      <a:pt x="19" y="102"/>
                    </a:lnTo>
                    <a:lnTo>
                      <a:pt x="26" y="109"/>
                    </a:lnTo>
                    <a:lnTo>
                      <a:pt x="32" y="116"/>
                    </a:lnTo>
                    <a:lnTo>
                      <a:pt x="38" y="122"/>
                    </a:lnTo>
                    <a:lnTo>
                      <a:pt x="47" y="127"/>
                    </a:lnTo>
                    <a:lnTo>
                      <a:pt x="47" y="127"/>
                    </a:lnTo>
                    <a:close/>
                    <a:moveTo>
                      <a:pt x="47" y="127"/>
                    </a:moveTo>
                    <a:lnTo>
                      <a:pt x="47" y="1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endParaRPr>
              </a:p>
            </p:txBody>
          </p:sp>
          <p:sp>
            <p:nvSpPr>
              <p:cNvPr id="80" name="Freeform 1759">
                <a:extLst>
                  <a:ext uri="{FF2B5EF4-FFF2-40B4-BE49-F238E27FC236}">
                    <a16:creationId xmlns:a16="http://schemas.microsoft.com/office/drawing/2014/main" id="{E05DDC1C-5407-4681-C587-33C55B3B60BE}"/>
                  </a:ext>
                </a:extLst>
              </p:cNvPr>
              <p:cNvSpPr>
                <a:spLocks/>
              </p:cNvSpPr>
              <p:nvPr/>
            </p:nvSpPr>
            <p:spPr bwMode="auto">
              <a:xfrm>
                <a:off x="6256338" y="1206500"/>
                <a:ext cx="55563" cy="42863"/>
              </a:xfrm>
              <a:custGeom>
                <a:avLst/>
                <a:gdLst>
                  <a:gd name="T0" fmla="*/ 47 w 174"/>
                  <a:gd name="T1" fmla="*/ 127 h 139"/>
                  <a:gd name="T2" fmla="*/ 47 w 174"/>
                  <a:gd name="T3" fmla="*/ 127 h 139"/>
                  <a:gd name="T4" fmla="*/ 56 w 174"/>
                  <a:gd name="T5" fmla="*/ 131 h 139"/>
                  <a:gd name="T6" fmla="*/ 64 w 174"/>
                  <a:gd name="T7" fmla="*/ 135 h 139"/>
                  <a:gd name="T8" fmla="*/ 73 w 174"/>
                  <a:gd name="T9" fmla="*/ 137 h 139"/>
                  <a:gd name="T10" fmla="*/ 83 w 174"/>
                  <a:gd name="T11" fmla="*/ 139 h 139"/>
                  <a:gd name="T12" fmla="*/ 91 w 174"/>
                  <a:gd name="T13" fmla="*/ 139 h 139"/>
                  <a:gd name="T14" fmla="*/ 100 w 174"/>
                  <a:gd name="T15" fmla="*/ 139 h 139"/>
                  <a:gd name="T16" fmla="*/ 109 w 174"/>
                  <a:gd name="T17" fmla="*/ 138 h 139"/>
                  <a:gd name="T18" fmla="*/ 117 w 174"/>
                  <a:gd name="T19" fmla="*/ 137 h 139"/>
                  <a:gd name="T20" fmla="*/ 127 w 174"/>
                  <a:gd name="T21" fmla="*/ 133 h 139"/>
                  <a:gd name="T22" fmla="*/ 135 w 174"/>
                  <a:gd name="T23" fmla="*/ 130 h 139"/>
                  <a:gd name="T24" fmla="*/ 143 w 174"/>
                  <a:gd name="T25" fmla="*/ 125 h 139"/>
                  <a:gd name="T26" fmla="*/ 150 w 174"/>
                  <a:gd name="T27" fmla="*/ 121 h 139"/>
                  <a:gd name="T28" fmla="*/ 157 w 174"/>
                  <a:gd name="T29" fmla="*/ 115 h 139"/>
                  <a:gd name="T30" fmla="*/ 164 w 174"/>
                  <a:gd name="T31" fmla="*/ 108 h 139"/>
                  <a:gd name="T32" fmla="*/ 169 w 174"/>
                  <a:gd name="T33" fmla="*/ 101 h 139"/>
                  <a:gd name="T34" fmla="*/ 174 w 174"/>
                  <a:gd name="T35" fmla="*/ 93 h 139"/>
                  <a:gd name="T36" fmla="*/ 13 w 174"/>
                  <a:gd name="T37" fmla="*/ 0 h 139"/>
                  <a:gd name="T38" fmla="*/ 13 w 174"/>
                  <a:gd name="T39" fmla="*/ 0 h 139"/>
                  <a:gd name="T40" fmla="*/ 8 w 174"/>
                  <a:gd name="T41" fmla="*/ 8 h 139"/>
                  <a:gd name="T42" fmla="*/ 5 w 174"/>
                  <a:gd name="T43" fmla="*/ 16 h 139"/>
                  <a:gd name="T44" fmla="*/ 3 w 174"/>
                  <a:gd name="T45" fmla="*/ 26 h 139"/>
                  <a:gd name="T46" fmla="*/ 1 w 174"/>
                  <a:gd name="T47" fmla="*/ 35 h 139"/>
                  <a:gd name="T48" fmla="*/ 0 w 174"/>
                  <a:gd name="T49" fmla="*/ 44 h 139"/>
                  <a:gd name="T50" fmla="*/ 0 w 174"/>
                  <a:gd name="T51" fmla="*/ 52 h 139"/>
                  <a:gd name="T52" fmla="*/ 1 w 174"/>
                  <a:gd name="T53" fmla="*/ 62 h 139"/>
                  <a:gd name="T54" fmla="*/ 4 w 174"/>
                  <a:gd name="T55" fmla="*/ 71 h 139"/>
                  <a:gd name="T56" fmla="*/ 6 w 174"/>
                  <a:gd name="T57" fmla="*/ 79 h 139"/>
                  <a:gd name="T58" fmla="*/ 9 w 174"/>
                  <a:gd name="T59" fmla="*/ 87 h 139"/>
                  <a:gd name="T60" fmla="*/ 14 w 174"/>
                  <a:gd name="T61" fmla="*/ 95 h 139"/>
                  <a:gd name="T62" fmla="*/ 19 w 174"/>
                  <a:gd name="T63" fmla="*/ 102 h 139"/>
                  <a:gd name="T64" fmla="*/ 26 w 174"/>
                  <a:gd name="T65" fmla="*/ 109 h 139"/>
                  <a:gd name="T66" fmla="*/ 32 w 174"/>
                  <a:gd name="T67" fmla="*/ 116 h 139"/>
                  <a:gd name="T68" fmla="*/ 38 w 174"/>
                  <a:gd name="T69" fmla="*/ 122 h 139"/>
                  <a:gd name="T70" fmla="*/ 47 w 174"/>
                  <a:gd name="T71" fmla="*/ 127 h 139"/>
                  <a:gd name="T72" fmla="*/ 47 w 174"/>
                  <a:gd name="T73" fmla="*/ 127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74" h="139">
                    <a:moveTo>
                      <a:pt x="47" y="127"/>
                    </a:moveTo>
                    <a:lnTo>
                      <a:pt x="47" y="127"/>
                    </a:lnTo>
                    <a:lnTo>
                      <a:pt x="56" y="131"/>
                    </a:lnTo>
                    <a:lnTo>
                      <a:pt x="64" y="135"/>
                    </a:lnTo>
                    <a:lnTo>
                      <a:pt x="73" y="137"/>
                    </a:lnTo>
                    <a:lnTo>
                      <a:pt x="83" y="139"/>
                    </a:lnTo>
                    <a:lnTo>
                      <a:pt x="91" y="139"/>
                    </a:lnTo>
                    <a:lnTo>
                      <a:pt x="100" y="139"/>
                    </a:lnTo>
                    <a:lnTo>
                      <a:pt x="109" y="138"/>
                    </a:lnTo>
                    <a:lnTo>
                      <a:pt x="117" y="137"/>
                    </a:lnTo>
                    <a:lnTo>
                      <a:pt x="127" y="133"/>
                    </a:lnTo>
                    <a:lnTo>
                      <a:pt x="135" y="130"/>
                    </a:lnTo>
                    <a:lnTo>
                      <a:pt x="143" y="125"/>
                    </a:lnTo>
                    <a:lnTo>
                      <a:pt x="150" y="121"/>
                    </a:lnTo>
                    <a:lnTo>
                      <a:pt x="157" y="115"/>
                    </a:lnTo>
                    <a:lnTo>
                      <a:pt x="164" y="108"/>
                    </a:lnTo>
                    <a:lnTo>
                      <a:pt x="169" y="101"/>
                    </a:lnTo>
                    <a:lnTo>
                      <a:pt x="174" y="93"/>
                    </a:lnTo>
                    <a:lnTo>
                      <a:pt x="13" y="0"/>
                    </a:lnTo>
                    <a:lnTo>
                      <a:pt x="13" y="0"/>
                    </a:lnTo>
                    <a:lnTo>
                      <a:pt x="8" y="8"/>
                    </a:lnTo>
                    <a:lnTo>
                      <a:pt x="5" y="16"/>
                    </a:lnTo>
                    <a:lnTo>
                      <a:pt x="3" y="26"/>
                    </a:lnTo>
                    <a:lnTo>
                      <a:pt x="1" y="35"/>
                    </a:lnTo>
                    <a:lnTo>
                      <a:pt x="0" y="44"/>
                    </a:lnTo>
                    <a:lnTo>
                      <a:pt x="0" y="52"/>
                    </a:lnTo>
                    <a:lnTo>
                      <a:pt x="1" y="62"/>
                    </a:lnTo>
                    <a:lnTo>
                      <a:pt x="4" y="71"/>
                    </a:lnTo>
                    <a:lnTo>
                      <a:pt x="6" y="79"/>
                    </a:lnTo>
                    <a:lnTo>
                      <a:pt x="9" y="87"/>
                    </a:lnTo>
                    <a:lnTo>
                      <a:pt x="14" y="95"/>
                    </a:lnTo>
                    <a:lnTo>
                      <a:pt x="19" y="102"/>
                    </a:lnTo>
                    <a:lnTo>
                      <a:pt x="26" y="109"/>
                    </a:lnTo>
                    <a:lnTo>
                      <a:pt x="32" y="116"/>
                    </a:lnTo>
                    <a:lnTo>
                      <a:pt x="38" y="122"/>
                    </a:lnTo>
                    <a:lnTo>
                      <a:pt x="47" y="127"/>
                    </a:lnTo>
                    <a:lnTo>
                      <a:pt x="47" y="127"/>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endParaRPr>
              </a:p>
            </p:txBody>
          </p:sp>
          <p:sp>
            <p:nvSpPr>
              <p:cNvPr id="81" name="Line 1760">
                <a:extLst>
                  <a:ext uri="{FF2B5EF4-FFF2-40B4-BE49-F238E27FC236}">
                    <a16:creationId xmlns:a16="http://schemas.microsoft.com/office/drawing/2014/main" id="{69FAFAAF-CF75-25CC-A613-963D9FF49FC1}"/>
                  </a:ext>
                </a:extLst>
              </p:cNvPr>
              <p:cNvSpPr>
                <a:spLocks noChangeShapeType="1"/>
              </p:cNvSpPr>
              <p:nvPr/>
            </p:nvSpPr>
            <p:spPr bwMode="auto">
              <a:xfrm>
                <a:off x="6270626" y="1246188"/>
                <a:ext cx="0" cy="0"/>
              </a:xfrm>
              <a:prstGeom prst="lin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endParaRPr>
              </a:p>
            </p:txBody>
          </p:sp>
          <p:sp>
            <p:nvSpPr>
              <p:cNvPr id="82" name="Freeform 1761">
                <a:extLst>
                  <a:ext uri="{FF2B5EF4-FFF2-40B4-BE49-F238E27FC236}">
                    <a16:creationId xmlns:a16="http://schemas.microsoft.com/office/drawing/2014/main" id="{026ED004-8FDB-023D-8BBF-E7B59778E48C}"/>
                  </a:ext>
                </a:extLst>
              </p:cNvPr>
              <p:cNvSpPr>
                <a:spLocks noEditPoints="1"/>
              </p:cNvSpPr>
              <p:nvPr/>
            </p:nvSpPr>
            <p:spPr bwMode="auto">
              <a:xfrm>
                <a:off x="6275388" y="912813"/>
                <a:ext cx="298450" cy="238125"/>
              </a:xfrm>
              <a:custGeom>
                <a:avLst/>
                <a:gdLst>
                  <a:gd name="T0" fmla="*/ 716 w 940"/>
                  <a:gd name="T1" fmla="*/ 216 h 750"/>
                  <a:gd name="T2" fmla="*/ 654 w 940"/>
                  <a:gd name="T3" fmla="*/ 123 h 750"/>
                  <a:gd name="T4" fmla="*/ 564 w 940"/>
                  <a:gd name="T5" fmla="*/ 50 h 750"/>
                  <a:gd name="T6" fmla="*/ 512 w 940"/>
                  <a:gd name="T7" fmla="*/ 26 h 750"/>
                  <a:gd name="T8" fmla="*/ 441 w 940"/>
                  <a:gd name="T9" fmla="*/ 5 h 750"/>
                  <a:gd name="T10" fmla="*/ 368 w 940"/>
                  <a:gd name="T11" fmla="*/ 0 h 750"/>
                  <a:gd name="T12" fmla="*/ 296 w 940"/>
                  <a:gd name="T13" fmla="*/ 8 h 750"/>
                  <a:gd name="T14" fmla="*/ 228 w 940"/>
                  <a:gd name="T15" fmla="*/ 30 h 750"/>
                  <a:gd name="T16" fmla="*/ 164 w 940"/>
                  <a:gd name="T17" fmla="*/ 65 h 750"/>
                  <a:gd name="T18" fmla="*/ 108 w 940"/>
                  <a:gd name="T19" fmla="*/ 113 h 750"/>
                  <a:gd name="T20" fmla="*/ 61 w 940"/>
                  <a:gd name="T21" fmla="*/ 171 h 750"/>
                  <a:gd name="T22" fmla="*/ 33 w 940"/>
                  <a:gd name="T23" fmla="*/ 222 h 750"/>
                  <a:gd name="T24" fmla="*/ 10 w 940"/>
                  <a:gd name="T25" fmla="*/ 292 h 750"/>
                  <a:gd name="T26" fmla="*/ 0 w 940"/>
                  <a:gd name="T27" fmla="*/ 365 h 750"/>
                  <a:gd name="T28" fmla="*/ 6 w 940"/>
                  <a:gd name="T29" fmla="*/ 437 h 750"/>
                  <a:gd name="T30" fmla="*/ 25 w 940"/>
                  <a:gd name="T31" fmla="*/ 507 h 750"/>
                  <a:gd name="T32" fmla="*/ 56 w 940"/>
                  <a:gd name="T33" fmla="*/ 572 h 750"/>
                  <a:gd name="T34" fmla="*/ 100 w 940"/>
                  <a:gd name="T35" fmla="*/ 630 h 750"/>
                  <a:gd name="T36" fmla="*/ 156 w 940"/>
                  <a:gd name="T37" fmla="*/ 680 h 750"/>
                  <a:gd name="T38" fmla="*/ 206 w 940"/>
                  <a:gd name="T39" fmla="*/ 710 h 750"/>
                  <a:gd name="T40" fmla="*/ 275 w 940"/>
                  <a:gd name="T41" fmla="*/ 737 h 750"/>
                  <a:gd name="T42" fmla="*/ 348 w 940"/>
                  <a:gd name="T43" fmla="*/ 749 h 750"/>
                  <a:gd name="T44" fmla="*/ 420 w 940"/>
                  <a:gd name="T45" fmla="*/ 748 h 750"/>
                  <a:gd name="T46" fmla="*/ 491 w 940"/>
                  <a:gd name="T47" fmla="*/ 732 h 750"/>
                  <a:gd name="T48" fmla="*/ 557 w 940"/>
                  <a:gd name="T49" fmla="*/ 704 h 750"/>
                  <a:gd name="T50" fmla="*/ 617 w 940"/>
                  <a:gd name="T51" fmla="*/ 664 h 750"/>
                  <a:gd name="T52" fmla="*/ 668 w 940"/>
                  <a:gd name="T53" fmla="*/ 610 h 750"/>
                  <a:gd name="T54" fmla="*/ 701 w 940"/>
                  <a:gd name="T55" fmla="*/ 563 h 750"/>
                  <a:gd name="T56" fmla="*/ 740 w 940"/>
                  <a:gd name="T57" fmla="*/ 464 h 750"/>
                  <a:gd name="T58" fmla="*/ 751 w 940"/>
                  <a:gd name="T59" fmla="*/ 362 h 750"/>
                  <a:gd name="T60" fmla="*/ 682 w 940"/>
                  <a:gd name="T61" fmla="*/ 441 h 750"/>
                  <a:gd name="T62" fmla="*/ 663 w 940"/>
                  <a:gd name="T63" fmla="*/ 502 h 750"/>
                  <a:gd name="T64" fmla="*/ 638 w 940"/>
                  <a:gd name="T65" fmla="*/ 545 h 750"/>
                  <a:gd name="T66" fmla="*/ 600 w 940"/>
                  <a:gd name="T67" fmla="*/ 594 h 750"/>
                  <a:gd name="T68" fmla="*/ 552 w 940"/>
                  <a:gd name="T69" fmla="*/ 633 h 750"/>
                  <a:gd name="T70" fmla="*/ 500 w 940"/>
                  <a:gd name="T71" fmla="*/ 662 h 750"/>
                  <a:gd name="T72" fmla="*/ 442 w 940"/>
                  <a:gd name="T73" fmla="*/ 681 h 750"/>
                  <a:gd name="T74" fmla="*/ 383 w 940"/>
                  <a:gd name="T75" fmla="*/ 688 h 750"/>
                  <a:gd name="T76" fmla="*/ 322 w 940"/>
                  <a:gd name="T77" fmla="*/ 683 h 750"/>
                  <a:gd name="T78" fmla="*/ 263 w 940"/>
                  <a:gd name="T79" fmla="*/ 667 h 750"/>
                  <a:gd name="T80" fmla="*/ 220 w 940"/>
                  <a:gd name="T81" fmla="*/ 646 h 750"/>
                  <a:gd name="T82" fmla="*/ 167 w 940"/>
                  <a:gd name="T83" fmla="*/ 609 h 750"/>
                  <a:gd name="T84" fmla="*/ 126 w 940"/>
                  <a:gd name="T85" fmla="*/ 564 h 750"/>
                  <a:gd name="T86" fmla="*/ 94 w 940"/>
                  <a:gd name="T87" fmla="*/ 513 h 750"/>
                  <a:gd name="T88" fmla="*/ 74 w 940"/>
                  <a:gd name="T89" fmla="*/ 456 h 750"/>
                  <a:gd name="T90" fmla="*/ 63 w 940"/>
                  <a:gd name="T91" fmla="*/ 397 h 750"/>
                  <a:gd name="T92" fmla="*/ 65 w 940"/>
                  <a:gd name="T93" fmla="*/ 336 h 750"/>
                  <a:gd name="T94" fmla="*/ 78 w 940"/>
                  <a:gd name="T95" fmla="*/ 276 h 750"/>
                  <a:gd name="T96" fmla="*/ 105 w 940"/>
                  <a:gd name="T97" fmla="*/ 218 h 750"/>
                  <a:gd name="T98" fmla="*/ 132 w 940"/>
                  <a:gd name="T99" fmla="*/ 179 h 750"/>
                  <a:gd name="T100" fmla="*/ 176 w 940"/>
                  <a:gd name="T101" fmla="*/ 135 h 750"/>
                  <a:gd name="T102" fmla="*/ 225 w 940"/>
                  <a:gd name="T103" fmla="*/ 101 h 750"/>
                  <a:gd name="T104" fmla="*/ 281 w 940"/>
                  <a:gd name="T105" fmla="*/ 77 h 750"/>
                  <a:gd name="T106" fmla="*/ 339 w 940"/>
                  <a:gd name="T107" fmla="*/ 64 h 750"/>
                  <a:gd name="T108" fmla="*/ 399 w 940"/>
                  <a:gd name="T109" fmla="*/ 63 h 750"/>
                  <a:gd name="T110" fmla="*/ 460 w 940"/>
                  <a:gd name="T111" fmla="*/ 73 h 750"/>
                  <a:gd name="T112" fmla="*/ 519 w 940"/>
                  <a:gd name="T113" fmla="*/ 96 h 750"/>
                  <a:gd name="T114" fmla="*/ 578 w 940"/>
                  <a:gd name="T115" fmla="*/ 135 h 750"/>
                  <a:gd name="T116" fmla="*/ 645 w 940"/>
                  <a:gd name="T117" fmla="*/ 216 h 750"/>
                  <a:gd name="T118" fmla="*/ 409 w 940"/>
                  <a:gd name="T119" fmla="*/ 353 h 750"/>
                  <a:gd name="T120" fmla="*/ 416 w 940"/>
                  <a:gd name="T121" fmla="*/ 452 h 750"/>
                  <a:gd name="T122" fmla="*/ 940 w 940"/>
                  <a:gd name="T123" fmla="*/ 95 h 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940" h="750">
                    <a:moveTo>
                      <a:pt x="710" y="121"/>
                    </a:moveTo>
                    <a:lnTo>
                      <a:pt x="788" y="146"/>
                    </a:lnTo>
                    <a:lnTo>
                      <a:pt x="716" y="216"/>
                    </a:lnTo>
                    <a:lnTo>
                      <a:pt x="716" y="216"/>
                    </a:lnTo>
                    <a:lnTo>
                      <a:pt x="703" y="191"/>
                    </a:lnTo>
                    <a:lnTo>
                      <a:pt x="688" y="167"/>
                    </a:lnTo>
                    <a:lnTo>
                      <a:pt x="672" y="144"/>
                    </a:lnTo>
                    <a:lnTo>
                      <a:pt x="654" y="123"/>
                    </a:lnTo>
                    <a:lnTo>
                      <a:pt x="634" y="102"/>
                    </a:lnTo>
                    <a:lnTo>
                      <a:pt x="613" y="84"/>
                    </a:lnTo>
                    <a:lnTo>
                      <a:pt x="590" y="66"/>
                    </a:lnTo>
                    <a:lnTo>
                      <a:pt x="564" y="50"/>
                    </a:lnTo>
                    <a:lnTo>
                      <a:pt x="564" y="50"/>
                    </a:lnTo>
                    <a:lnTo>
                      <a:pt x="547" y="41"/>
                    </a:lnTo>
                    <a:lnTo>
                      <a:pt x="529" y="33"/>
                    </a:lnTo>
                    <a:lnTo>
                      <a:pt x="512" y="26"/>
                    </a:lnTo>
                    <a:lnTo>
                      <a:pt x="494" y="19"/>
                    </a:lnTo>
                    <a:lnTo>
                      <a:pt x="477" y="13"/>
                    </a:lnTo>
                    <a:lnTo>
                      <a:pt x="459" y="8"/>
                    </a:lnTo>
                    <a:lnTo>
                      <a:pt x="441" y="5"/>
                    </a:lnTo>
                    <a:lnTo>
                      <a:pt x="423" y="2"/>
                    </a:lnTo>
                    <a:lnTo>
                      <a:pt x="404" y="0"/>
                    </a:lnTo>
                    <a:lnTo>
                      <a:pt x="387" y="0"/>
                    </a:lnTo>
                    <a:lnTo>
                      <a:pt x="368" y="0"/>
                    </a:lnTo>
                    <a:lnTo>
                      <a:pt x="350" y="0"/>
                    </a:lnTo>
                    <a:lnTo>
                      <a:pt x="332" y="2"/>
                    </a:lnTo>
                    <a:lnTo>
                      <a:pt x="315" y="5"/>
                    </a:lnTo>
                    <a:lnTo>
                      <a:pt x="296" y="8"/>
                    </a:lnTo>
                    <a:lnTo>
                      <a:pt x="279" y="13"/>
                    </a:lnTo>
                    <a:lnTo>
                      <a:pt x="261" y="18"/>
                    </a:lnTo>
                    <a:lnTo>
                      <a:pt x="245" y="23"/>
                    </a:lnTo>
                    <a:lnTo>
                      <a:pt x="228" y="30"/>
                    </a:lnTo>
                    <a:lnTo>
                      <a:pt x="212" y="37"/>
                    </a:lnTo>
                    <a:lnTo>
                      <a:pt x="195" y="47"/>
                    </a:lnTo>
                    <a:lnTo>
                      <a:pt x="180" y="55"/>
                    </a:lnTo>
                    <a:lnTo>
                      <a:pt x="164" y="65"/>
                    </a:lnTo>
                    <a:lnTo>
                      <a:pt x="150" y="76"/>
                    </a:lnTo>
                    <a:lnTo>
                      <a:pt x="135" y="87"/>
                    </a:lnTo>
                    <a:lnTo>
                      <a:pt x="121" y="99"/>
                    </a:lnTo>
                    <a:lnTo>
                      <a:pt x="108" y="113"/>
                    </a:lnTo>
                    <a:lnTo>
                      <a:pt x="96" y="125"/>
                    </a:lnTo>
                    <a:lnTo>
                      <a:pt x="83" y="140"/>
                    </a:lnTo>
                    <a:lnTo>
                      <a:pt x="71" y="156"/>
                    </a:lnTo>
                    <a:lnTo>
                      <a:pt x="61" y="171"/>
                    </a:lnTo>
                    <a:lnTo>
                      <a:pt x="52" y="188"/>
                    </a:lnTo>
                    <a:lnTo>
                      <a:pt x="52" y="188"/>
                    </a:lnTo>
                    <a:lnTo>
                      <a:pt x="42" y="204"/>
                    </a:lnTo>
                    <a:lnTo>
                      <a:pt x="33" y="222"/>
                    </a:lnTo>
                    <a:lnTo>
                      <a:pt x="26" y="239"/>
                    </a:lnTo>
                    <a:lnTo>
                      <a:pt x="20" y="256"/>
                    </a:lnTo>
                    <a:lnTo>
                      <a:pt x="14" y="275"/>
                    </a:lnTo>
                    <a:lnTo>
                      <a:pt x="10" y="292"/>
                    </a:lnTo>
                    <a:lnTo>
                      <a:pt x="6" y="311"/>
                    </a:lnTo>
                    <a:lnTo>
                      <a:pt x="4" y="328"/>
                    </a:lnTo>
                    <a:lnTo>
                      <a:pt x="2" y="347"/>
                    </a:lnTo>
                    <a:lnTo>
                      <a:pt x="0" y="365"/>
                    </a:lnTo>
                    <a:lnTo>
                      <a:pt x="0" y="383"/>
                    </a:lnTo>
                    <a:lnTo>
                      <a:pt x="2" y="401"/>
                    </a:lnTo>
                    <a:lnTo>
                      <a:pt x="4" y="419"/>
                    </a:lnTo>
                    <a:lnTo>
                      <a:pt x="6" y="437"/>
                    </a:lnTo>
                    <a:lnTo>
                      <a:pt x="10" y="455"/>
                    </a:lnTo>
                    <a:lnTo>
                      <a:pt x="13" y="472"/>
                    </a:lnTo>
                    <a:lnTo>
                      <a:pt x="19" y="490"/>
                    </a:lnTo>
                    <a:lnTo>
                      <a:pt x="25" y="507"/>
                    </a:lnTo>
                    <a:lnTo>
                      <a:pt x="32" y="523"/>
                    </a:lnTo>
                    <a:lnTo>
                      <a:pt x="39" y="539"/>
                    </a:lnTo>
                    <a:lnTo>
                      <a:pt x="47" y="556"/>
                    </a:lnTo>
                    <a:lnTo>
                      <a:pt x="56" y="572"/>
                    </a:lnTo>
                    <a:lnTo>
                      <a:pt x="67" y="587"/>
                    </a:lnTo>
                    <a:lnTo>
                      <a:pt x="77" y="602"/>
                    </a:lnTo>
                    <a:lnTo>
                      <a:pt x="89" y="616"/>
                    </a:lnTo>
                    <a:lnTo>
                      <a:pt x="100" y="630"/>
                    </a:lnTo>
                    <a:lnTo>
                      <a:pt x="113" y="643"/>
                    </a:lnTo>
                    <a:lnTo>
                      <a:pt x="127" y="655"/>
                    </a:lnTo>
                    <a:lnTo>
                      <a:pt x="141" y="668"/>
                    </a:lnTo>
                    <a:lnTo>
                      <a:pt x="156" y="680"/>
                    </a:lnTo>
                    <a:lnTo>
                      <a:pt x="172" y="690"/>
                    </a:lnTo>
                    <a:lnTo>
                      <a:pt x="188" y="701"/>
                    </a:lnTo>
                    <a:lnTo>
                      <a:pt x="188" y="701"/>
                    </a:lnTo>
                    <a:lnTo>
                      <a:pt x="206" y="710"/>
                    </a:lnTo>
                    <a:lnTo>
                      <a:pt x="223" y="718"/>
                    </a:lnTo>
                    <a:lnTo>
                      <a:pt x="241" y="725"/>
                    </a:lnTo>
                    <a:lnTo>
                      <a:pt x="258" y="732"/>
                    </a:lnTo>
                    <a:lnTo>
                      <a:pt x="275" y="737"/>
                    </a:lnTo>
                    <a:lnTo>
                      <a:pt x="294" y="741"/>
                    </a:lnTo>
                    <a:lnTo>
                      <a:pt x="311" y="745"/>
                    </a:lnTo>
                    <a:lnTo>
                      <a:pt x="330" y="748"/>
                    </a:lnTo>
                    <a:lnTo>
                      <a:pt x="348" y="749"/>
                    </a:lnTo>
                    <a:lnTo>
                      <a:pt x="366" y="750"/>
                    </a:lnTo>
                    <a:lnTo>
                      <a:pt x="384" y="750"/>
                    </a:lnTo>
                    <a:lnTo>
                      <a:pt x="402" y="749"/>
                    </a:lnTo>
                    <a:lnTo>
                      <a:pt x="420" y="748"/>
                    </a:lnTo>
                    <a:lnTo>
                      <a:pt x="438" y="745"/>
                    </a:lnTo>
                    <a:lnTo>
                      <a:pt x="456" y="742"/>
                    </a:lnTo>
                    <a:lnTo>
                      <a:pt x="474" y="738"/>
                    </a:lnTo>
                    <a:lnTo>
                      <a:pt x="491" y="732"/>
                    </a:lnTo>
                    <a:lnTo>
                      <a:pt x="507" y="726"/>
                    </a:lnTo>
                    <a:lnTo>
                      <a:pt x="525" y="720"/>
                    </a:lnTo>
                    <a:lnTo>
                      <a:pt x="541" y="712"/>
                    </a:lnTo>
                    <a:lnTo>
                      <a:pt x="557" y="704"/>
                    </a:lnTo>
                    <a:lnTo>
                      <a:pt x="572" y="695"/>
                    </a:lnTo>
                    <a:lnTo>
                      <a:pt x="588" y="686"/>
                    </a:lnTo>
                    <a:lnTo>
                      <a:pt x="602" y="674"/>
                    </a:lnTo>
                    <a:lnTo>
                      <a:pt x="617" y="664"/>
                    </a:lnTo>
                    <a:lnTo>
                      <a:pt x="631" y="651"/>
                    </a:lnTo>
                    <a:lnTo>
                      <a:pt x="644" y="638"/>
                    </a:lnTo>
                    <a:lnTo>
                      <a:pt x="657" y="624"/>
                    </a:lnTo>
                    <a:lnTo>
                      <a:pt x="668" y="610"/>
                    </a:lnTo>
                    <a:lnTo>
                      <a:pt x="680" y="595"/>
                    </a:lnTo>
                    <a:lnTo>
                      <a:pt x="692" y="579"/>
                    </a:lnTo>
                    <a:lnTo>
                      <a:pt x="701" y="563"/>
                    </a:lnTo>
                    <a:lnTo>
                      <a:pt x="701" y="563"/>
                    </a:lnTo>
                    <a:lnTo>
                      <a:pt x="714" y="538"/>
                    </a:lnTo>
                    <a:lnTo>
                      <a:pt x="725" y="514"/>
                    </a:lnTo>
                    <a:lnTo>
                      <a:pt x="733" y="490"/>
                    </a:lnTo>
                    <a:lnTo>
                      <a:pt x="740" y="464"/>
                    </a:lnTo>
                    <a:lnTo>
                      <a:pt x="746" y="439"/>
                    </a:lnTo>
                    <a:lnTo>
                      <a:pt x="750" y="413"/>
                    </a:lnTo>
                    <a:lnTo>
                      <a:pt x="751" y="387"/>
                    </a:lnTo>
                    <a:lnTo>
                      <a:pt x="751" y="362"/>
                    </a:lnTo>
                    <a:lnTo>
                      <a:pt x="687" y="410"/>
                    </a:lnTo>
                    <a:lnTo>
                      <a:pt x="687" y="410"/>
                    </a:lnTo>
                    <a:lnTo>
                      <a:pt x="685" y="426"/>
                    </a:lnTo>
                    <a:lnTo>
                      <a:pt x="682" y="441"/>
                    </a:lnTo>
                    <a:lnTo>
                      <a:pt x="679" y="457"/>
                    </a:lnTo>
                    <a:lnTo>
                      <a:pt x="674" y="472"/>
                    </a:lnTo>
                    <a:lnTo>
                      <a:pt x="668" y="487"/>
                    </a:lnTo>
                    <a:lnTo>
                      <a:pt x="663" y="502"/>
                    </a:lnTo>
                    <a:lnTo>
                      <a:pt x="656" y="517"/>
                    </a:lnTo>
                    <a:lnTo>
                      <a:pt x="648" y="531"/>
                    </a:lnTo>
                    <a:lnTo>
                      <a:pt x="648" y="531"/>
                    </a:lnTo>
                    <a:lnTo>
                      <a:pt x="638" y="545"/>
                    </a:lnTo>
                    <a:lnTo>
                      <a:pt x="630" y="558"/>
                    </a:lnTo>
                    <a:lnTo>
                      <a:pt x="621" y="571"/>
                    </a:lnTo>
                    <a:lnTo>
                      <a:pt x="610" y="583"/>
                    </a:lnTo>
                    <a:lnTo>
                      <a:pt x="600" y="594"/>
                    </a:lnTo>
                    <a:lnTo>
                      <a:pt x="588" y="606"/>
                    </a:lnTo>
                    <a:lnTo>
                      <a:pt x="577" y="615"/>
                    </a:lnTo>
                    <a:lnTo>
                      <a:pt x="565" y="625"/>
                    </a:lnTo>
                    <a:lnTo>
                      <a:pt x="552" y="633"/>
                    </a:lnTo>
                    <a:lnTo>
                      <a:pt x="540" y="641"/>
                    </a:lnTo>
                    <a:lnTo>
                      <a:pt x="527" y="650"/>
                    </a:lnTo>
                    <a:lnTo>
                      <a:pt x="513" y="657"/>
                    </a:lnTo>
                    <a:lnTo>
                      <a:pt x="500" y="662"/>
                    </a:lnTo>
                    <a:lnTo>
                      <a:pt x="486" y="668"/>
                    </a:lnTo>
                    <a:lnTo>
                      <a:pt x="471" y="673"/>
                    </a:lnTo>
                    <a:lnTo>
                      <a:pt x="457" y="677"/>
                    </a:lnTo>
                    <a:lnTo>
                      <a:pt x="442" y="681"/>
                    </a:lnTo>
                    <a:lnTo>
                      <a:pt x="427" y="684"/>
                    </a:lnTo>
                    <a:lnTo>
                      <a:pt x="413" y="687"/>
                    </a:lnTo>
                    <a:lnTo>
                      <a:pt x="398" y="688"/>
                    </a:lnTo>
                    <a:lnTo>
                      <a:pt x="383" y="688"/>
                    </a:lnTo>
                    <a:lnTo>
                      <a:pt x="368" y="688"/>
                    </a:lnTo>
                    <a:lnTo>
                      <a:pt x="353" y="688"/>
                    </a:lnTo>
                    <a:lnTo>
                      <a:pt x="338" y="686"/>
                    </a:lnTo>
                    <a:lnTo>
                      <a:pt x="322" y="683"/>
                    </a:lnTo>
                    <a:lnTo>
                      <a:pt x="307" y="681"/>
                    </a:lnTo>
                    <a:lnTo>
                      <a:pt x="293" y="677"/>
                    </a:lnTo>
                    <a:lnTo>
                      <a:pt x="278" y="673"/>
                    </a:lnTo>
                    <a:lnTo>
                      <a:pt x="263" y="667"/>
                    </a:lnTo>
                    <a:lnTo>
                      <a:pt x="247" y="661"/>
                    </a:lnTo>
                    <a:lnTo>
                      <a:pt x="234" y="654"/>
                    </a:lnTo>
                    <a:lnTo>
                      <a:pt x="220" y="646"/>
                    </a:lnTo>
                    <a:lnTo>
                      <a:pt x="220" y="646"/>
                    </a:lnTo>
                    <a:lnTo>
                      <a:pt x="206" y="638"/>
                    </a:lnTo>
                    <a:lnTo>
                      <a:pt x="193" y="629"/>
                    </a:lnTo>
                    <a:lnTo>
                      <a:pt x="180" y="619"/>
                    </a:lnTo>
                    <a:lnTo>
                      <a:pt x="167" y="609"/>
                    </a:lnTo>
                    <a:lnTo>
                      <a:pt x="157" y="599"/>
                    </a:lnTo>
                    <a:lnTo>
                      <a:pt x="145" y="588"/>
                    </a:lnTo>
                    <a:lnTo>
                      <a:pt x="136" y="577"/>
                    </a:lnTo>
                    <a:lnTo>
                      <a:pt x="126" y="564"/>
                    </a:lnTo>
                    <a:lnTo>
                      <a:pt x="118" y="552"/>
                    </a:lnTo>
                    <a:lnTo>
                      <a:pt x="109" y="539"/>
                    </a:lnTo>
                    <a:lnTo>
                      <a:pt x="101" y="525"/>
                    </a:lnTo>
                    <a:lnTo>
                      <a:pt x="94" y="513"/>
                    </a:lnTo>
                    <a:lnTo>
                      <a:pt x="89" y="499"/>
                    </a:lnTo>
                    <a:lnTo>
                      <a:pt x="83" y="485"/>
                    </a:lnTo>
                    <a:lnTo>
                      <a:pt x="78" y="471"/>
                    </a:lnTo>
                    <a:lnTo>
                      <a:pt x="74" y="456"/>
                    </a:lnTo>
                    <a:lnTo>
                      <a:pt x="70" y="442"/>
                    </a:lnTo>
                    <a:lnTo>
                      <a:pt x="68" y="427"/>
                    </a:lnTo>
                    <a:lnTo>
                      <a:pt x="65" y="412"/>
                    </a:lnTo>
                    <a:lnTo>
                      <a:pt x="63" y="397"/>
                    </a:lnTo>
                    <a:lnTo>
                      <a:pt x="63" y="382"/>
                    </a:lnTo>
                    <a:lnTo>
                      <a:pt x="63" y="367"/>
                    </a:lnTo>
                    <a:lnTo>
                      <a:pt x="64" y="352"/>
                    </a:lnTo>
                    <a:lnTo>
                      <a:pt x="65" y="336"/>
                    </a:lnTo>
                    <a:lnTo>
                      <a:pt x="68" y="321"/>
                    </a:lnTo>
                    <a:lnTo>
                      <a:pt x="70" y="306"/>
                    </a:lnTo>
                    <a:lnTo>
                      <a:pt x="75" y="291"/>
                    </a:lnTo>
                    <a:lnTo>
                      <a:pt x="78" y="276"/>
                    </a:lnTo>
                    <a:lnTo>
                      <a:pt x="84" y="261"/>
                    </a:lnTo>
                    <a:lnTo>
                      <a:pt x="90" y="247"/>
                    </a:lnTo>
                    <a:lnTo>
                      <a:pt x="97" y="232"/>
                    </a:lnTo>
                    <a:lnTo>
                      <a:pt x="105" y="218"/>
                    </a:lnTo>
                    <a:lnTo>
                      <a:pt x="105" y="218"/>
                    </a:lnTo>
                    <a:lnTo>
                      <a:pt x="113" y="204"/>
                    </a:lnTo>
                    <a:lnTo>
                      <a:pt x="122" y="191"/>
                    </a:lnTo>
                    <a:lnTo>
                      <a:pt x="132" y="179"/>
                    </a:lnTo>
                    <a:lnTo>
                      <a:pt x="142" y="167"/>
                    </a:lnTo>
                    <a:lnTo>
                      <a:pt x="152" y="156"/>
                    </a:lnTo>
                    <a:lnTo>
                      <a:pt x="164" y="145"/>
                    </a:lnTo>
                    <a:lnTo>
                      <a:pt x="176" y="135"/>
                    </a:lnTo>
                    <a:lnTo>
                      <a:pt x="187" y="125"/>
                    </a:lnTo>
                    <a:lnTo>
                      <a:pt x="200" y="116"/>
                    </a:lnTo>
                    <a:lnTo>
                      <a:pt x="213" y="108"/>
                    </a:lnTo>
                    <a:lnTo>
                      <a:pt x="225" y="101"/>
                    </a:lnTo>
                    <a:lnTo>
                      <a:pt x="238" y="94"/>
                    </a:lnTo>
                    <a:lnTo>
                      <a:pt x="252" y="87"/>
                    </a:lnTo>
                    <a:lnTo>
                      <a:pt x="266" y="81"/>
                    </a:lnTo>
                    <a:lnTo>
                      <a:pt x="281" y="77"/>
                    </a:lnTo>
                    <a:lnTo>
                      <a:pt x="295" y="72"/>
                    </a:lnTo>
                    <a:lnTo>
                      <a:pt x="310" y="69"/>
                    </a:lnTo>
                    <a:lnTo>
                      <a:pt x="324" y="66"/>
                    </a:lnTo>
                    <a:lnTo>
                      <a:pt x="339" y="64"/>
                    </a:lnTo>
                    <a:lnTo>
                      <a:pt x="354" y="63"/>
                    </a:lnTo>
                    <a:lnTo>
                      <a:pt x="369" y="62"/>
                    </a:lnTo>
                    <a:lnTo>
                      <a:pt x="384" y="62"/>
                    </a:lnTo>
                    <a:lnTo>
                      <a:pt x="399" y="63"/>
                    </a:lnTo>
                    <a:lnTo>
                      <a:pt x="414" y="64"/>
                    </a:lnTo>
                    <a:lnTo>
                      <a:pt x="430" y="66"/>
                    </a:lnTo>
                    <a:lnTo>
                      <a:pt x="445" y="70"/>
                    </a:lnTo>
                    <a:lnTo>
                      <a:pt x="460" y="73"/>
                    </a:lnTo>
                    <a:lnTo>
                      <a:pt x="475" y="78"/>
                    </a:lnTo>
                    <a:lnTo>
                      <a:pt x="490" y="82"/>
                    </a:lnTo>
                    <a:lnTo>
                      <a:pt x="504" y="89"/>
                    </a:lnTo>
                    <a:lnTo>
                      <a:pt x="519" y="96"/>
                    </a:lnTo>
                    <a:lnTo>
                      <a:pt x="533" y="103"/>
                    </a:lnTo>
                    <a:lnTo>
                      <a:pt x="533" y="103"/>
                    </a:lnTo>
                    <a:lnTo>
                      <a:pt x="556" y="118"/>
                    </a:lnTo>
                    <a:lnTo>
                      <a:pt x="578" y="135"/>
                    </a:lnTo>
                    <a:lnTo>
                      <a:pt x="598" y="153"/>
                    </a:lnTo>
                    <a:lnTo>
                      <a:pt x="615" y="173"/>
                    </a:lnTo>
                    <a:lnTo>
                      <a:pt x="631" y="194"/>
                    </a:lnTo>
                    <a:lnTo>
                      <a:pt x="645" y="216"/>
                    </a:lnTo>
                    <a:lnTo>
                      <a:pt x="658" y="239"/>
                    </a:lnTo>
                    <a:lnTo>
                      <a:pt x="668" y="262"/>
                    </a:lnTo>
                    <a:lnTo>
                      <a:pt x="516" y="411"/>
                    </a:lnTo>
                    <a:lnTo>
                      <a:pt x="409" y="353"/>
                    </a:lnTo>
                    <a:lnTo>
                      <a:pt x="292" y="500"/>
                    </a:lnTo>
                    <a:lnTo>
                      <a:pt x="162" y="442"/>
                    </a:lnTo>
                    <a:lnTo>
                      <a:pt x="292" y="554"/>
                    </a:lnTo>
                    <a:lnTo>
                      <a:pt x="416" y="452"/>
                    </a:lnTo>
                    <a:lnTo>
                      <a:pt x="508" y="509"/>
                    </a:lnTo>
                    <a:lnTo>
                      <a:pt x="862" y="245"/>
                    </a:lnTo>
                    <a:lnTo>
                      <a:pt x="877" y="325"/>
                    </a:lnTo>
                    <a:lnTo>
                      <a:pt x="940" y="95"/>
                    </a:lnTo>
                    <a:lnTo>
                      <a:pt x="710" y="121"/>
                    </a:lnTo>
                    <a:close/>
                    <a:moveTo>
                      <a:pt x="710" y="121"/>
                    </a:moveTo>
                    <a:lnTo>
                      <a:pt x="710" y="1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endParaRPr>
              </a:p>
            </p:txBody>
          </p:sp>
          <p:sp>
            <p:nvSpPr>
              <p:cNvPr id="83" name="Freeform 1762">
                <a:extLst>
                  <a:ext uri="{FF2B5EF4-FFF2-40B4-BE49-F238E27FC236}">
                    <a16:creationId xmlns:a16="http://schemas.microsoft.com/office/drawing/2014/main" id="{F7AFFA7D-CD34-55A7-76FD-4C86D130886C}"/>
                  </a:ext>
                </a:extLst>
              </p:cNvPr>
              <p:cNvSpPr>
                <a:spLocks/>
              </p:cNvSpPr>
              <p:nvPr/>
            </p:nvSpPr>
            <p:spPr bwMode="auto">
              <a:xfrm>
                <a:off x="6275388" y="912813"/>
                <a:ext cx="298450" cy="238125"/>
              </a:xfrm>
              <a:custGeom>
                <a:avLst/>
                <a:gdLst>
                  <a:gd name="T0" fmla="*/ 716 w 940"/>
                  <a:gd name="T1" fmla="*/ 216 h 750"/>
                  <a:gd name="T2" fmla="*/ 654 w 940"/>
                  <a:gd name="T3" fmla="*/ 123 h 750"/>
                  <a:gd name="T4" fmla="*/ 564 w 940"/>
                  <a:gd name="T5" fmla="*/ 50 h 750"/>
                  <a:gd name="T6" fmla="*/ 512 w 940"/>
                  <a:gd name="T7" fmla="*/ 26 h 750"/>
                  <a:gd name="T8" fmla="*/ 441 w 940"/>
                  <a:gd name="T9" fmla="*/ 5 h 750"/>
                  <a:gd name="T10" fmla="*/ 368 w 940"/>
                  <a:gd name="T11" fmla="*/ 0 h 750"/>
                  <a:gd name="T12" fmla="*/ 296 w 940"/>
                  <a:gd name="T13" fmla="*/ 8 h 750"/>
                  <a:gd name="T14" fmla="*/ 228 w 940"/>
                  <a:gd name="T15" fmla="*/ 30 h 750"/>
                  <a:gd name="T16" fmla="*/ 164 w 940"/>
                  <a:gd name="T17" fmla="*/ 65 h 750"/>
                  <a:gd name="T18" fmla="*/ 108 w 940"/>
                  <a:gd name="T19" fmla="*/ 113 h 750"/>
                  <a:gd name="T20" fmla="*/ 61 w 940"/>
                  <a:gd name="T21" fmla="*/ 171 h 750"/>
                  <a:gd name="T22" fmla="*/ 33 w 940"/>
                  <a:gd name="T23" fmla="*/ 222 h 750"/>
                  <a:gd name="T24" fmla="*/ 10 w 940"/>
                  <a:gd name="T25" fmla="*/ 292 h 750"/>
                  <a:gd name="T26" fmla="*/ 0 w 940"/>
                  <a:gd name="T27" fmla="*/ 365 h 750"/>
                  <a:gd name="T28" fmla="*/ 6 w 940"/>
                  <a:gd name="T29" fmla="*/ 437 h 750"/>
                  <a:gd name="T30" fmla="*/ 25 w 940"/>
                  <a:gd name="T31" fmla="*/ 507 h 750"/>
                  <a:gd name="T32" fmla="*/ 56 w 940"/>
                  <a:gd name="T33" fmla="*/ 572 h 750"/>
                  <a:gd name="T34" fmla="*/ 100 w 940"/>
                  <a:gd name="T35" fmla="*/ 630 h 750"/>
                  <a:gd name="T36" fmla="*/ 156 w 940"/>
                  <a:gd name="T37" fmla="*/ 680 h 750"/>
                  <a:gd name="T38" fmla="*/ 206 w 940"/>
                  <a:gd name="T39" fmla="*/ 710 h 750"/>
                  <a:gd name="T40" fmla="*/ 275 w 940"/>
                  <a:gd name="T41" fmla="*/ 737 h 750"/>
                  <a:gd name="T42" fmla="*/ 348 w 940"/>
                  <a:gd name="T43" fmla="*/ 749 h 750"/>
                  <a:gd name="T44" fmla="*/ 420 w 940"/>
                  <a:gd name="T45" fmla="*/ 748 h 750"/>
                  <a:gd name="T46" fmla="*/ 491 w 940"/>
                  <a:gd name="T47" fmla="*/ 732 h 750"/>
                  <a:gd name="T48" fmla="*/ 557 w 940"/>
                  <a:gd name="T49" fmla="*/ 704 h 750"/>
                  <a:gd name="T50" fmla="*/ 617 w 940"/>
                  <a:gd name="T51" fmla="*/ 664 h 750"/>
                  <a:gd name="T52" fmla="*/ 668 w 940"/>
                  <a:gd name="T53" fmla="*/ 610 h 750"/>
                  <a:gd name="T54" fmla="*/ 701 w 940"/>
                  <a:gd name="T55" fmla="*/ 563 h 750"/>
                  <a:gd name="T56" fmla="*/ 740 w 940"/>
                  <a:gd name="T57" fmla="*/ 464 h 750"/>
                  <a:gd name="T58" fmla="*/ 751 w 940"/>
                  <a:gd name="T59" fmla="*/ 362 h 750"/>
                  <a:gd name="T60" fmla="*/ 682 w 940"/>
                  <a:gd name="T61" fmla="*/ 441 h 750"/>
                  <a:gd name="T62" fmla="*/ 663 w 940"/>
                  <a:gd name="T63" fmla="*/ 502 h 750"/>
                  <a:gd name="T64" fmla="*/ 638 w 940"/>
                  <a:gd name="T65" fmla="*/ 545 h 750"/>
                  <a:gd name="T66" fmla="*/ 600 w 940"/>
                  <a:gd name="T67" fmla="*/ 594 h 750"/>
                  <a:gd name="T68" fmla="*/ 552 w 940"/>
                  <a:gd name="T69" fmla="*/ 633 h 750"/>
                  <a:gd name="T70" fmla="*/ 500 w 940"/>
                  <a:gd name="T71" fmla="*/ 662 h 750"/>
                  <a:gd name="T72" fmla="*/ 442 w 940"/>
                  <a:gd name="T73" fmla="*/ 681 h 750"/>
                  <a:gd name="T74" fmla="*/ 383 w 940"/>
                  <a:gd name="T75" fmla="*/ 688 h 750"/>
                  <a:gd name="T76" fmla="*/ 322 w 940"/>
                  <a:gd name="T77" fmla="*/ 683 h 750"/>
                  <a:gd name="T78" fmla="*/ 263 w 940"/>
                  <a:gd name="T79" fmla="*/ 667 h 750"/>
                  <a:gd name="T80" fmla="*/ 220 w 940"/>
                  <a:gd name="T81" fmla="*/ 646 h 750"/>
                  <a:gd name="T82" fmla="*/ 167 w 940"/>
                  <a:gd name="T83" fmla="*/ 609 h 750"/>
                  <a:gd name="T84" fmla="*/ 126 w 940"/>
                  <a:gd name="T85" fmla="*/ 564 h 750"/>
                  <a:gd name="T86" fmla="*/ 94 w 940"/>
                  <a:gd name="T87" fmla="*/ 513 h 750"/>
                  <a:gd name="T88" fmla="*/ 74 w 940"/>
                  <a:gd name="T89" fmla="*/ 456 h 750"/>
                  <a:gd name="T90" fmla="*/ 63 w 940"/>
                  <a:gd name="T91" fmla="*/ 397 h 750"/>
                  <a:gd name="T92" fmla="*/ 65 w 940"/>
                  <a:gd name="T93" fmla="*/ 336 h 750"/>
                  <a:gd name="T94" fmla="*/ 78 w 940"/>
                  <a:gd name="T95" fmla="*/ 276 h 750"/>
                  <a:gd name="T96" fmla="*/ 105 w 940"/>
                  <a:gd name="T97" fmla="*/ 218 h 750"/>
                  <a:gd name="T98" fmla="*/ 132 w 940"/>
                  <a:gd name="T99" fmla="*/ 179 h 750"/>
                  <a:gd name="T100" fmla="*/ 176 w 940"/>
                  <a:gd name="T101" fmla="*/ 135 h 750"/>
                  <a:gd name="T102" fmla="*/ 225 w 940"/>
                  <a:gd name="T103" fmla="*/ 101 h 750"/>
                  <a:gd name="T104" fmla="*/ 281 w 940"/>
                  <a:gd name="T105" fmla="*/ 77 h 750"/>
                  <a:gd name="T106" fmla="*/ 339 w 940"/>
                  <a:gd name="T107" fmla="*/ 64 h 750"/>
                  <a:gd name="T108" fmla="*/ 399 w 940"/>
                  <a:gd name="T109" fmla="*/ 63 h 750"/>
                  <a:gd name="T110" fmla="*/ 460 w 940"/>
                  <a:gd name="T111" fmla="*/ 73 h 750"/>
                  <a:gd name="T112" fmla="*/ 519 w 940"/>
                  <a:gd name="T113" fmla="*/ 96 h 750"/>
                  <a:gd name="T114" fmla="*/ 578 w 940"/>
                  <a:gd name="T115" fmla="*/ 135 h 750"/>
                  <a:gd name="T116" fmla="*/ 645 w 940"/>
                  <a:gd name="T117" fmla="*/ 216 h 750"/>
                  <a:gd name="T118" fmla="*/ 409 w 940"/>
                  <a:gd name="T119" fmla="*/ 353 h 750"/>
                  <a:gd name="T120" fmla="*/ 416 w 940"/>
                  <a:gd name="T121" fmla="*/ 452 h 750"/>
                  <a:gd name="T122" fmla="*/ 940 w 940"/>
                  <a:gd name="T123" fmla="*/ 95 h 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940" h="750">
                    <a:moveTo>
                      <a:pt x="710" y="121"/>
                    </a:moveTo>
                    <a:lnTo>
                      <a:pt x="788" y="146"/>
                    </a:lnTo>
                    <a:lnTo>
                      <a:pt x="716" y="216"/>
                    </a:lnTo>
                    <a:lnTo>
                      <a:pt x="716" y="216"/>
                    </a:lnTo>
                    <a:lnTo>
                      <a:pt x="703" y="191"/>
                    </a:lnTo>
                    <a:lnTo>
                      <a:pt x="688" y="167"/>
                    </a:lnTo>
                    <a:lnTo>
                      <a:pt x="672" y="144"/>
                    </a:lnTo>
                    <a:lnTo>
                      <a:pt x="654" y="123"/>
                    </a:lnTo>
                    <a:lnTo>
                      <a:pt x="634" y="102"/>
                    </a:lnTo>
                    <a:lnTo>
                      <a:pt x="613" y="84"/>
                    </a:lnTo>
                    <a:lnTo>
                      <a:pt x="590" y="66"/>
                    </a:lnTo>
                    <a:lnTo>
                      <a:pt x="564" y="50"/>
                    </a:lnTo>
                    <a:lnTo>
                      <a:pt x="564" y="50"/>
                    </a:lnTo>
                    <a:lnTo>
                      <a:pt x="547" y="41"/>
                    </a:lnTo>
                    <a:lnTo>
                      <a:pt x="529" y="33"/>
                    </a:lnTo>
                    <a:lnTo>
                      <a:pt x="512" y="26"/>
                    </a:lnTo>
                    <a:lnTo>
                      <a:pt x="494" y="19"/>
                    </a:lnTo>
                    <a:lnTo>
                      <a:pt x="477" y="13"/>
                    </a:lnTo>
                    <a:lnTo>
                      <a:pt x="459" y="8"/>
                    </a:lnTo>
                    <a:lnTo>
                      <a:pt x="441" y="5"/>
                    </a:lnTo>
                    <a:lnTo>
                      <a:pt x="423" y="2"/>
                    </a:lnTo>
                    <a:lnTo>
                      <a:pt x="404" y="0"/>
                    </a:lnTo>
                    <a:lnTo>
                      <a:pt x="387" y="0"/>
                    </a:lnTo>
                    <a:lnTo>
                      <a:pt x="368" y="0"/>
                    </a:lnTo>
                    <a:lnTo>
                      <a:pt x="350" y="0"/>
                    </a:lnTo>
                    <a:lnTo>
                      <a:pt x="332" y="2"/>
                    </a:lnTo>
                    <a:lnTo>
                      <a:pt x="315" y="5"/>
                    </a:lnTo>
                    <a:lnTo>
                      <a:pt x="296" y="8"/>
                    </a:lnTo>
                    <a:lnTo>
                      <a:pt x="279" y="13"/>
                    </a:lnTo>
                    <a:lnTo>
                      <a:pt x="261" y="18"/>
                    </a:lnTo>
                    <a:lnTo>
                      <a:pt x="245" y="23"/>
                    </a:lnTo>
                    <a:lnTo>
                      <a:pt x="228" y="30"/>
                    </a:lnTo>
                    <a:lnTo>
                      <a:pt x="212" y="37"/>
                    </a:lnTo>
                    <a:lnTo>
                      <a:pt x="195" y="47"/>
                    </a:lnTo>
                    <a:lnTo>
                      <a:pt x="180" y="55"/>
                    </a:lnTo>
                    <a:lnTo>
                      <a:pt x="164" y="65"/>
                    </a:lnTo>
                    <a:lnTo>
                      <a:pt x="150" y="76"/>
                    </a:lnTo>
                    <a:lnTo>
                      <a:pt x="135" y="87"/>
                    </a:lnTo>
                    <a:lnTo>
                      <a:pt x="121" y="99"/>
                    </a:lnTo>
                    <a:lnTo>
                      <a:pt x="108" y="113"/>
                    </a:lnTo>
                    <a:lnTo>
                      <a:pt x="96" y="125"/>
                    </a:lnTo>
                    <a:lnTo>
                      <a:pt x="83" y="140"/>
                    </a:lnTo>
                    <a:lnTo>
                      <a:pt x="71" y="156"/>
                    </a:lnTo>
                    <a:lnTo>
                      <a:pt x="61" y="171"/>
                    </a:lnTo>
                    <a:lnTo>
                      <a:pt x="52" y="188"/>
                    </a:lnTo>
                    <a:lnTo>
                      <a:pt x="52" y="188"/>
                    </a:lnTo>
                    <a:lnTo>
                      <a:pt x="42" y="204"/>
                    </a:lnTo>
                    <a:lnTo>
                      <a:pt x="33" y="222"/>
                    </a:lnTo>
                    <a:lnTo>
                      <a:pt x="26" y="239"/>
                    </a:lnTo>
                    <a:lnTo>
                      <a:pt x="20" y="256"/>
                    </a:lnTo>
                    <a:lnTo>
                      <a:pt x="14" y="275"/>
                    </a:lnTo>
                    <a:lnTo>
                      <a:pt x="10" y="292"/>
                    </a:lnTo>
                    <a:lnTo>
                      <a:pt x="6" y="311"/>
                    </a:lnTo>
                    <a:lnTo>
                      <a:pt x="4" y="328"/>
                    </a:lnTo>
                    <a:lnTo>
                      <a:pt x="2" y="347"/>
                    </a:lnTo>
                    <a:lnTo>
                      <a:pt x="0" y="365"/>
                    </a:lnTo>
                    <a:lnTo>
                      <a:pt x="0" y="383"/>
                    </a:lnTo>
                    <a:lnTo>
                      <a:pt x="2" y="401"/>
                    </a:lnTo>
                    <a:lnTo>
                      <a:pt x="4" y="419"/>
                    </a:lnTo>
                    <a:lnTo>
                      <a:pt x="6" y="437"/>
                    </a:lnTo>
                    <a:lnTo>
                      <a:pt x="10" y="455"/>
                    </a:lnTo>
                    <a:lnTo>
                      <a:pt x="13" y="472"/>
                    </a:lnTo>
                    <a:lnTo>
                      <a:pt x="19" y="490"/>
                    </a:lnTo>
                    <a:lnTo>
                      <a:pt x="25" y="507"/>
                    </a:lnTo>
                    <a:lnTo>
                      <a:pt x="32" y="523"/>
                    </a:lnTo>
                    <a:lnTo>
                      <a:pt x="39" y="539"/>
                    </a:lnTo>
                    <a:lnTo>
                      <a:pt x="47" y="556"/>
                    </a:lnTo>
                    <a:lnTo>
                      <a:pt x="56" y="572"/>
                    </a:lnTo>
                    <a:lnTo>
                      <a:pt x="67" y="587"/>
                    </a:lnTo>
                    <a:lnTo>
                      <a:pt x="77" y="602"/>
                    </a:lnTo>
                    <a:lnTo>
                      <a:pt x="89" y="616"/>
                    </a:lnTo>
                    <a:lnTo>
                      <a:pt x="100" y="630"/>
                    </a:lnTo>
                    <a:lnTo>
                      <a:pt x="113" y="643"/>
                    </a:lnTo>
                    <a:lnTo>
                      <a:pt x="127" y="655"/>
                    </a:lnTo>
                    <a:lnTo>
                      <a:pt x="141" y="668"/>
                    </a:lnTo>
                    <a:lnTo>
                      <a:pt x="156" y="680"/>
                    </a:lnTo>
                    <a:lnTo>
                      <a:pt x="172" y="690"/>
                    </a:lnTo>
                    <a:lnTo>
                      <a:pt x="188" y="701"/>
                    </a:lnTo>
                    <a:lnTo>
                      <a:pt x="188" y="701"/>
                    </a:lnTo>
                    <a:lnTo>
                      <a:pt x="206" y="710"/>
                    </a:lnTo>
                    <a:lnTo>
                      <a:pt x="223" y="718"/>
                    </a:lnTo>
                    <a:lnTo>
                      <a:pt x="241" y="725"/>
                    </a:lnTo>
                    <a:lnTo>
                      <a:pt x="258" y="732"/>
                    </a:lnTo>
                    <a:lnTo>
                      <a:pt x="275" y="737"/>
                    </a:lnTo>
                    <a:lnTo>
                      <a:pt x="294" y="741"/>
                    </a:lnTo>
                    <a:lnTo>
                      <a:pt x="311" y="745"/>
                    </a:lnTo>
                    <a:lnTo>
                      <a:pt x="330" y="748"/>
                    </a:lnTo>
                    <a:lnTo>
                      <a:pt x="348" y="749"/>
                    </a:lnTo>
                    <a:lnTo>
                      <a:pt x="366" y="750"/>
                    </a:lnTo>
                    <a:lnTo>
                      <a:pt x="384" y="750"/>
                    </a:lnTo>
                    <a:lnTo>
                      <a:pt x="402" y="749"/>
                    </a:lnTo>
                    <a:lnTo>
                      <a:pt x="420" y="748"/>
                    </a:lnTo>
                    <a:lnTo>
                      <a:pt x="438" y="745"/>
                    </a:lnTo>
                    <a:lnTo>
                      <a:pt x="456" y="742"/>
                    </a:lnTo>
                    <a:lnTo>
                      <a:pt x="474" y="738"/>
                    </a:lnTo>
                    <a:lnTo>
                      <a:pt x="491" y="732"/>
                    </a:lnTo>
                    <a:lnTo>
                      <a:pt x="507" y="726"/>
                    </a:lnTo>
                    <a:lnTo>
                      <a:pt x="525" y="720"/>
                    </a:lnTo>
                    <a:lnTo>
                      <a:pt x="541" y="712"/>
                    </a:lnTo>
                    <a:lnTo>
                      <a:pt x="557" y="704"/>
                    </a:lnTo>
                    <a:lnTo>
                      <a:pt x="572" y="695"/>
                    </a:lnTo>
                    <a:lnTo>
                      <a:pt x="588" y="686"/>
                    </a:lnTo>
                    <a:lnTo>
                      <a:pt x="602" y="674"/>
                    </a:lnTo>
                    <a:lnTo>
                      <a:pt x="617" y="664"/>
                    </a:lnTo>
                    <a:lnTo>
                      <a:pt x="631" y="651"/>
                    </a:lnTo>
                    <a:lnTo>
                      <a:pt x="644" y="638"/>
                    </a:lnTo>
                    <a:lnTo>
                      <a:pt x="657" y="624"/>
                    </a:lnTo>
                    <a:lnTo>
                      <a:pt x="668" y="610"/>
                    </a:lnTo>
                    <a:lnTo>
                      <a:pt x="680" y="595"/>
                    </a:lnTo>
                    <a:lnTo>
                      <a:pt x="692" y="579"/>
                    </a:lnTo>
                    <a:lnTo>
                      <a:pt x="701" y="563"/>
                    </a:lnTo>
                    <a:lnTo>
                      <a:pt x="701" y="563"/>
                    </a:lnTo>
                    <a:lnTo>
                      <a:pt x="714" y="538"/>
                    </a:lnTo>
                    <a:lnTo>
                      <a:pt x="725" y="514"/>
                    </a:lnTo>
                    <a:lnTo>
                      <a:pt x="733" y="490"/>
                    </a:lnTo>
                    <a:lnTo>
                      <a:pt x="740" y="464"/>
                    </a:lnTo>
                    <a:lnTo>
                      <a:pt x="746" y="439"/>
                    </a:lnTo>
                    <a:lnTo>
                      <a:pt x="750" y="413"/>
                    </a:lnTo>
                    <a:lnTo>
                      <a:pt x="751" y="387"/>
                    </a:lnTo>
                    <a:lnTo>
                      <a:pt x="751" y="362"/>
                    </a:lnTo>
                    <a:lnTo>
                      <a:pt x="687" y="410"/>
                    </a:lnTo>
                    <a:lnTo>
                      <a:pt x="687" y="410"/>
                    </a:lnTo>
                    <a:lnTo>
                      <a:pt x="685" y="426"/>
                    </a:lnTo>
                    <a:lnTo>
                      <a:pt x="682" y="441"/>
                    </a:lnTo>
                    <a:lnTo>
                      <a:pt x="679" y="457"/>
                    </a:lnTo>
                    <a:lnTo>
                      <a:pt x="674" y="472"/>
                    </a:lnTo>
                    <a:lnTo>
                      <a:pt x="668" y="487"/>
                    </a:lnTo>
                    <a:lnTo>
                      <a:pt x="663" y="502"/>
                    </a:lnTo>
                    <a:lnTo>
                      <a:pt x="656" y="517"/>
                    </a:lnTo>
                    <a:lnTo>
                      <a:pt x="648" y="531"/>
                    </a:lnTo>
                    <a:lnTo>
                      <a:pt x="648" y="531"/>
                    </a:lnTo>
                    <a:lnTo>
                      <a:pt x="638" y="545"/>
                    </a:lnTo>
                    <a:lnTo>
                      <a:pt x="630" y="558"/>
                    </a:lnTo>
                    <a:lnTo>
                      <a:pt x="621" y="571"/>
                    </a:lnTo>
                    <a:lnTo>
                      <a:pt x="610" y="583"/>
                    </a:lnTo>
                    <a:lnTo>
                      <a:pt x="600" y="594"/>
                    </a:lnTo>
                    <a:lnTo>
                      <a:pt x="588" y="606"/>
                    </a:lnTo>
                    <a:lnTo>
                      <a:pt x="577" y="615"/>
                    </a:lnTo>
                    <a:lnTo>
                      <a:pt x="565" y="625"/>
                    </a:lnTo>
                    <a:lnTo>
                      <a:pt x="552" y="633"/>
                    </a:lnTo>
                    <a:lnTo>
                      <a:pt x="540" y="641"/>
                    </a:lnTo>
                    <a:lnTo>
                      <a:pt x="527" y="650"/>
                    </a:lnTo>
                    <a:lnTo>
                      <a:pt x="513" y="657"/>
                    </a:lnTo>
                    <a:lnTo>
                      <a:pt x="500" y="662"/>
                    </a:lnTo>
                    <a:lnTo>
                      <a:pt x="486" y="668"/>
                    </a:lnTo>
                    <a:lnTo>
                      <a:pt x="471" y="673"/>
                    </a:lnTo>
                    <a:lnTo>
                      <a:pt x="457" y="677"/>
                    </a:lnTo>
                    <a:lnTo>
                      <a:pt x="442" y="681"/>
                    </a:lnTo>
                    <a:lnTo>
                      <a:pt x="427" y="684"/>
                    </a:lnTo>
                    <a:lnTo>
                      <a:pt x="413" y="687"/>
                    </a:lnTo>
                    <a:lnTo>
                      <a:pt x="398" y="688"/>
                    </a:lnTo>
                    <a:lnTo>
                      <a:pt x="383" y="688"/>
                    </a:lnTo>
                    <a:lnTo>
                      <a:pt x="368" y="688"/>
                    </a:lnTo>
                    <a:lnTo>
                      <a:pt x="353" y="688"/>
                    </a:lnTo>
                    <a:lnTo>
                      <a:pt x="338" y="686"/>
                    </a:lnTo>
                    <a:lnTo>
                      <a:pt x="322" y="683"/>
                    </a:lnTo>
                    <a:lnTo>
                      <a:pt x="307" y="681"/>
                    </a:lnTo>
                    <a:lnTo>
                      <a:pt x="293" y="677"/>
                    </a:lnTo>
                    <a:lnTo>
                      <a:pt x="278" y="673"/>
                    </a:lnTo>
                    <a:lnTo>
                      <a:pt x="263" y="667"/>
                    </a:lnTo>
                    <a:lnTo>
                      <a:pt x="247" y="661"/>
                    </a:lnTo>
                    <a:lnTo>
                      <a:pt x="234" y="654"/>
                    </a:lnTo>
                    <a:lnTo>
                      <a:pt x="220" y="646"/>
                    </a:lnTo>
                    <a:lnTo>
                      <a:pt x="220" y="646"/>
                    </a:lnTo>
                    <a:lnTo>
                      <a:pt x="206" y="638"/>
                    </a:lnTo>
                    <a:lnTo>
                      <a:pt x="193" y="629"/>
                    </a:lnTo>
                    <a:lnTo>
                      <a:pt x="180" y="619"/>
                    </a:lnTo>
                    <a:lnTo>
                      <a:pt x="167" y="609"/>
                    </a:lnTo>
                    <a:lnTo>
                      <a:pt x="157" y="599"/>
                    </a:lnTo>
                    <a:lnTo>
                      <a:pt x="145" y="588"/>
                    </a:lnTo>
                    <a:lnTo>
                      <a:pt x="136" y="577"/>
                    </a:lnTo>
                    <a:lnTo>
                      <a:pt x="126" y="564"/>
                    </a:lnTo>
                    <a:lnTo>
                      <a:pt x="118" y="552"/>
                    </a:lnTo>
                    <a:lnTo>
                      <a:pt x="109" y="539"/>
                    </a:lnTo>
                    <a:lnTo>
                      <a:pt x="101" y="525"/>
                    </a:lnTo>
                    <a:lnTo>
                      <a:pt x="94" y="513"/>
                    </a:lnTo>
                    <a:lnTo>
                      <a:pt x="89" y="499"/>
                    </a:lnTo>
                    <a:lnTo>
                      <a:pt x="83" y="485"/>
                    </a:lnTo>
                    <a:lnTo>
                      <a:pt x="78" y="471"/>
                    </a:lnTo>
                    <a:lnTo>
                      <a:pt x="74" y="456"/>
                    </a:lnTo>
                    <a:lnTo>
                      <a:pt x="70" y="442"/>
                    </a:lnTo>
                    <a:lnTo>
                      <a:pt x="68" y="427"/>
                    </a:lnTo>
                    <a:lnTo>
                      <a:pt x="65" y="412"/>
                    </a:lnTo>
                    <a:lnTo>
                      <a:pt x="63" y="397"/>
                    </a:lnTo>
                    <a:lnTo>
                      <a:pt x="63" y="382"/>
                    </a:lnTo>
                    <a:lnTo>
                      <a:pt x="63" y="367"/>
                    </a:lnTo>
                    <a:lnTo>
                      <a:pt x="64" y="352"/>
                    </a:lnTo>
                    <a:lnTo>
                      <a:pt x="65" y="336"/>
                    </a:lnTo>
                    <a:lnTo>
                      <a:pt x="68" y="321"/>
                    </a:lnTo>
                    <a:lnTo>
                      <a:pt x="70" y="306"/>
                    </a:lnTo>
                    <a:lnTo>
                      <a:pt x="75" y="291"/>
                    </a:lnTo>
                    <a:lnTo>
                      <a:pt x="78" y="276"/>
                    </a:lnTo>
                    <a:lnTo>
                      <a:pt x="84" y="261"/>
                    </a:lnTo>
                    <a:lnTo>
                      <a:pt x="90" y="247"/>
                    </a:lnTo>
                    <a:lnTo>
                      <a:pt x="97" y="232"/>
                    </a:lnTo>
                    <a:lnTo>
                      <a:pt x="105" y="218"/>
                    </a:lnTo>
                    <a:lnTo>
                      <a:pt x="105" y="218"/>
                    </a:lnTo>
                    <a:lnTo>
                      <a:pt x="113" y="204"/>
                    </a:lnTo>
                    <a:lnTo>
                      <a:pt x="122" y="191"/>
                    </a:lnTo>
                    <a:lnTo>
                      <a:pt x="132" y="179"/>
                    </a:lnTo>
                    <a:lnTo>
                      <a:pt x="142" y="167"/>
                    </a:lnTo>
                    <a:lnTo>
                      <a:pt x="152" y="156"/>
                    </a:lnTo>
                    <a:lnTo>
                      <a:pt x="164" y="145"/>
                    </a:lnTo>
                    <a:lnTo>
                      <a:pt x="176" y="135"/>
                    </a:lnTo>
                    <a:lnTo>
                      <a:pt x="187" y="125"/>
                    </a:lnTo>
                    <a:lnTo>
                      <a:pt x="200" y="116"/>
                    </a:lnTo>
                    <a:lnTo>
                      <a:pt x="213" y="108"/>
                    </a:lnTo>
                    <a:lnTo>
                      <a:pt x="225" y="101"/>
                    </a:lnTo>
                    <a:lnTo>
                      <a:pt x="238" y="94"/>
                    </a:lnTo>
                    <a:lnTo>
                      <a:pt x="252" y="87"/>
                    </a:lnTo>
                    <a:lnTo>
                      <a:pt x="266" y="81"/>
                    </a:lnTo>
                    <a:lnTo>
                      <a:pt x="281" y="77"/>
                    </a:lnTo>
                    <a:lnTo>
                      <a:pt x="295" y="72"/>
                    </a:lnTo>
                    <a:lnTo>
                      <a:pt x="310" y="69"/>
                    </a:lnTo>
                    <a:lnTo>
                      <a:pt x="324" y="66"/>
                    </a:lnTo>
                    <a:lnTo>
                      <a:pt x="339" y="64"/>
                    </a:lnTo>
                    <a:lnTo>
                      <a:pt x="354" y="63"/>
                    </a:lnTo>
                    <a:lnTo>
                      <a:pt x="369" y="62"/>
                    </a:lnTo>
                    <a:lnTo>
                      <a:pt x="384" y="62"/>
                    </a:lnTo>
                    <a:lnTo>
                      <a:pt x="399" y="63"/>
                    </a:lnTo>
                    <a:lnTo>
                      <a:pt x="414" y="64"/>
                    </a:lnTo>
                    <a:lnTo>
                      <a:pt x="430" y="66"/>
                    </a:lnTo>
                    <a:lnTo>
                      <a:pt x="445" y="70"/>
                    </a:lnTo>
                    <a:lnTo>
                      <a:pt x="460" y="73"/>
                    </a:lnTo>
                    <a:lnTo>
                      <a:pt x="475" y="78"/>
                    </a:lnTo>
                    <a:lnTo>
                      <a:pt x="490" y="82"/>
                    </a:lnTo>
                    <a:lnTo>
                      <a:pt x="504" y="89"/>
                    </a:lnTo>
                    <a:lnTo>
                      <a:pt x="519" y="96"/>
                    </a:lnTo>
                    <a:lnTo>
                      <a:pt x="533" y="103"/>
                    </a:lnTo>
                    <a:lnTo>
                      <a:pt x="533" y="103"/>
                    </a:lnTo>
                    <a:lnTo>
                      <a:pt x="556" y="118"/>
                    </a:lnTo>
                    <a:lnTo>
                      <a:pt x="578" y="135"/>
                    </a:lnTo>
                    <a:lnTo>
                      <a:pt x="598" y="153"/>
                    </a:lnTo>
                    <a:lnTo>
                      <a:pt x="615" y="173"/>
                    </a:lnTo>
                    <a:lnTo>
                      <a:pt x="631" y="194"/>
                    </a:lnTo>
                    <a:lnTo>
                      <a:pt x="645" y="216"/>
                    </a:lnTo>
                    <a:lnTo>
                      <a:pt x="658" y="239"/>
                    </a:lnTo>
                    <a:lnTo>
                      <a:pt x="668" y="262"/>
                    </a:lnTo>
                    <a:lnTo>
                      <a:pt x="516" y="411"/>
                    </a:lnTo>
                    <a:lnTo>
                      <a:pt x="409" y="353"/>
                    </a:lnTo>
                    <a:lnTo>
                      <a:pt x="292" y="500"/>
                    </a:lnTo>
                    <a:lnTo>
                      <a:pt x="162" y="442"/>
                    </a:lnTo>
                    <a:lnTo>
                      <a:pt x="292" y="554"/>
                    </a:lnTo>
                    <a:lnTo>
                      <a:pt x="416" y="452"/>
                    </a:lnTo>
                    <a:lnTo>
                      <a:pt x="508" y="509"/>
                    </a:lnTo>
                    <a:lnTo>
                      <a:pt x="862" y="245"/>
                    </a:lnTo>
                    <a:lnTo>
                      <a:pt x="877" y="325"/>
                    </a:lnTo>
                    <a:lnTo>
                      <a:pt x="940" y="95"/>
                    </a:lnTo>
                    <a:lnTo>
                      <a:pt x="710" y="121"/>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endParaRPr>
              </a:p>
            </p:txBody>
          </p:sp>
          <p:sp>
            <p:nvSpPr>
              <p:cNvPr id="84" name="Line 1763">
                <a:extLst>
                  <a:ext uri="{FF2B5EF4-FFF2-40B4-BE49-F238E27FC236}">
                    <a16:creationId xmlns:a16="http://schemas.microsoft.com/office/drawing/2014/main" id="{8E6401E0-49FE-515E-76F0-674FC9943A63}"/>
                  </a:ext>
                </a:extLst>
              </p:cNvPr>
              <p:cNvSpPr>
                <a:spLocks noChangeShapeType="1"/>
              </p:cNvSpPr>
              <p:nvPr/>
            </p:nvSpPr>
            <p:spPr bwMode="auto">
              <a:xfrm>
                <a:off x="6500813" y="950913"/>
                <a:ext cx="0" cy="0"/>
              </a:xfrm>
              <a:prstGeom prst="lin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endParaRPr>
              </a:p>
            </p:txBody>
          </p:sp>
        </p:grpSp>
        <p:pic>
          <p:nvPicPr>
            <p:cNvPr id="86" name="Picture 85">
              <a:extLst>
                <a:ext uri="{FF2B5EF4-FFF2-40B4-BE49-F238E27FC236}">
                  <a16:creationId xmlns:a16="http://schemas.microsoft.com/office/drawing/2014/main" id="{6EB68F35-826D-3F6A-5DDC-E0F275CB3553}"/>
                </a:ext>
              </a:extLst>
            </p:cNvPr>
            <p:cNvPicPr>
              <a:picLocks noChangeAspect="1"/>
            </p:cNvPicPr>
            <p:nvPr/>
          </p:nvPicPr>
          <p:blipFill>
            <a:blip r:embed="rId6"/>
            <a:stretch>
              <a:fillRect/>
            </a:stretch>
          </p:blipFill>
          <p:spPr>
            <a:xfrm>
              <a:off x="5634614" y="4671033"/>
              <a:ext cx="598499" cy="572705"/>
            </a:xfrm>
            <a:custGeom>
              <a:avLst/>
              <a:gdLst>
                <a:gd name="connsiteX0" fmla="*/ 619 w 1191947"/>
                <a:gd name="connsiteY0" fmla="*/ 671 h 1176886"/>
                <a:gd name="connsiteX1" fmla="*/ 1192566 w 1191947"/>
                <a:gd name="connsiteY1" fmla="*/ 671 h 1176886"/>
                <a:gd name="connsiteX2" fmla="*/ 1192566 w 1191947"/>
                <a:gd name="connsiteY2" fmla="*/ 1177557 h 1176886"/>
                <a:gd name="connsiteX3" fmla="*/ 619 w 1191947"/>
                <a:gd name="connsiteY3" fmla="*/ 1177557 h 1176886"/>
              </a:gdLst>
              <a:ahLst/>
              <a:cxnLst>
                <a:cxn ang="0">
                  <a:pos x="connsiteX0" y="connsiteY0"/>
                </a:cxn>
                <a:cxn ang="0">
                  <a:pos x="connsiteX1" y="connsiteY1"/>
                </a:cxn>
                <a:cxn ang="0">
                  <a:pos x="connsiteX2" y="connsiteY2"/>
                </a:cxn>
                <a:cxn ang="0">
                  <a:pos x="connsiteX3" y="connsiteY3"/>
                </a:cxn>
              </a:cxnLst>
              <a:rect l="l" t="t" r="r" b="b"/>
              <a:pathLst>
                <a:path w="1191947" h="1176886">
                  <a:moveTo>
                    <a:pt x="619" y="671"/>
                  </a:moveTo>
                  <a:lnTo>
                    <a:pt x="1192566" y="671"/>
                  </a:lnTo>
                  <a:lnTo>
                    <a:pt x="1192566" y="1177557"/>
                  </a:lnTo>
                  <a:lnTo>
                    <a:pt x="619" y="1177557"/>
                  </a:lnTo>
                  <a:close/>
                </a:path>
              </a:pathLst>
            </a:custGeom>
          </p:spPr>
        </p:pic>
        <p:sp>
          <p:nvSpPr>
            <p:cNvPr id="87" name="Freeform: Shape 86">
              <a:extLst>
                <a:ext uri="{FF2B5EF4-FFF2-40B4-BE49-F238E27FC236}">
                  <a16:creationId xmlns:a16="http://schemas.microsoft.com/office/drawing/2014/main" id="{AA5CFD1C-C9D2-F968-1E51-0863815D5C8B}"/>
                </a:ext>
              </a:extLst>
            </p:cNvPr>
            <p:cNvSpPr/>
            <p:nvPr/>
          </p:nvSpPr>
          <p:spPr>
            <a:xfrm>
              <a:off x="5600449" y="4634235"/>
              <a:ext cx="499514" cy="484102"/>
            </a:xfrm>
            <a:custGeom>
              <a:avLst/>
              <a:gdLst>
                <a:gd name="connsiteX0" fmla="*/ 497407 w 994813"/>
                <a:gd name="connsiteY0" fmla="*/ 994814 h 994813"/>
                <a:gd name="connsiteX1" fmla="*/ 145676 w 994813"/>
                <a:gd name="connsiteY1" fmla="*/ 849137 h 994813"/>
                <a:gd name="connsiteX2" fmla="*/ 0 w 994813"/>
                <a:gd name="connsiteY2" fmla="*/ 497407 h 994813"/>
                <a:gd name="connsiteX3" fmla="*/ 145676 w 994813"/>
                <a:gd name="connsiteY3" fmla="*/ 145676 h 994813"/>
                <a:gd name="connsiteX4" fmla="*/ 497407 w 994813"/>
                <a:gd name="connsiteY4" fmla="*/ 0 h 994813"/>
                <a:gd name="connsiteX5" fmla="*/ 849137 w 994813"/>
                <a:gd name="connsiteY5" fmla="*/ 145676 h 994813"/>
                <a:gd name="connsiteX6" fmla="*/ 994814 w 994813"/>
                <a:gd name="connsiteY6" fmla="*/ 497407 h 994813"/>
                <a:gd name="connsiteX7" fmla="*/ 849137 w 994813"/>
                <a:gd name="connsiteY7" fmla="*/ 849137 h 994813"/>
                <a:gd name="connsiteX8" fmla="*/ 497407 w 994813"/>
                <a:gd name="connsiteY8" fmla="*/ 994814 h 994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94813" h="994813">
                  <a:moveTo>
                    <a:pt x="497407" y="994814"/>
                  </a:moveTo>
                  <a:cubicBezTo>
                    <a:pt x="364550" y="994814"/>
                    <a:pt x="239626" y="943087"/>
                    <a:pt x="145676" y="849137"/>
                  </a:cubicBezTo>
                  <a:cubicBezTo>
                    <a:pt x="51727" y="755187"/>
                    <a:pt x="0" y="630264"/>
                    <a:pt x="0" y="497407"/>
                  </a:cubicBezTo>
                  <a:cubicBezTo>
                    <a:pt x="0" y="364550"/>
                    <a:pt x="51727" y="239626"/>
                    <a:pt x="145676" y="145676"/>
                  </a:cubicBezTo>
                  <a:cubicBezTo>
                    <a:pt x="239626" y="51727"/>
                    <a:pt x="364550" y="0"/>
                    <a:pt x="497407" y="0"/>
                  </a:cubicBezTo>
                  <a:cubicBezTo>
                    <a:pt x="630264" y="0"/>
                    <a:pt x="755187" y="51727"/>
                    <a:pt x="849137" y="145676"/>
                  </a:cubicBezTo>
                  <a:cubicBezTo>
                    <a:pt x="943087" y="239626"/>
                    <a:pt x="994814" y="364550"/>
                    <a:pt x="994814" y="497407"/>
                  </a:cubicBezTo>
                  <a:cubicBezTo>
                    <a:pt x="994814" y="630264"/>
                    <a:pt x="943087" y="755187"/>
                    <a:pt x="849137" y="849137"/>
                  </a:cubicBezTo>
                  <a:cubicBezTo>
                    <a:pt x="755187" y="943087"/>
                    <a:pt x="630264" y="994814"/>
                    <a:pt x="497407" y="994814"/>
                  </a:cubicBezTo>
                  <a:close/>
                </a:path>
              </a:pathLst>
            </a:custGeom>
            <a:solidFill>
              <a:srgbClr val="FFFFFF"/>
            </a:solidFill>
            <a:ln w="4482" cap="flat">
              <a:noFill/>
              <a:prstDash val="solid"/>
              <a:miter/>
            </a:ln>
          </p:spPr>
          <p:txBody>
            <a:bodyPr rtlCol="0" anchor="ctr"/>
            <a:lstStyle/>
            <a:p>
              <a:endParaRPr lang="en-US" dirty="0"/>
            </a:p>
          </p:txBody>
        </p:sp>
        <p:sp>
          <p:nvSpPr>
            <p:cNvPr id="88" name="Freeform: Shape 87">
              <a:extLst>
                <a:ext uri="{FF2B5EF4-FFF2-40B4-BE49-F238E27FC236}">
                  <a16:creationId xmlns:a16="http://schemas.microsoft.com/office/drawing/2014/main" id="{4577C2B9-F836-B80C-C14D-E52F982E5FD7}"/>
                </a:ext>
              </a:extLst>
            </p:cNvPr>
            <p:cNvSpPr/>
            <p:nvPr/>
          </p:nvSpPr>
          <p:spPr>
            <a:xfrm>
              <a:off x="5611297" y="4644749"/>
              <a:ext cx="477817" cy="463075"/>
            </a:xfrm>
            <a:custGeom>
              <a:avLst/>
              <a:gdLst>
                <a:gd name="connsiteX0" fmla="*/ 951603 w 951603"/>
                <a:gd name="connsiteY0" fmla="*/ 475802 h 951603"/>
                <a:gd name="connsiteX1" fmla="*/ 475802 w 951603"/>
                <a:gd name="connsiteY1" fmla="*/ 951603 h 951603"/>
                <a:gd name="connsiteX2" fmla="*/ 0 w 951603"/>
                <a:gd name="connsiteY2" fmla="*/ 475802 h 951603"/>
                <a:gd name="connsiteX3" fmla="*/ 475802 w 951603"/>
                <a:gd name="connsiteY3" fmla="*/ 0 h 951603"/>
                <a:gd name="connsiteX4" fmla="*/ 951603 w 951603"/>
                <a:gd name="connsiteY4" fmla="*/ 475802 h 9516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1603" h="951603">
                  <a:moveTo>
                    <a:pt x="951603" y="475802"/>
                  </a:moveTo>
                  <a:cubicBezTo>
                    <a:pt x="951603" y="738580"/>
                    <a:pt x="738580" y="951603"/>
                    <a:pt x="475802" y="951603"/>
                  </a:cubicBezTo>
                  <a:cubicBezTo>
                    <a:pt x="213024" y="951603"/>
                    <a:pt x="0" y="738580"/>
                    <a:pt x="0" y="475802"/>
                  </a:cubicBezTo>
                  <a:cubicBezTo>
                    <a:pt x="0" y="213024"/>
                    <a:pt x="213024" y="0"/>
                    <a:pt x="475802" y="0"/>
                  </a:cubicBezTo>
                  <a:cubicBezTo>
                    <a:pt x="738580" y="0"/>
                    <a:pt x="951603" y="213024"/>
                    <a:pt x="951603" y="475802"/>
                  </a:cubicBezTo>
                  <a:close/>
                </a:path>
              </a:pathLst>
            </a:custGeom>
            <a:solidFill>
              <a:srgbClr val="FFFFFF"/>
            </a:solidFill>
            <a:ln w="4482" cap="flat">
              <a:solidFill>
                <a:schemeClr val="bg1">
                  <a:lumMod val="85000"/>
                </a:schemeClr>
              </a:solidFill>
              <a:prstDash val="solid"/>
              <a:miter/>
            </a:ln>
          </p:spPr>
          <p:txBody>
            <a:bodyPr rtlCol="0" anchor="ctr"/>
            <a:lstStyle/>
            <a:p>
              <a:endParaRPr lang="en-US" dirty="0"/>
            </a:p>
          </p:txBody>
        </p:sp>
        <p:pic>
          <p:nvPicPr>
            <p:cNvPr id="89" name="Graphic 88">
              <a:extLst>
                <a:ext uri="{FF2B5EF4-FFF2-40B4-BE49-F238E27FC236}">
                  <a16:creationId xmlns:a16="http://schemas.microsoft.com/office/drawing/2014/main" id="{F12FA7D0-9300-213E-B167-4293EDC7E5C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723465" y="4753456"/>
              <a:ext cx="253480" cy="245660"/>
            </a:xfrm>
            <a:prstGeom prst="rect">
              <a:avLst/>
            </a:prstGeom>
          </p:spPr>
        </p:pic>
        <p:grpSp>
          <p:nvGrpSpPr>
            <p:cNvPr id="90" name="Group 89">
              <a:extLst>
                <a:ext uri="{FF2B5EF4-FFF2-40B4-BE49-F238E27FC236}">
                  <a16:creationId xmlns:a16="http://schemas.microsoft.com/office/drawing/2014/main" id="{BCDD06B7-E21B-4E33-1848-3F7E3281D517}"/>
                </a:ext>
              </a:extLst>
            </p:cNvPr>
            <p:cNvGrpSpPr/>
            <p:nvPr/>
          </p:nvGrpSpPr>
          <p:grpSpPr>
            <a:xfrm>
              <a:off x="1836276" y="3182740"/>
              <a:ext cx="1557648" cy="1593778"/>
              <a:chOff x="1680994" y="3047061"/>
              <a:chExt cx="1605002" cy="1642230"/>
            </a:xfrm>
          </p:grpSpPr>
          <p:sp>
            <p:nvSpPr>
              <p:cNvPr id="91" name="Flowchart: Process 90">
                <a:extLst>
                  <a:ext uri="{FF2B5EF4-FFF2-40B4-BE49-F238E27FC236}">
                    <a16:creationId xmlns:a16="http://schemas.microsoft.com/office/drawing/2014/main" id="{9C4223EA-103A-FD26-5AFA-E1E1C23C11AA}"/>
                  </a:ext>
                </a:extLst>
              </p:cNvPr>
              <p:cNvSpPr/>
              <p:nvPr/>
            </p:nvSpPr>
            <p:spPr>
              <a:xfrm rot="18804369">
                <a:off x="1662380" y="3065675"/>
                <a:ext cx="1642230" cy="1605002"/>
              </a:xfrm>
              <a:prstGeom prst="flowChartProcess">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92" name="TextBox 91">
                <a:extLst>
                  <a:ext uri="{FF2B5EF4-FFF2-40B4-BE49-F238E27FC236}">
                    <a16:creationId xmlns:a16="http://schemas.microsoft.com/office/drawing/2014/main" id="{577799D7-6D91-8777-DF6E-B376CC1C1FEA}"/>
                  </a:ext>
                </a:extLst>
              </p:cNvPr>
              <p:cNvSpPr txBox="1"/>
              <p:nvPr/>
            </p:nvSpPr>
            <p:spPr>
              <a:xfrm>
                <a:off x="1796493" y="3498033"/>
                <a:ext cx="1472516" cy="602553"/>
              </a:xfrm>
              <a:prstGeom prst="rect">
                <a:avLst/>
              </a:prstGeom>
              <a:noFill/>
            </p:spPr>
            <p:txBody>
              <a:bodyPr wrap="square" rtlCol="0">
                <a:spAutoFit/>
              </a:bodyPr>
              <a:lstStyle/>
              <a:p>
                <a:pPr algn="ctr"/>
                <a:r>
                  <a:rPr lang="en-US" sz="1600" b="1" dirty="0">
                    <a:latin typeface="Poppins" panose="00000500000000000000" pitchFamily="2" charset="0"/>
                    <a:cs typeface="Poppins" panose="00000500000000000000" pitchFamily="2" charset="0"/>
                  </a:rPr>
                  <a:t>MARKET DYNAMICS</a:t>
                </a:r>
                <a:endParaRPr lang="en-IN" sz="1600" b="1" dirty="0">
                  <a:latin typeface="Poppins" panose="00000500000000000000" pitchFamily="2" charset="0"/>
                  <a:cs typeface="Poppins" panose="00000500000000000000" pitchFamily="2" charset="0"/>
                </a:endParaRPr>
              </a:p>
            </p:txBody>
          </p:sp>
        </p:grpSp>
        <p:cxnSp>
          <p:nvCxnSpPr>
            <p:cNvPr id="93" name="Straight Arrow Connector 92">
              <a:extLst>
                <a:ext uri="{FF2B5EF4-FFF2-40B4-BE49-F238E27FC236}">
                  <a16:creationId xmlns:a16="http://schemas.microsoft.com/office/drawing/2014/main" id="{0DA79487-DB7F-7B16-161C-03EF9BF54BCE}"/>
                </a:ext>
              </a:extLst>
            </p:cNvPr>
            <p:cNvCxnSpPr>
              <a:cxnSpLocks/>
            </p:cNvCxnSpPr>
            <p:nvPr/>
          </p:nvCxnSpPr>
          <p:spPr>
            <a:xfrm>
              <a:off x="3742236" y="3926488"/>
              <a:ext cx="1778029"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4" name="Straight Arrow Connector 93">
              <a:extLst>
                <a:ext uri="{FF2B5EF4-FFF2-40B4-BE49-F238E27FC236}">
                  <a16:creationId xmlns:a16="http://schemas.microsoft.com/office/drawing/2014/main" id="{87CE76A2-0C67-8520-86E9-EABC0F246C2D}"/>
                </a:ext>
              </a:extLst>
            </p:cNvPr>
            <p:cNvCxnSpPr/>
            <p:nvPr/>
          </p:nvCxnSpPr>
          <p:spPr>
            <a:xfrm>
              <a:off x="3742239" y="4940897"/>
              <a:ext cx="175953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5" name="Straight Arrow Connector 94">
              <a:extLst>
                <a:ext uri="{FF2B5EF4-FFF2-40B4-BE49-F238E27FC236}">
                  <a16:creationId xmlns:a16="http://schemas.microsoft.com/office/drawing/2014/main" id="{805C1C0A-C74B-B0BE-A28F-D308D53D60F1}"/>
                </a:ext>
              </a:extLst>
            </p:cNvPr>
            <p:cNvCxnSpPr>
              <a:cxnSpLocks/>
            </p:cNvCxnSpPr>
            <p:nvPr/>
          </p:nvCxnSpPr>
          <p:spPr>
            <a:xfrm>
              <a:off x="3742236" y="6055784"/>
              <a:ext cx="177458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6" name="Straight Arrow Connector 95">
              <a:extLst>
                <a:ext uri="{FF2B5EF4-FFF2-40B4-BE49-F238E27FC236}">
                  <a16:creationId xmlns:a16="http://schemas.microsoft.com/office/drawing/2014/main" id="{75F6D305-B0D6-7BF7-6F1F-974E64D70319}"/>
                </a:ext>
              </a:extLst>
            </p:cNvPr>
            <p:cNvCxnSpPr/>
            <p:nvPr/>
          </p:nvCxnSpPr>
          <p:spPr>
            <a:xfrm>
              <a:off x="3742237" y="2969623"/>
              <a:ext cx="175953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7" name="Straight Arrow Connector 96">
              <a:extLst>
                <a:ext uri="{FF2B5EF4-FFF2-40B4-BE49-F238E27FC236}">
                  <a16:creationId xmlns:a16="http://schemas.microsoft.com/office/drawing/2014/main" id="{B4897477-3855-4E77-E795-6684B0AA6588}"/>
                </a:ext>
              </a:extLst>
            </p:cNvPr>
            <p:cNvCxnSpPr/>
            <p:nvPr/>
          </p:nvCxnSpPr>
          <p:spPr>
            <a:xfrm>
              <a:off x="3742236" y="1909774"/>
              <a:ext cx="175953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8" name="Straight Connector 97">
              <a:extLst>
                <a:ext uri="{FF2B5EF4-FFF2-40B4-BE49-F238E27FC236}">
                  <a16:creationId xmlns:a16="http://schemas.microsoft.com/office/drawing/2014/main" id="{817D0C97-2A86-84A2-944E-C94D57176359}"/>
                </a:ext>
              </a:extLst>
            </p:cNvPr>
            <p:cNvCxnSpPr>
              <a:cxnSpLocks/>
            </p:cNvCxnSpPr>
            <p:nvPr/>
          </p:nvCxnSpPr>
          <p:spPr>
            <a:xfrm>
              <a:off x="3742236" y="1900060"/>
              <a:ext cx="0" cy="4164970"/>
            </a:xfrm>
            <a:prstGeom prst="line">
              <a:avLst/>
            </a:prstGeom>
            <a:ln w="19050"/>
          </p:spPr>
          <p:style>
            <a:lnRef idx="2">
              <a:schemeClr val="accent1"/>
            </a:lnRef>
            <a:fillRef idx="0">
              <a:schemeClr val="accent1"/>
            </a:fillRef>
            <a:effectRef idx="1">
              <a:schemeClr val="accent1"/>
            </a:effectRef>
            <a:fontRef idx="minor">
              <a:schemeClr val="tx1"/>
            </a:fontRef>
          </p:style>
        </p:cxnSp>
        <p:grpSp>
          <p:nvGrpSpPr>
            <p:cNvPr id="105" name="Group 104">
              <a:extLst>
                <a:ext uri="{FF2B5EF4-FFF2-40B4-BE49-F238E27FC236}">
                  <a16:creationId xmlns:a16="http://schemas.microsoft.com/office/drawing/2014/main" id="{68107955-44D9-049F-85E0-2A02F792DA88}"/>
                </a:ext>
              </a:extLst>
            </p:cNvPr>
            <p:cNvGrpSpPr/>
            <p:nvPr/>
          </p:nvGrpSpPr>
          <p:grpSpPr>
            <a:xfrm>
              <a:off x="5623884" y="1691685"/>
              <a:ext cx="499513" cy="484102"/>
              <a:chOff x="5623884" y="1691685"/>
              <a:chExt cx="499513" cy="484102"/>
            </a:xfrm>
          </p:grpSpPr>
          <p:sp>
            <p:nvSpPr>
              <p:cNvPr id="103" name="Freeform: Shape 102">
                <a:extLst>
                  <a:ext uri="{FF2B5EF4-FFF2-40B4-BE49-F238E27FC236}">
                    <a16:creationId xmlns:a16="http://schemas.microsoft.com/office/drawing/2014/main" id="{37B9748E-C9AA-E677-0FD3-7B3749AF8566}"/>
                  </a:ext>
                </a:extLst>
              </p:cNvPr>
              <p:cNvSpPr/>
              <p:nvPr/>
            </p:nvSpPr>
            <p:spPr>
              <a:xfrm>
                <a:off x="5623884" y="1691685"/>
                <a:ext cx="499513" cy="484102"/>
              </a:xfrm>
              <a:custGeom>
                <a:avLst/>
                <a:gdLst>
                  <a:gd name="connsiteX0" fmla="*/ 497407 w 994813"/>
                  <a:gd name="connsiteY0" fmla="*/ 994813 h 994813"/>
                  <a:gd name="connsiteX1" fmla="*/ 145676 w 994813"/>
                  <a:gd name="connsiteY1" fmla="*/ 849137 h 994813"/>
                  <a:gd name="connsiteX2" fmla="*/ 0 w 994813"/>
                  <a:gd name="connsiteY2" fmla="*/ 497407 h 994813"/>
                  <a:gd name="connsiteX3" fmla="*/ 145676 w 994813"/>
                  <a:gd name="connsiteY3" fmla="*/ 145676 h 994813"/>
                  <a:gd name="connsiteX4" fmla="*/ 497407 w 994813"/>
                  <a:gd name="connsiteY4" fmla="*/ 0 h 994813"/>
                  <a:gd name="connsiteX5" fmla="*/ 849137 w 994813"/>
                  <a:gd name="connsiteY5" fmla="*/ 145676 h 994813"/>
                  <a:gd name="connsiteX6" fmla="*/ 994814 w 994813"/>
                  <a:gd name="connsiteY6" fmla="*/ 497407 h 994813"/>
                  <a:gd name="connsiteX7" fmla="*/ 849137 w 994813"/>
                  <a:gd name="connsiteY7" fmla="*/ 849137 h 994813"/>
                  <a:gd name="connsiteX8" fmla="*/ 497407 w 994813"/>
                  <a:gd name="connsiteY8" fmla="*/ 994813 h 994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94813" h="994813">
                    <a:moveTo>
                      <a:pt x="497407" y="994813"/>
                    </a:moveTo>
                    <a:cubicBezTo>
                      <a:pt x="364550" y="994813"/>
                      <a:pt x="239626" y="943087"/>
                      <a:pt x="145676" y="849137"/>
                    </a:cubicBezTo>
                    <a:cubicBezTo>
                      <a:pt x="51727" y="755187"/>
                      <a:pt x="0" y="630264"/>
                      <a:pt x="0" y="497407"/>
                    </a:cubicBezTo>
                    <a:cubicBezTo>
                      <a:pt x="0" y="364550"/>
                      <a:pt x="51727" y="239627"/>
                      <a:pt x="145676" y="145676"/>
                    </a:cubicBezTo>
                    <a:cubicBezTo>
                      <a:pt x="239626" y="51726"/>
                      <a:pt x="364550" y="0"/>
                      <a:pt x="497407" y="0"/>
                    </a:cubicBezTo>
                    <a:cubicBezTo>
                      <a:pt x="630264" y="0"/>
                      <a:pt x="755187" y="51726"/>
                      <a:pt x="849137" y="145676"/>
                    </a:cubicBezTo>
                    <a:cubicBezTo>
                      <a:pt x="943087" y="239627"/>
                      <a:pt x="994814" y="364550"/>
                      <a:pt x="994814" y="497407"/>
                    </a:cubicBezTo>
                    <a:cubicBezTo>
                      <a:pt x="994814" y="630264"/>
                      <a:pt x="943087" y="755187"/>
                      <a:pt x="849137" y="849137"/>
                    </a:cubicBezTo>
                    <a:cubicBezTo>
                      <a:pt x="755187" y="943087"/>
                      <a:pt x="630264" y="994813"/>
                      <a:pt x="497407" y="994813"/>
                    </a:cubicBezTo>
                    <a:close/>
                  </a:path>
                </a:pathLst>
              </a:custGeom>
              <a:solidFill>
                <a:srgbClr val="FFFFFF"/>
              </a:solidFill>
              <a:ln w="4482" cap="flat">
                <a:solidFill>
                  <a:schemeClr val="bg1">
                    <a:lumMod val="85000"/>
                  </a:schemeClr>
                </a:solidFill>
                <a:prstDash val="solid"/>
                <a:miter/>
              </a:ln>
            </p:spPr>
            <p:txBody>
              <a:bodyPr rtlCol="0" anchor="ctr"/>
              <a:lstStyle/>
              <a:p>
                <a:endParaRPr lang="en-US" dirty="0"/>
              </a:p>
            </p:txBody>
          </p:sp>
          <p:grpSp>
            <p:nvGrpSpPr>
              <p:cNvPr id="64" name="Graphic 323">
                <a:extLst>
                  <a:ext uri="{FF2B5EF4-FFF2-40B4-BE49-F238E27FC236}">
                    <a16:creationId xmlns:a16="http://schemas.microsoft.com/office/drawing/2014/main" id="{3243AF30-9940-510C-D1C4-55DA340DDB5A}"/>
                  </a:ext>
                </a:extLst>
              </p:cNvPr>
              <p:cNvGrpSpPr/>
              <p:nvPr/>
            </p:nvGrpSpPr>
            <p:grpSpPr>
              <a:xfrm>
                <a:off x="5730275" y="1823637"/>
                <a:ext cx="286730" cy="220199"/>
                <a:chOff x="7619459" y="2246777"/>
                <a:chExt cx="4876800" cy="3864444"/>
              </a:xfrm>
              <a:solidFill>
                <a:schemeClr val="accent1">
                  <a:lumMod val="75000"/>
                </a:schemeClr>
              </a:solidFill>
            </p:grpSpPr>
            <p:sp>
              <p:nvSpPr>
                <p:cNvPr id="65" name="Freeform: Shape 64">
                  <a:extLst>
                    <a:ext uri="{FF2B5EF4-FFF2-40B4-BE49-F238E27FC236}">
                      <a16:creationId xmlns:a16="http://schemas.microsoft.com/office/drawing/2014/main" id="{84AE589E-0E5D-EDED-1A71-267573AF40D8}"/>
                    </a:ext>
                  </a:extLst>
                </p:cNvPr>
                <p:cNvSpPr/>
                <p:nvPr/>
              </p:nvSpPr>
              <p:spPr>
                <a:xfrm>
                  <a:off x="7619459" y="2246777"/>
                  <a:ext cx="4876800" cy="3864444"/>
                </a:xfrm>
                <a:custGeom>
                  <a:avLst/>
                  <a:gdLst>
                    <a:gd name="connsiteX0" fmla="*/ 4390397 w 4876800"/>
                    <a:gd name="connsiteY0" fmla="*/ 1545107 h 3864444"/>
                    <a:gd name="connsiteX1" fmla="*/ 4458672 w 4876800"/>
                    <a:gd name="connsiteY1" fmla="*/ 1321594 h 3864444"/>
                    <a:gd name="connsiteX2" fmla="*/ 4458672 w 4876800"/>
                    <a:gd name="connsiteY2" fmla="*/ 1245194 h 3864444"/>
                    <a:gd name="connsiteX3" fmla="*/ 4057850 w 4876800"/>
                    <a:gd name="connsiteY3" fmla="*/ 844372 h 3864444"/>
                    <a:gd name="connsiteX4" fmla="*/ 3775024 w 4876800"/>
                    <a:gd name="connsiteY4" fmla="*/ 961463 h 3864444"/>
                    <a:gd name="connsiteX5" fmla="*/ 2438400 w 4876800"/>
                    <a:gd name="connsiteY5" fmla="*/ 0 h 3864444"/>
                    <a:gd name="connsiteX6" fmla="*/ 1101776 w 4876800"/>
                    <a:gd name="connsiteY6" fmla="*/ 961463 h 3864444"/>
                    <a:gd name="connsiteX7" fmla="*/ 818950 w 4876800"/>
                    <a:gd name="connsiteY7" fmla="*/ 844372 h 3864444"/>
                    <a:gd name="connsiteX8" fmla="*/ 418128 w 4876800"/>
                    <a:gd name="connsiteY8" fmla="*/ 1245194 h 3864444"/>
                    <a:gd name="connsiteX9" fmla="*/ 418128 w 4876800"/>
                    <a:gd name="connsiteY9" fmla="*/ 1321594 h 3864444"/>
                    <a:gd name="connsiteX10" fmla="*/ 486404 w 4876800"/>
                    <a:gd name="connsiteY10" fmla="*/ 1545107 h 3864444"/>
                    <a:gd name="connsiteX11" fmla="*/ 0 w 4876800"/>
                    <a:gd name="connsiteY11" fmla="*/ 2144811 h 3864444"/>
                    <a:gd name="connsiteX12" fmla="*/ 0 w 4876800"/>
                    <a:gd name="connsiteY12" fmla="*/ 2336587 h 3864444"/>
                    <a:gd name="connsiteX13" fmla="*/ 95250 w 4876800"/>
                    <a:gd name="connsiteY13" fmla="*/ 2431837 h 3864444"/>
                    <a:gd name="connsiteX14" fmla="*/ 590550 w 4876800"/>
                    <a:gd name="connsiteY14" fmla="*/ 2431837 h 3864444"/>
                    <a:gd name="connsiteX15" fmla="*/ 685800 w 4876800"/>
                    <a:gd name="connsiteY15" fmla="*/ 2336587 h 3864444"/>
                    <a:gd name="connsiteX16" fmla="*/ 590550 w 4876800"/>
                    <a:gd name="connsiteY16" fmla="*/ 2241337 h 3864444"/>
                    <a:gd name="connsiteX17" fmla="*/ 190500 w 4876800"/>
                    <a:gd name="connsiteY17" fmla="*/ 2241337 h 3864444"/>
                    <a:gd name="connsiteX18" fmla="*/ 190500 w 4876800"/>
                    <a:gd name="connsiteY18" fmla="*/ 2144811 h 3864444"/>
                    <a:gd name="connsiteX19" fmla="*/ 612905 w 4876800"/>
                    <a:gd name="connsiteY19" fmla="*/ 1722406 h 3864444"/>
                    <a:gd name="connsiteX20" fmla="*/ 1063714 w 4876800"/>
                    <a:gd name="connsiteY20" fmla="*/ 1722406 h 3864444"/>
                    <a:gd name="connsiteX21" fmla="*/ 1250795 w 4876800"/>
                    <a:gd name="connsiteY21" fmla="*/ 2168471 h 3864444"/>
                    <a:gd name="connsiteX22" fmla="*/ 164001 w 4876800"/>
                    <a:gd name="connsiteY22" fmla="*/ 3255264 h 3864444"/>
                    <a:gd name="connsiteX23" fmla="*/ 164011 w 4876800"/>
                    <a:gd name="connsiteY23" fmla="*/ 3760070 h 3864444"/>
                    <a:gd name="connsiteX24" fmla="*/ 416404 w 4876800"/>
                    <a:gd name="connsiteY24" fmla="*/ 3864445 h 3864444"/>
                    <a:gd name="connsiteX25" fmla="*/ 668817 w 4876800"/>
                    <a:gd name="connsiteY25" fmla="*/ 3760070 h 3864444"/>
                    <a:gd name="connsiteX26" fmla="*/ 1267968 w 4876800"/>
                    <a:gd name="connsiteY26" fmla="*/ 3160909 h 3864444"/>
                    <a:gd name="connsiteX27" fmla="*/ 1267968 w 4876800"/>
                    <a:gd name="connsiteY27" fmla="*/ 3026197 h 3864444"/>
                    <a:gd name="connsiteX28" fmla="*/ 1133256 w 4876800"/>
                    <a:gd name="connsiteY28" fmla="*/ 3026197 h 3864444"/>
                    <a:gd name="connsiteX29" fmla="*/ 534114 w 4876800"/>
                    <a:gd name="connsiteY29" fmla="*/ 3625358 h 3864444"/>
                    <a:gd name="connsiteX30" fmla="*/ 298704 w 4876800"/>
                    <a:gd name="connsiteY30" fmla="*/ 3625367 h 3864444"/>
                    <a:gd name="connsiteX31" fmla="*/ 298704 w 4876800"/>
                    <a:gd name="connsiteY31" fmla="*/ 3389957 h 3864444"/>
                    <a:gd name="connsiteX32" fmla="*/ 1365571 w 4876800"/>
                    <a:gd name="connsiteY32" fmla="*/ 2323100 h 3864444"/>
                    <a:gd name="connsiteX33" fmla="*/ 2438400 w 4876800"/>
                    <a:gd name="connsiteY33" fmla="*/ 2819400 h 3864444"/>
                    <a:gd name="connsiteX34" fmla="*/ 3813086 w 4876800"/>
                    <a:gd name="connsiteY34" fmla="*/ 1722406 h 3864444"/>
                    <a:gd name="connsiteX35" fmla="*/ 4263895 w 4876800"/>
                    <a:gd name="connsiteY35" fmla="*/ 1722406 h 3864444"/>
                    <a:gd name="connsiteX36" fmla="*/ 4686300 w 4876800"/>
                    <a:gd name="connsiteY36" fmla="*/ 2144811 h 3864444"/>
                    <a:gd name="connsiteX37" fmla="*/ 4686300 w 4876800"/>
                    <a:gd name="connsiteY37" fmla="*/ 2241337 h 3864444"/>
                    <a:gd name="connsiteX38" fmla="*/ 3790950 w 4876800"/>
                    <a:gd name="connsiteY38" fmla="*/ 2241337 h 3864444"/>
                    <a:gd name="connsiteX39" fmla="*/ 3695700 w 4876800"/>
                    <a:gd name="connsiteY39" fmla="*/ 2336587 h 3864444"/>
                    <a:gd name="connsiteX40" fmla="*/ 3790950 w 4876800"/>
                    <a:gd name="connsiteY40" fmla="*/ 2431837 h 3864444"/>
                    <a:gd name="connsiteX41" fmla="*/ 4781550 w 4876800"/>
                    <a:gd name="connsiteY41" fmla="*/ 2431837 h 3864444"/>
                    <a:gd name="connsiteX42" fmla="*/ 4876800 w 4876800"/>
                    <a:gd name="connsiteY42" fmla="*/ 2336587 h 3864444"/>
                    <a:gd name="connsiteX43" fmla="*/ 4876800 w 4876800"/>
                    <a:gd name="connsiteY43" fmla="*/ 2144811 h 3864444"/>
                    <a:gd name="connsiteX44" fmla="*/ 4390397 w 4876800"/>
                    <a:gd name="connsiteY44" fmla="*/ 1545107 h 3864444"/>
                    <a:gd name="connsiteX45" fmla="*/ 1029272 w 4876800"/>
                    <a:gd name="connsiteY45" fmla="*/ 1321603 h 3864444"/>
                    <a:gd name="connsiteX46" fmla="*/ 818950 w 4876800"/>
                    <a:gd name="connsiteY46" fmla="*/ 1531915 h 3864444"/>
                    <a:gd name="connsiteX47" fmla="*/ 608628 w 4876800"/>
                    <a:gd name="connsiteY47" fmla="*/ 1321603 h 3864444"/>
                    <a:gd name="connsiteX48" fmla="*/ 608628 w 4876800"/>
                    <a:gd name="connsiteY48" fmla="*/ 1245203 h 3864444"/>
                    <a:gd name="connsiteX49" fmla="*/ 818950 w 4876800"/>
                    <a:gd name="connsiteY49" fmla="*/ 1034882 h 3864444"/>
                    <a:gd name="connsiteX50" fmla="*/ 1029272 w 4876800"/>
                    <a:gd name="connsiteY50" fmla="*/ 1245203 h 3864444"/>
                    <a:gd name="connsiteX51" fmla="*/ 1029272 w 4876800"/>
                    <a:gd name="connsiteY51" fmla="*/ 1321603 h 3864444"/>
                    <a:gd name="connsiteX52" fmla="*/ 2438400 w 4876800"/>
                    <a:gd name="connsiteY52" fmla="*/ 2628900 h 3864444"/>
                    <a:gd name="connsiteX53" fmla="*/ 1219200 w 4876800"/>
                    <a:gd name="connsiteY53" fmla="*/ 1409700 h 3864444"/>
                    <a:gd name="connsiteX54" fmla="*/ 2438400 w 4876800"/>
                    <a:gd name="connsiteY54" fmla="*/ 190500 h 3864444"/>
                    <a:gd name="connsiteX55" fmla="*/ 3657600 w 4876800"/>
                    <a:gd name="connsiteY55" fmla="*/ 1409700 h 3864444"/>
                    <a:gd name="connsiteX56" fmla="*/ 2438400 w 4876800"/>
                    <a:gd name="connsiteY56" fmla="*/ 2628900 h 3864444"/>
                    <a:gd name="connsiteX57" fmla="*/ 4268162 w 4876800"/>
                    <a:gd name="connsiteY57" fmla="*/ 1321603 h 3864444"/>
                    <a:gd name="connsiteX58" fmla="*/ 4057841 w 4876800"/>
                    <a:gd name="connsiteY58" fmla="*/ 1531915 h 3864444"/>
                    <a:gd name="connsiteX59" fmla="*/ 3847519 w 4876800"/>
                    <a:gd name="connsiteY59" fmla="*/ 1321603 h 3864444"/>
                    <a:gd name="connsiteX60" fmla="*/ 3847519 w 4876800"/>
                    <a:gd name="connsiteY60" fmla="*/ 1245203 h 3864444"/>
                    <a:gd name="connsiteX61" fmla="*/ 4057841 w 4876800"/>
                    <a:gd name="connsiteY61" fmla="*/ 1034882 h 3864444"/>
                    <a:gd name="connsiteX62" fmla="*/ 4268162 w 4876800"/>
                    <a:gd name="connsiteY62" fmla="*/ 1245203 h 3864444"/>
                    <a:gd name="connsiteX63" fmla="*/ 4268162 w 4876800"/>
                    <a:gd name="connsiteY63" fmla="*/ 1321603 h 3864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4876800" h="3864444">
                      <a:moveTo>
                        <a:pt x="4390397" y="1545107"/>
                      </a:moveTo>
                      <a:cubicBezTo>
                        <a:pt x="4433488" y="1481214"/>
                        <a:pt x="4458672" y="1404290"/>
                        <a:pt x="4458672" y="1321594"/>
                      </a:cubicBezTo>
                      <a:lnTo>
                        <a:pt x="4458672" y="1245194"/>
                      </a:lnTo>
                      <a:cubicBezTo>
                        <a:pt x="4458672" y="1024185"/>
                        <a:pt x="4278859" y="844372"/>
                        <a:pt x="4057850" y="844372"/>
                      </a:cubicBezTo>
                      <a:cubicBezTo>
                        <a:pt x="3947579" y="844372"/>
                        <a:pt x="3847567" y="889149"/>
                        <a:pt x="3775024" y="961463"/>
                      </a:cubicBezTo>
                      <a:cubicBezTo>
                        <a:pt x="3587325" y="403231"/>
                        <a:pt x="3059078" y="0"/>
                        <a:pt x="2438400" y="0"/>
                      </a:cubicBezTo>
                      <a:cubicBezTo>
                        <a:pt x="1817723" y="0"/>
                        <a:pt x="1289476" y="403222"/>
                        <a:pt x="1101776" y="961463"/>
                      </a:cubicBezTo>
                      <a:cubicBezTo>
                        <a:pt x="1029233" y="889149"/>
                        <a:pt x="929230" y="844372"/>
                        <a:pt x="818950" y="844372"/>
                      </a:cubicBezTo>
                      <a:cubicBezTo>
                        <a:pt x="597941" y="844372"/>
                        <a:pt x="418128" y="1024185"/>
                        <a:pt x="418128" y="1245194"/>
                      </a:cubicBezTo>
                      <a:lnTo>
                        <a:pt x="418128" y="1321594"/>
                      </a:lnTo>
                      <a:cubicBezTo>
                        <a:pt x="418128" y="1404290"/>
                        <a:pt x="443313" y="1481214"/>
                        <a:pt x="486404" y="1545107"/>
                      </a:cubicBezTo>
                      <a:cubicBezTo>
                        <a:pt x="208950" y="1603572"/>
                        <a:pt x="0" y="1850222"/>
                        <a:pt x="0" y="2144811"/>
                      </a:cubicBezTo>
                      <a:lnTo>
                        <a:pt x="0" y="2336587"/>
                      </a:lnTo>
                      <a:cubicBezTo>
                        <a:pt x="0" y="2389184"/>
                        <a:pt x="42653" y="2431837"/>
                        <a:pt x="95250" y="2431837"/>
                      </a:cubicBezTo>
                      <a:lnTo>
                        <a:pt x="590550" y="2431837"/>
                      </a:lnTo>
                      <a:cubicBezTo>
                        <a:pt x="643147" y="2431837"/>
                        <a:pt x="685800" y="2389184"/>
                        <a:pt x="685800" y="2336587"/>
                      </a:cubicBezTo>
                      <a:cubicBezTo>
                        <a:pt x="685800" y="2283990"/>
                        <a:pt x="643147" y="2241337"/>
                        <a:pt x="590550" y="2241337"/>
                      </a:cubicBezTo>
                      <a:lnTo>
                        <a:pt x="190500" y="2241337"/>
                      </a:lnTo>
                      <a:lnTo>
                        <a:pt x="190500" y="2144811"/>
                      </a:lnTo>
                      <a:cubicBezTo>
                        <a:pt x="190500" y="1911896"/>
                        <a:pt x="379990" y="1722406"/>
                        <a:pt x="612905" y="1722406"/>
                      </a:cubicBezTo>
                      <a:lnTo>
                        <a:pt x="1063714" y="1722406"/>
                      </a:lnTo>
                      <a:cubicBezTo>
                        <a:pt x="1100271" y="1883197"/>
                        <a:pt x="1164346" y="2033654"/>
                        <a:pt x="1250795" y="2168471"/>
                      </a:cubicBezTo>
                      <a:lnTo>
                        <a:pt x="164001" y="3255264"/>
                      </a:lnTo>
                      <a:cubicBezTo>
                        <a:pt x="24841" y="3394434"/>
                        <a:pt x="24841" y="3620891"/>
                        <a:pt x="164011" y="3760070"/>
                      </a:cubicBezTo>
                      <a:cubicBezTo>
                        <a:pt x="233601" y="3829660"/>
                        <a:pt x="324993" y="3864445"/>
                        <a:pt x="416404" y="3864445"/>
                      </a:cubicBezTo>
                      <a:cubicBezTo>
                        <a:pt x="507816" y="3864445"/>
                        <a:pt x="599227" y="3829650"/>
                        <a:pt x="668817" y="3760070"/>
                      </a:cubicBezTo>
                      <a:lnTo>
                        <a:pt x="1267968" y="3160909"/>
                      </a:lnTo>
                      <a:cubicBezTo>
                        <a:pt x="1305163" y="3123714"/>
                        <a:pt x="1305163" y="3063402"/>
                        <a:pt x="1267968" y="3026197"/>
                      </a:cubicBezTo>
                      <a:cubicBezTo>
                        <a:pt x="1230763" y="2989012"/>
                        <a:pt x="1170470" y="2989012"/>
                        <a:pt x="1133256" y="3026197"/>
                      </a:cubicBezTo>
                      <a:lnTo>
                        <a:pt x="534114" y="3625358"/>
                      </a:lnTo>
                      <a:cubicBezTo>
                        <a:pt x="469201" y="3690261"/>
                        <a:pt x="363607" y="3690252"/>
                        <a:pt x="298704" y="3625367"/>
                      </a:cubicBezTo>
                      <a:cubicBezTo>
                        <a:pt x="233810" y="3560464"/>
                        <a:pt x="233810" y="3454860"/>
                        <a:pt x="298704" y="3389957"/>
                      </a:cubicBezTo>
                      <a:lnTo>
                        <a:pt x="1365571" y="2323100"/>
                      </a:lnTo>
                      <a:cubicBezTo>
                        <a:pt x="1624336" y="2626586"/>
                        <a:pt x="2009251" y="2819400"/>
                        <a:pt x="2438400" y="2819400"/>
                      </a:cubicBezTo>
                      <a:cubicBezTo>
                        <a:pt x="3108274" y="2819400"/>
                        <a:pt x="3670459" y="2349722"/>
                        <a:pt x="3813086" y="1722406"/>
                      </a:cubicBezTo>
                      <a:lnTo>
                        <a:pt x="4263895" y="1722406"/>
                      </a:lnTo>
                      <a:cubicBezTo>
                        <a:pt x="4496810" y="1722406"/>
                        <a:pt x="4686300" y="1911896"/>
                        <a:pt x="4686300" y="2144811"/>
                      </a:cubicBezTo>
                      <a:lnTo>
                        <a:pt x="4686300" y="2241337"/>
                      </a:lnTo>
                      <a:lnTo>
                        <a:pt x="3790950" y="2241337"/>
                      </a:lnTo>
                      <a:cubicBezTo>
                        <a:pt x="3738353" y="2241337"/>
                        <a:pt x="3695700" y="2283990"/>
                        <a:pt x="3695700" y="2336587"/>
                      </a:cubicBezTo>
                      <a:cubicBezTo>
                        <a:pt x="3695700" y="2389184"/>
                        <a:pt x="3738353" y="2431837"/>
                        <a:pt x="3790950" y="2431837"/>
                      </a:cubicBezTo>
                      <a:lnTo>
                        <a:pt x="4781550" y="2431837"/>
                      </a:lnTo>
                      <a:cubicBezTo>
                        <a:pt x="4834147" y="2431837"/>
                        <a:pt x="4876800" y="2389184"/>
                        <a:pt x="4876800" y="2336587"/>
                      </a:cubicBezTo>
                      <a:lnTo>
                        <a:pt x="4876800" y="2144811"/>
                      </a:lnTo>
                      <a:cubicBezTo>
                        <a:pt x="4876800" y="1850222"/>
                        <a:pt x="4667850" y="1603572"/>
                        <a:pt x="4390397" y="1545107"/>
                      </a:cubicBezTo>
                      <a:close/>
                      <a:moveTo>
                        <a:pt x="1029272" y="1321603"/>
                      </a:moveTo>
                      <a:cubicBezTo>
                        <a:pt x="1029272" y="1437570"/>
                        <a:pt x="934926" y="1531915"/>
                        <a:pt x="818950" y="1531915"/>
                      </a:cubicBezTo>
                      <a:cubicBezTo>
                        <a:pt x="702974" y="1531915"/>
                        <a:pt x="608628" y="1437570"/>
                        <a:pt x="608628" y="1321603"/>
                      </a:cubicBezTo>
                      <a:lnTo>
                        <a:pt x="608628" y="1245203"/>
                      </a:lnTo>
                      <a:cubicBezTo>
                        <a:pt x="608628" y="1129227"/>
                        <a:pt x="702974" y="1034882"/>
                        <a:pt x="818950" y="1034882"/>
                      </a:cubicBezTo>
                      <a:cubicBezTo>
                        <a:pt x="934926" y="1034882"/>
                        <a:pt x="1029272" y="1129227"/>
                        <a:pt x="1029272" y="1245203"/>
                      </a:cubicBezTo>
                      <a:lnTo>
                        <a:pt x="1029272" y="1321603"/>
                      </a:lnTo>
                      <a:close/>
                      <a:moveTo>
                        <a:pt x="2438400" y="2628900"/>
                      </a:moveTo>
                      <a:cubicBezTo>
                        <a:pt x="1766135" y="2628900"/>
                        <a:pt x="1219200" y="2081965"/>
                        <a:pt x="1219200" y="1409700"/>
                      </a:cubicBezTo>
                      <a:cubicBezTo>
                        <a:pt x="1219200" y="737435"/>
                        <a:pt x="1766135" y="190500"/>
                        <a:pt x="2438400" y="190500"/>
                      </a:cubicBezTo>
                      <a:cubicBezTo>
                        <a:pt x="3110665" y="190500"/>
                        <a:pt x="3657600" y="737435"/>
                        <a:pt x="3657600" y="1409700"/>
                      </a:cubicBezTo>
                      <a:cubicBezTo>
                        <a:pt x="3657600" y="2081965"/>
                        <a:pt x="3110665" y="2628900"/>
                        <a:pt x="2438400" y="2628900"/>
                      </a:cubicBezTo>
                      <a:close/>
                      <a:moveTo>
                        <a:pt x="4268162" y="1321603"/>
                      </a:moveTo>
                      <a:cubicBezTo>
                        <a:pt x="4268162" y="1437570"/>
                        <a:pt x="4173817" y="1531915"/>
                        <a:pt x="4057841" y="1531915"/>
                      </a:cubicBezTo>
                      <a:cubicBezTo>
                        <a:pt x="3941864" y="1531915"/>
                        <a:pt x="3847519" y="1437570"/>
                        <a:pt x="3847519" y="1321603"/>
                      </a:cubicBezTo>
                      <a:lnTo>
                        <a:pt x="3847519" y="1245203"/>
                      </a:lnTo>
                      <a:cubicBezTo>
                        <a:pt x="3847519" y="1129227"/>
                        <a:pt x="3941864" y="1034882"/>
                        <a:pt x="4057841" y="1034882"/>
                      </a:cubicBezTo>
                      <a:cubicBezTo>
                        <a:pt x="4173817" y="1034882"/>
                        <a:pt x="4268162" y="1129227"/>
                        <a:pt x="4268162" y="1245203"/>
                      </a:cubicBezTo>
                      <a:lnTo>
                        <a:pt x="4268162" y="1321603"/>
                      </a:lnTo>
                      <a:close/>
                    </a:path>
                  </a:pathLst>
                </a:custGeom>
                <a:grpFill/>
                <a:ln w="9525" cap="flat">
                  <a:noFill/>
                  <a:prstDash val="solid"/>
                  <a:miter/>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IN" dirty="0"/>
                </a:p>
              </p:txBody>
            </p:sp>
            <p:sp>
              <p:nvSpPr>
                <p:cNvPr id="66" name="Freeform: Shape 65">
                  <a:extLst>
                    <a:ext uri="{FF2B5EF4-FFF2-40B4-BE49-F238E27FC236}">
                      <a16:creationId xmlns:a16="http://schemas.microsoft.com/office/drawing/2014/main" id="{827FAD62-43EF-2786-02E8-BD778BC2005B}"/>
                    </a:ext>
                  </a:extLst>
                </p:cNvPr>
                <p:cNvSpPr/>
                <p:nvPr/>
              </p:nvSpPr>
              <p:spPr>
                <a:xfrm>
                  <a:off x="9029159" y="2627777"/>
                  <a:ext cx="2057400" cy="2057400"/>
                </a:xfrm>
                <a:custGeom>
                  <a:avLst/>
                  <a:gdLst>
                    <a:gd name="connsiteX0" fmla="*/ 1028700 w 2057400"/>
                    <a:gd name="connsiteY0" fmla="*/ 0 h 2057400"/>
                    <a:gd name="connsiteX1" fmla="*/ 0 w 2057400"/>
                    <a:gd name="connsiteY1" fmla="*/ 1028700 h 2057400"/>
                    <a:gd name="connsiteX2" fmla="*/ 323259 w 2057400"/>
                    <a:gd name="connsiteY2" fmla="*/ 1776698 h 2057400"/>
                    <a:gd name="connsiteX3" fmla="*/ 334309 w 2057400"/>
                    <a:gd name="connsiteY3" fmla="*/ 1786985 h 2057400"/>
                    <a:gd name="connsiteX4" fmla="*/ 1028700 w 2057400"/>
                    <a:gd name="connsiteY4" fmla="*/ 2057400 h 2057400"/>
                    <a:gd name="connsiteX5" fmla="*/ 1723092 w 2057400"/>
                    <a:gd name="connsiteY5" fmla="*/ 1786985 h 2057400"/>
                    <a:gd name="connsiteX6" fmla="*/ 1734141 w 2057400"/>
                    <a:gd name="connsiteY6" fmla="*/ 1776698 h 2057400"/>
                    <a:gd name="connsiteX7" fmla="*/ 2057400 w 2057400"/>
                    <a:gd name="connsiteY7" fmla="*/ 1028700 h 2057400"/>
                    <a:gd name="connsiteX8" fmla="*/ 1028700 w 2057400"/>
                    <a:gd name="connsiteY8" fmla="*/ 0 h 2057400"/>
                    <a:gd name="connsiteX9" fmla="*/ 1028700 w 2057400"/>
                    <a:gd name="connsiteY9" fmla="*/ 1866900 h 2057400"/>
                    <a:gd name="connsiteX10" fmla="*/ 509616 w 2057400"/>
                    <a:gd name="connsiteY10" fmla="*/ 1686363 h 2057400"/>
                    <a:gd name="connsiteX11" fmla="*/ 1028700 w 2057400"/>
                    <a:gd name="connsiteY11" fmla="*/ 1374391 h 2057400"/>
                    <a:gd name="connsiteX12" fmla="*/ 1547784 w 2057400"/>
                    <a:gd name="connsiteY12" fmla="*/ 1686363 h 2057400"/>
                    <a:gd name="connsiteX13" fmla="*/ 1028700 w 2057400"/>
                    <a:gd name="connsiteY13" fmla="*/ 1866900 h 2057400"/>
                    <a:gd name="connsiteX14" fmla="*/ 827980 w 2057400"/>
                    <a:gd name="connsiteY14" fmla="*/ 983171 h 2057400"/>
                    <a:gd name="connsiteX15" fmla="*/ 827980 w 2057400"/>
                    <a:gd name="connsiteY15" fmla="*/ 909171 h 2057400"/>
                    <a:gd name="connsiteX16" fmla="*/ 1028700 w 2057400"/>
                    <a:gd name="connsiteY16" fmla="*/ 708451 h 2057400"/>
                    <a:gd name="connsiteX17" fmla="*/ 1229420 w 2057400"/>
                    <a:gd name="connsiteY17" fmla="*/ 909171 h 2057400"/>
                    <a:gd name="connsiteX18" fmla="*/ 1229420 w 2057400"/>
                    <a:gd name="connsiteY18" fmla="*/ 983171 h 2057400"/>
                    <a:gd name="connsiteX19" fmla="*/ 1028700 w 2057400"/>
                    <a:gd name="connsiteY19" fmla="*/ 1183891 h 2057400"/>
                    <a:gd name="connsiteX20" fmla="*/ 827980 w 2057400"/>
                    <a:gd name="connsiteY20" fmla="*/ 983171 h 2057400"/>
                    <a:gd name="connsiteX21" fmla="*/ 1687116 w 2057400"/>
                    <a:gd name="connsiteY21" fmla="*/ 1546851 h 2057400"/>
                    <a:gd name="connsiteX22" fmla="*/ 1322651 w 2057400"/>
                    <a:gd name="connsiteY22" fmla="*/ 1240907 h 2057400"/>
                    <a:gd name="connsiteX23" fmla="*/ 1419920 w 2057400"/>
                    <a:gd name="connsiteY23" fmla="*/ 983180 h 2057400"/>
                    <a:gd name="connsiteX24" fmla="*/ 1419920 w 2057400"/>
                    <a:gd name="connsiteY24" fmla="*/ 909180 h 2057400"/>
                    <a:gd name="connsiteX25" fmla="*/ 1028700 w 2057400"/>
                    <a:gd name="connsiteY25" fmla="*/ 517960 h 2057400"/>
                    <a:gd name="connsiteX26" fmla="*/ 637480 w 2057400"/>
                    <a:gd name="connsiteY26" fmla="*/ 909180 h 2057400"/>
                    <a:gd name="connsiteX27" fmla="*/ 637480 w 2057400"/>
                    <a:gd name="connsiteY27" fmla="*/ 983180 h 2057400"/>
                    <a:gd name="connsiteX28" fmla="*/ 734749 w 2057400"/>
                    <a:gd name="connsiteY28" fmla="*/ 1240907 h 2057400"/>
                    <a:gd name="connsiteX29" fmla="*/ 370284 w 2057400"/>
                    <a:gd name="connsiteY29" fmla="*/ 1546851 h 2057400"/>
                    <a:gd name="connsiteX30" fmla="*/ 190500 w 2057400"/>
                    <a:gd name="connsiteY30" fmla="*/ 1028700 h 2057400"/>
                    <a:gd name="connsiteX31" fmla="*/ 1028700 w 2057400"/>
                    <a:gd name="connsiteY31" fmla="*/ 190500 h 2057400"/>
                    <a:gd name="connsiteX32" fmla="*/ 1866900 w 2057400"/>
                    <a:gd name="connsiteY32" fmla="*/ 1028700 h 2057400"/>
                    <a:gd name="connsiteX33" fmla="*/ 1687116 w 2057400"/>
                    <a:gd name="connsiteY33" fmla="*/ 1546851 h 2057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057400" h="2057400">
                      <a:moveTo>
                        <a:pt x="1028700" y="0"/>
                      </a:moveTo>
                      <a:cubicBezTo>
                        <a:pt x="461467" y="0"/>
                        <a:pt x="0" y="461467"/>
                        <a:pt x="0" y="1028700"/>
                      </a:cubicBezTo>
                      <a:cubicBezTo>
                        <a:pt x="0" y="1323118"/>
                        <a:pt x="124358" y="1589008"/>
                        <a:pt x="323259" y="1776698"/>
                      </a:cubicBezTo>
                      <a:cubicBezTo>
                        <a:pt x="326660" y="1780375"/>
                        <a:pt x="330308" y="1783842"/>
                        <a:pt x="334309" y="1786985"/>
                      </a:cubicBezTo>
                      <a:cubicBezTo>
                        <a:pt x="517436" y="1954826"/>
                        <a:pt x="761305" y="2057400"/>
                        <a:pt x="1028700" y="2057400"/>
                      </a:cubicBezTo>
                      <a:cubicBezTo>
                        <a:pt x="1296095" y="2057400"/>
                        <a:pt x="1539964" y="1954816"/>
                        <a:pt x="1723092" y="1786985"/>
                      </a:cubicBezTo>
                      <a:cubicBezTo>
                        <a:pt x="1727092" y="1783852"/>
                        <a:pt x="1730740" y="1780375"/>
                        <a:pt x="1734141" y="1776698"/>
                      </a:cubicBezTo>
                      <a:cubicBezTo>
                        <a:pt x="1933042" y="1589008"/>
                        <a:pt x="2057400" y="1323118"/>
                        <a:pt x="2057400" y="1028700"/>
                      </a:cubicBezTo>
                      <a:cubicBezTo>
                        <a:pt x="2057400" y="461477"/>
                        <a:pt x="1595933" y="0"/>
                        <a:pt x="1028700" y="0"/>
                      </a:cubicBezTo>
                      <a:close/>
                      <a:moveTo>
                        <a:pt x="1028700" y="1866900"/>
                      </a:moveTo>
                      <a:cubicBezTo>
                        <a:pt x="832837" y="1866900"/>
                        <a:pt x="652472" y="1799358"/>
                        <a:pt x="509616" y="1686363"/>
                      </a:cubicBezTo>
                      <a:cubicBezTo>
                        <a:pt x="610819" y="1494873"/>
                        <a:pt x="808044" y="1374391"/>
                        <a:pt x="1028700" y="1374391"/>
                      </a:cubicBezTo>
                      <a:cubicBezTo>
                        <a:pt x="1249356" y="1374391"/>
                        <a:pt x="1446581" y="1494873"/>
                        <a:pt x="1547784" y="1686363"/>
                      </a:cubicBezTo>
                      <a:cubicBezTo>
                        <a:pt x="1404928" y="1799358"/>
                        <a:pt x="1224563" y="1866900"/>
                        <a:pt x="1028700" y="1866900"/>
                      </a:cubicBezTo>
                      <a:close/>
                      <a:moveTo>
                        <a:pt x="827980" y="983171"/>
                      </a:moveTo>
                      <a:lnTo>
                        <a:pt x="827980" y="909171"/>
                      </a:lnTo>
                      <a:cubicBezTo>
                        <a:pt x="827980" y="798490"/>
                        <a:pt x="918020" y="708451"/>
                        <a:pt x="1028700" y="708451"/>
                      </a:cubicBezTo>
                      <a:cubicBezTo>
                        <a:pt x="1139381" y="708451"/>
                        <a:pt x="1229420" y="798490"/>
                        <a:pt x="1229420" y="909171"/>
                      </a:cubicBezTo>
                      <a:lnTo>
                        <a:pt x="1229420" y="983171"/>
                      </a:lnTo>
                      <a:cubicBezTo>
                        <a:pt x="1229420" y="1093851"/>
                        <a:pt x="1139381" y="1183891"/>
                        <a:pt x="1028700" y="1183891"/>
                      </a:cubicBezTo>
                      <a:cubicBezTo>
                        <a:pt x="918020" y="1183891"/>
                        <a:pt x="827980" y="1093851"/>
                        <a:pt x="827980" y="983171"/>
                      </a:cubicBezTo>
                      <a:close/>
                      <a:moveTo>
                        <a:pt x="1687116" y="1546851"/>
                      </a:moveTo>
                      <a:cubicBezTo>
                        <a:pt x="1599857" y="1407624"/>
                        <a:pt x="1472136" y="1301449"/>
                        <a:pt x="1322651" y="1240907"/>
                      </a:cubicBezTo>
                      <a:cubicBezTo>
                        <a:pt x="1383125" y="1172013"/>
                        <a:pt x="1419920" y="1081840"/>
                        <a:pt x="1419920" y="983180"/>
                      </a:cubicBezTo>
                      <a:lnTo>
                        <a:pt x="1419920" y="909180"/>
                      </a:lnTo>
                      <a:cubicBezTo>
                        <a:pt x="1419920" y="693468"/>
                        <a:pt x="1244413" y="517960"/>
                        <a:pt x="1028700" y="517960"/>
                      </a:cubicBezTo>
                      <a:cubicBezTo>
                        <a:pt x="812987" y="517960"/>
                        <a:pt x="637480" y="693468"/>
                        <a:pt x="637480" y="909180"/>
                      </a:cubicBezTo>
                      <a:lnTo>
                        <a:pt x="637480" y="983180"/>
                      </a:lnTo>
                      <a:cubicBezTo>
                        <a:pt x="637480" y="1081840"/>
                        <a:pt x="674265" y="1172013"/>
                        <a:pt x="734749" y="1240907"/>
                      </a:cubicBezTo>
                      <a:cubicBezTo>
                        <a:pt x="585264" y="1301458"/>
                        <a:pt x="457552" y="1407624"/>
                        <a:pt x="370284" y="1546851"/>
                      </a:cubicBezTo>
                      <a:cubicBezTo>
                        <a:pt x="257737" y="1404147"/>
                        <a:pt x="190500" y="1224134"/>
                        <a:pt x="190500" y="1028700"/>
                      </a:cubicBezTo>
                      <a:cubicBezTo>
                        <a:pt x="190500" y="566519"/>
                        <a:pt x="566519" y="190500"/>
                        <a:pt x="1028700" y="190500"/>
                      </a:cubicBezTo>
                      <a:cubicBezTo>
                        <a:pt x="1490882" y="190500"/>
                        <a:pt x="1866900" y="566519"/>
                        <a:pt x="1866900" y="1028700"/>
                      </a:cubicBezTo>
                      <a:cubicBezTo>
                        <a:pt x="1866900" y="1224134"/>
                        <a:pt x="1799663" y="1404147"/>
                        <a:pt x="1687116" y="1546851"/>
                      </a:cubicBezTo>
                      <a:close/>
                    </a:path>
                  </a:pathLst>
                </a:custGeom>
                <a:grpFill/>
                <a:ln w="9525" cap="flat">
                  <a:noFill/>
                  <a:prstDash val="solid"/>
                  <a:miter/>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IN" dirty="0"/>
                </a:p>
              </p:txBody>
            </p:sp>
            <p:sp>
              <p:nvSpPr>
                <p:cNvPr id="67" name="Freeform: Shape 66">
                  <a:extLst>
                    <a:ext uri="{FF2B5EF4-FFF2-40B4-BE49-F238E27FC236}">
                      <a16:creationId xmlns:a16="http://schemas.microsoft.com/office/drawing/2014/main" id="{F03D62F5-4043-5E73-1087-C477F1215C7C}"/>
                    </a:ext>
                  </a:extLst>
                </p:cNvPr>
                <p:cNvSpPr/>
                <p:nvPr/>
              </p:nvSpPr>
              <p:spPr>
                <a:xfrm>
                  <a:off x="8979629" y="4990301"/>
                  <a:ext cx="190500" cy="190500"/>
                </a:xfrm>
                <a:custGeom>
                  <a:avLst/>
                  <a:gdLst>
                    <a:gd name="connsiteX0" fmla="*/ 162592 w 190500"/>
                    <a:gd name="connsiteY0" fmla="*/ 27908 h 190500"/>
                    <a:gd name="connsiteX1" fmla="*/ 95250 w 190500"/>
                    <a:gd name="connsiteY1" fmla="*/ 0 h 190500"/>
                    <a:gd name="connsiteX2" fmla="*/ 27908 w 190500"/>
                    <a:gd name="connsiteY2" fmla="*/ 27908 h 190500"/>
                    <a:gd name="connsiteX3" fmla="*/ 0 w 190500"/>
                    <a:gd name="connsiteY3" fmla="*/ 95250 h 190500"/>
                    <a:gd name="connsiteX4" fmla="*/ 27908 w 190500"/>
                    <a:gd name="connsiteY4" fmla="*/ 162592 h 190500"/>
                    <a:gd name="connsiteX5" fmla="*/ 95250 w 190500"/>
                    <a:gd name="connsiteY5" fmla="*/ 190500 h 190500"/>
                    <a:gd name="connsiteX6" fmla="*/ 162592 w 190500"/>
                    <a:gd name="connsiteY6" fmla="*/ 162592 h 190500"/>
                    <a:gd name="connsiteX7" fmla="*/ 190500 w 190500"/>
                    <a:gd name="connsiteY7" fmla="*/ 95250 h 190500"/>
                    <a:gd name="connsiteX8" fmla="*/ 162592 w 190500"/>
                    <a:gd name="connsiteY8" fmla="*/ 27908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00" h="190500">
                      <a:moveTo>
                        <a:pt x="162592" y="27908"/>
                      </a:moveTo>
                      <a:cubicBezTo>
                        <a:pt x="144875" y="10192"/>
                        <a:pt x="120301" y="0"/>
                        <a:pt x="95250" y="0"/>
                      </a:cubicBezTo>
                      <a:cubicBezTo>
                        <a:pt x="70199" y="0"/>
                        <a:pt x="45625" y="10192"/>
                        <a:pt x="27908" y="27908"/>
                      </a:cubicBezTo>
                      <a:cubicBezTo>
                        <a:pt x="10201" y="45625"/>
                        <a:pt x="0" y="70199"/>
                        <a:pt x="0" y="95250"/>
                      </a:cubicBezTo>
                      <a:cubicBezTo>
                        <a:pt x="0" y="120301"/>
                        <a:pt x="10192" y="144875"/>
                        <a:pt x="27908" y="162592"/>
                      </a:cubicBezTo>
                      <a:cubicBezTo>
                        <a:pt x="45625" y="180299"/>
                        <a:pt x="70199" y="190500"/>
                        <a:pt x="95250" y="190500"/>
                      </a:cubicBezTo>
                      <a:cubicBezTo>
                        <a:pt x="120301" y="190500"/>
                        <a:pt x="144875" y="180308"/>
                        <a:pt x="162592" y="162592"/>
                      </a:cubicBezTo>
                      <a:cubicBezTo>
                        <a:pt x="180299" y="144875"/>
                        <a:pt x="190500" y="120301"/>
                        <a:pt x="190500" y="95250"/>
                      </a:cubicBezTo>
                      <a:cubicBezTo>
                        <a:pt x="190500" y="70199"/>
                        <a:pt x="180308" y="45625"/>
                        <a:pt x="162592" y="27908"/>
                      </a:cubicBezTo>
                      <a:close/>
                    </a:path>
                  </a:pathLst>
                </a:custGeom>
                <a:grpFill/>
                <a:ln w="9525" cap="flat">
                  <a:noFill/>
                  <a:prstDash val="solid"/>
                  <a:miter/>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IN" dirty="0"/>
                </a:p>
              </p:txBody>
            </p:sp>
          </p:grpSp>
        </p:grpSp>
        <p:sp>
          <p:nvSpPr>
            <p:cNvPr id="54" name="Rectangle 53">
              <a:extLst>
                <a:ext uri="{FF2B5EF4-FFF2-40B4-BE49-F238E27FC236}">
                  <a16:creationId xmlns:a16="http://schemas.microsoft.com/office/drawing/2014/main" id="{FA158A6B-E818-EF3B-A411-879F50C3A0F4}"/>
                </a:ext>
              </a:extLst>
            </p:cNvPr>
            <p:cNvSpPr/>
            <p:nvPr/>
          </p:nvSpPr>
          <p:spPr>
            <a:xfrm>
              <a:off x="5556808" y="2165236"/>
              <a:ext cx="650597" cy="224022"/>
            </a:xfrm>
            <a:prstGeom prst="rect">
              <a:avLst/>
            </a:prstGeom>
          </p:spPr>
          <p:txBody>
            <a:bodyPr wrap="non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spcAft>
                  <a:spcPts val="720"/>
                </a:spcAft>
                <a:defRPr/>
              </a:pPr>
              <a:r>
                <a:rPr lang="en-US" sz="900" b="1" dirty="0">
                  <a:latin typeface="Poppins" panose="00000500000000000000" pitchFamily="2" charset="0"/>
                  <a:ea typeface="Roboto Condensed" pitchFamily="2" charset="0"/>
                  <a:cs typeface="Poppins" panose="00000500000000000000" pitchFamily="2" charset="0"/>
                </a:rPr>
                <a:t>DRIVERS</a:t>
              </a:r>
            </a:p>
          </p:txBody>
        </p:sp>
        <p:sp>
          <p:nvSpPr>
            <p:cNvPr id="55" name="Rectangle 54">
              <a:extLst>
                <a:ext uri="{FF2B5EF4-FFF2-40B4-BE49-F238E27FC236}">
                  <a16:creationId xmlns:a16="http://schemas.microsoft.com/office/drawing/2014/main" id="{72797B0E-DDC6-1E7E-1A9B-77AF02C743D2}"/>
                </a:ext>
              </a:extLst>
            </p:cNvPr>
            <p:cNvSpPr/>
            <p:nvPr/>
          </p:nvSpPr>
          <p:spPr>
            <a:xfrm>
              <a:off x="5454131" y="3145302"/>
              <a:ext cx="855951" cy="224022"/>
            </a:xfrm>
            <a:prstGeom prst="rect">
              <a:avLst/>
            </a:prstGeom>
          </p:spPr>
          <p:txBody>
            <a:bodyPr wrap="non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spcAft>
                  <a:spcPts val="720"/>
                </a:spcAft>
                <a:defRPr/>
              </a:pPr>
              <a:r>
                <a:rPr lang="en-US" sz="900" b="1" dirty="0">
                  <a:latin typeface="Poppins" panose="00000500000000000000" pitchFamily="2" charset="0"/>
                  <a:ea typeface="Roboto Condensed" pitchFamily="2" charset="0"/>
                  <a:cs typeface="Poppins" panose="00000500000000000000" pitchFamily="2" charset="0"/>
                </a:rPr>
                <a:t>RESTRAINTS</a:t>
              </a:r>
            </a:p>
          </p:txBody>
        </p:sp>
        <p:sp>
          <p:nvSpPr>
            <p:cNvPr id="56" name="Rectangle 55">
              <a:extLst>
                <a:ext uri="{FF2B5EF4-FFF2-40B4-BE49-F238E27FC236}">
                  <a16:creationId xmlns:a16="http://schemas.microsoft.com/office/drawing/2014/main" id="{24621FE0-4CE5-D72D-251F-879C5A94E6E1}"/>
                </a:ext>
              </a:extLst>
            </p:cNvPr>
            <p:cNvSpPr/>
            <p:nvPr/>
          </p:nvSpPr>
          <p:spPr>
            <a:xfrm>
              <a:off x="5351454" y="4155473"/>
              <a:ext cx="1061305" cy="224022"/>
            </a:xfrm>
            <a:prstGeom prst="rect">
              <a:avLst/>
            </a:prstGeom>
          </p:spPr>
          <p:txBody>
            <a:bodyPr wrap="non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spcAft>
                  <a:spcPts val="720"/>
                </a:spcAft>
                <a:defRPr/>
              </a:pPr>
              <a:r>
                <a:rPr lang="en-US" sz="900" b="1" dirty="0">
                  <a:latin typeface="Poppins" panose="00000500000000000000" pitchFamily="2" charset="0"/>
                  <a:ea typeface="Roboto Condensed" pitchFamily="2" charset="0"/>
                  <a:cs typeface="Poppins" panose="00000500000000000000" pitchFamily="2" charset="0"/>
                </a:rPr>
                <a:t>OPPORTUNITIES</a:t>
              </a:r>
            </a:p>
          </p:txBody>
        </p:sp>
        <p:sp>
          <p:nvSpPr>
            <p:cNvPr id="61" name="Rectangle 60">
              <a:extLst>
                <a:ext uri="{FF2B5EF4-FFF2-40B4-BE49-F238E27FC236}">
                  <a16:creationId xmlns:a16="http://schemas.microsoft.com/office/drawing/2014/main" id="{AED8CEBF-34D6-C146-2E0C-C9E372CFB9E4}"/>
                </a:ext>
              </a:extLst>
            </p:cNvPr>
            <p:cNvSpPr/>
            <p:nvPr/>
          </p:nvSpPr>
          <p:spPr>
            <a:xfrm>
              <a:off x="5493153" y="6225299"/>
              <a:ext cx="777907" cy="241944"/>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lnSpc>
                  <a:spcPct val="120000"/>
                </a:lnSpc>
                <a:spcBef>
                  <a:spcPts val="100"/>
                </a:spcBef>
                <a:spcAft>
                  <a:spcPts val="720"/>
                </a:spcAft>
                <a:defRPr/>
              </a:pPr>
              <a:r>
                <a:rPr lang="en-US" sz="900" b="1" dirty="0">
                  <a:latin typeface="Poppins" panose="00000500000000000000" pitchFamily="2" charset="0"/>
                  <a:ea typeface="Roboto Condensed" pitchFamily="2" charset="0"/>
                  <a:cs typeface="Poppins" panose="00000500000000000000" pitchFamily="2" charset="0"/>
                </a:rPr>
                <a:t>TRENDS</a:t>
              </a:r>
            </a:p>
          </p:txBody>
        </p:sp>
        <p:sp>
          <p:nvSpPr>
            <p:cNvPr id="71" name="Rectangle 70">
              <a:extLst>
                <a:ext uri="{FF2B5EF4-FFF2-40B4-BE49-F238E27FC236}">
                  <a16:creationId xmlns:a16="http://schemas.microsoft.com/office/drawing/2014/main" id="{5513AE21-1CB8-18E9-9C03-E17B058FACDC}"/>
                </a:ext>
              </a:extLst>
            </p:cNvPr>
            <p:cNvSpPr/>
            <p:nvPr/>
          </p:nvSpPr>
          <p:spPr>
            <a:xfrm>
              <a:off x="5434685" y="5076561"/>
              <a:ext cx="894843" cy="241944"/>
            </a:xfrm>
            <a:prstGeom prst="rect">
              <a:avLst/>
            </a:prstGeom>
          </p:spPr>
          <p:txBody>
            <a:bodyPr wrap="non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lnSpc>
                  <a:spcPct val="120000"/>
                </a:lnSpc>
                <a:spcBef>
                  <a:spcPts val="100"/>
                </a:spcBef>
                <a:spcAft>
                  <a:spcPts val="720"/>
                </a:spcAft>
                <a:defRPr/>
              </a:pPr>
              <a:r>
                <a:rPr lang="en-IN" sz="900" b="1" dirty="0">
                  <a:latin typeface="Poppins" panose="00000500000000000000" pitchFamily="2" charset="0"/>
                  <a:ea typeface="Roboto Condensed" pitchFamily="2" charset="0"/>
                  <a:cs typeface="Poppins" panose="00000500000000000000" pitchFamily="2" charset="0"/>
                </a:rPr>
                <a:t>CHALLENGES</a:t>
              </a:r>
            </a:p>
          </p:txBody>
        </p:sp>
      </p:grpSp>
    </p:spTree>
    <p:extLst>
      <p:ext uri="{BB962C8B-B14F-4D97-AF65-F5344CB8AC3E}">
        <p14:creationId xmlns:p14="http://schemas.microsoft.com/office/powerpoint/2010/main" val="1596997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6D25CBDC-E395-4E50-F1F5-0A22733F9AB8}"/>
              </a:ext>
            </a:extLst>
          </p:cNvPr>
          <p:cNvSpPr txBox="1"/>
          <p:nvPr/>
        </p:nvSpPr>
        <p:spPr>
          <a:xfrm>
            <a:off x="340964" y="73780"/>
            <a:ext cx="11468744" cy="369332"/>
          </a:xfrm>
          <a:prstGeom prst="rect">
            <a:avLst/>
          </a:prstGeom>
          <a:noFill/>
        </p:spPr>
        <p:txBody>
          <a:bodyPr wrap="square" rtlCol="0">
            <a:spAutoFit/>
          </a:bodyPr>
          <a:lstStyle/>
          <a:p>
            <a:r>
              <a:rPr lang="en-US" b="1" dirty="0">
                <a:latin typeface="Poppins" panose="00000500000000000000" pitchFamily="2" charset="0"/>
                <a:cs typeface="Poppins" panose="00000500000000000000" pitchFamily="2" charset="0"/>
              </a:rPr>
              <a:t>OVERVIEW OF INDIA DATA CENTER (DC) MARKET (4/4)</a:t>
            </a:r>
            <a:endParaRPr lang="en-IN" b="1" dirty="0">
              <a:latin typeface="Poppins" panose="00000500000000000000" pitchFamily="2" charset="0"/>
              <a:cs typeface="Poppins" panose="00000500000000000000" pitchFamily="2" charset="0"/>
            </a:endParaRPr>
          </a:p>
        </p:txBody>
      </p:sp>
      <p:sp>
        <p:nvSpPr>
          <p:cNvPr id="35" name="TextBox 34">
            <a:extLst>
              <a:ext uri="{FF2B5EF4-FFF2-40B4-BE49-F238E27FC236}">
                <a16:creationId xmlns:a16="http://schemas.microsoft.com/office/drawing/2014/main" id="{C76CA861-F7AA-D1AC-0F62-EB20733906B2}"/>
              </a:ext>
            </a:extLst>
          </p:cNvPr>
          <p:cNvSpPr txBox="1"/>
          <p:nvPr/>
        </p:nvSpPr>
        <p:spPr>
          <a:xfrm>
            <a:off x="438416" y="760541"/>
            <a:ext cx="10385598" cy="461665"/>
          </a:xfrm>
          <a:prstGeom prst="rect">
            <a:avLst/>
          </a:prstGeom>
          <a:noFill/>
        </p:spPr>
        <p:txBody>
          <a:bodyPr wrap="square" rtlCol="0">
            <a:spAutoFit/>
          </a:bodyPr>
          <a:lstStyle/>
          <a:p>
            <a:r>
              <a:rPr lang="en-US" sz="2400" dirty="0">
                <a:solidFill>
                  <a:srgbClr val="091B2C"/>
                </a:solidFill>
                <a:latin typeface="Poppins" panose="00000500000000000000" pitchFamily="2" charset="0"/>
                <a:cs typeface="Poppins" panose="00000500000000000000" pitchFamily="2" charset="0"/>
              </a:rPr>
              <a:t>DRIVING FORCES FOR DATA CENTER DEMAND IN INDIA</a:t>
            </a:r>
          </a:p>
        </p:txBody>
      </p:sp>
      <p:cxnSp>
        <p:nvCxnSpPr>
          <p:cNvPr id="36" name="Straight Connector 35">
            <a:extLst>
              <a:ext uri="{FF2B5EF4-FFF2-40B4-BE49-F238E27FC236}">
                <a16:creationId xmlns:a16="http://schemas.microsoft.com/office/drawing/2014/main" id="{29625D31-FAE4-3F90-DB3A-BE1942CF1402}"/>
              </a:ext>
            </a:extLst>
          </p:cNvPr>
          <p:cNvCxnSpPr>
            <a:cxnSpLocks/>
          </p:cNvCxnSpPr>
          <p:nvPr/>
        </p:nvCxnSpPr>
        <p:spPr>
          <a:xfrm>
            <a:off x="0" y="519792"/>
            <a:ext cx="12192000" cy="0"/>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5E4F68C4-1FB5-7427-7950-2AF3D6F5E841}"/>
              </a:ext>
            </a:extLst>
          </p:cNvPr>
          <p:cNvCxnSpPr>
            <a:cxnSpLocks/>
          </p:cNvCxnSpPr>
          <p:nvPr/>
        </p:nvCxnSpPr>
        <p:spPr>
          <a:xfrm>
            <a:off x="0" y="586090"/>
            <a:ext cx="12192000" cy="0"/>
          </a:xfrm>
          <a:prstGeom prst="line">
            <a:avLst/>
          </a:prstGeom>
          <a:ln>
            <a:solidFill>
              <a:srgbClr val="E2180D"/>
            </a:solidFill>
          </a:ln>
        </p:spPr>
        <p:style>
          <a:lnRef idx="2">
            <a:schemeClr val="accent1"/>
          </a:lnRef>
          <a:fillRef idx="0">
            <a:schemeClr val="accent1"/>
          </a:fillRef>
          <a:effectRef idx="1">
            <a:schemeClr val="accent1"/>
          </a:effectRef>
          <a:fontRef idx="minor">
            <a:schemeClr val="tx1"/>
          </a:fontRef>
        </p:style>
      </p:cxnSp>
      <p:grpSp>
        <p:nvGrpSpPr>
          <p:cNvPr id="38" name="Group 37">
            <a:extLst>
              <a:ext uri="{FF2B5EF4-FFF2-40B4-BE49-F238E27FC236}">
                <a16:creationId xmlns:a16="http://schemas.microsoft.com/office/drawing/2014/main" id="{265B29E2-241B-73F2-8DC4-D619122E8B7C}"/>
              </a:ext>
            </a:extLst>
          </p:cNvPr>
          <p:cNvGrpSpPr/>
          <p:nvPr/>
        </p:nvGrpSpPr>
        <p:grpSpPr>
          <a:xfrm>
            <a:off x="284839" y="760540"/>
            <a:ext cx="97453" cy="461665"/>
            <a:chOff x="532785" y="906130"/>
            <a:chExt cx="97453" cy="461665"/>
          </a:xfrm>
        </p:grpSpPr>
        <p:sp>
          <p:nvSpPr>
            <p:cNvPr id="39" name="Rectangle 38">
              <a:extLst>
                <a:ext uri="{FF2B5EF4-FFF2-40B4-BE49-F238E27FC236}">
                  <a16:creationId xmlns:a16="http://schemas.microsoft.com/office/drawing/2014/main" id="{1999D489-F780-B4F4-DE4B-1FDF03186654}"/>
                </a:ext>
              </a:extLst>
            </p:cNvPr>
            <p:cNvSpPr/>
            <p:nvPr/>
          </p:nvSpPr>
          <p:spPr>
            <a:xfrm>
              <a:off x="532785" y="906130"/>
              <a:ext cx="53032" cy="461665"/>
            </a:xfrm>
            <a:prstGeom prst="rect">
              <a:avLst/>
            </a:prstGeom>
            <a:solidFill>
              <a:srgbClr val="E2180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40" name="Straight Connector 39">
              <a:extLst>
                <a:ext uri="{FF2B5EF4-FFF2-40B4-BE49-F238E27FC236}">
                  <a16:creationId xmlns:a16="http://schemas.microsoft.com/office/drawing/2014/main" id="{60B4E7E2-17B0-071E-E879-29841BAB18D6}"/>
                </a:ext>
              </a:extLst>
            </p:cNvPr>
            <p:cNvCxnSpPr/>
            <p:nvPr/>
          </p:nvCxnSpPr>
          <p:spPr>
            <a:xfrm>
              <a:off x="630238" y="906130"/>
              <a:ext cx="0" cy="461665"/>
            </a:xfrm>
            <a:prstGeom prst="line">
              <a:avLst/>
            </a:prstGeom>
            <a:ln>
              <a:solidFill>
                <a:srgbClr val="091B2C"/>
              </a:solidFill>
            </a:ln>
          </p:spPr>
          <p:style>
            <a:lnRef idx="2">
              <a:schemeClr val="accent1"/>
            </a:lnRef>
            <a:fillRef idx="0">
              <a:schemeClr val="accent1"/>
            </a:fillRef>
            <a:effectRef idx="1">
              <a:schemeClr val="accent1"/>
            </a:effectRef>
            <a:fontRef idx="minor">
              <a:schemeClr val="tx1"/>
            </a:fontRef>
          </p:style>
        </p:cxnSp>
      </p:grpSp>
      <p:sp>
        <p:nvSpPr>
          <p:cNvPr id="41" name="TextBox 40">
            <a:extLst>
              <a:ext uri="{FF2B5EF4-FFF2-40B4-BE49-F238E27FC236}">
                <a16:creationId xmlns:a16="http://schemas.microsoft.com/office/drawing/2014/main" id="{205E2384-5BB3-22E1-7505-13A8390975A8}"/>
              </a:ext>
            </a:extLst>
          </p:cNvPr>
          <p:cNvSpPr txBox="1"/>
          <p:nvPr/>
        </p:nvSpPr>
        <p:spPr>
          <a:xfrm>
            <a:off x="340964" y="1227819"/>
            <a:ext cx="11468744" cy="954107"/>
          </a:xfrm>
          <a:prstGeom prst="rect">
            <a:avLst/>
          </a:prstGeom>
          <a:noFill/>
        </p:spPr>
        <p:txBody>
          <a:bodyPr wrap="square" rtlCol="0" anchor="t">
            <a:spAutoFit/>
          </a:bodyPr>
          <a:lstStyle/>
          <a:p>
            <a:pPr marL="542925" indent="-285750" algn="just">
              <a:spcAft>
                <a:spcPts val="1200"/>
              </a:spcAft>
              <a:buFont typeface="Arial" panose="020B0604020202020204" pitchFamily="34" charset="0"/>
              <a:buChar char="•"/>
            </a:pPr>
            <a:r>
              <a:rPr lang="en-US" sz="1350" dirty="0">
                <a:latin typeface="Poppins" panose="00000500000000000000" pitchFamily="2" charset="0"/>
                <a:cs typeface="Poppins" panose="00000500000000000000" pitchFamily="2" charset="0"/>
              </a:rPr>
              <a:t>India is rapidly establishing itself as a key player in the global data center market, fueled by its burgeoning economy and tech-savvy population. The country's economic growth is significantly driven by an unprecedented surge in digital adoption across various industries, leading to a massive increase in data consumption. Notably, India holds the highest mobile data consumption in the world, and this trend is only set to rise</a:t>
            </a:r>
          </a:p>
        </p:txBody>
      </p:sp>
      <p:sp>
        <p:nvSpPr>
          <p:cNvPr id="42" name="TextBox 41">
            <a:extLst>
              <a:ext uri="{FF2B5EF4-FFF2-40B4-BE49-F238E27FC236}">
                <a16:creationId xmlns:a16="http://schemas.microsoft.com/office/drawing/2014/main" id="{72DD015B-D9AA-B7DB-D815-D8F30D9D91CC}"/>
              </a:ext>
            </a:extLst>
          </p:cNvPr>
          <p:cNvSpPr txBox="1"/>
          <p:nvPr/>
        </p:nvSpPr>
        <p:spPr>
          <a:xfrm>
            <a:off x="340964" y="2181926"/>
            <a:ext cx="7319073" cy="2739211"/>
          </a:xfrm>
          <a:prstGeom prst="rect">
            <a:avLst/>
          </a:prstGeom>
          <a:noFill/>
        </p:spPr>
        <p:txBody>
          <a:bodyPr wrap="square" rtlCol="0" anchor="t">
            <a:spAutoFit/>
          </a:bodyPr>
          <a:lstStyle/>
          <a:p>
            <a:pPr marL="542925" indent="-285750" algn="just">
              <a:spcAft>
                <a:spcPts val="1200"/>
              </a:spcAft>
              <a:buFont typeface="Arial" panose="020B0604020202020204" pitchFamily="34" charset="0"/>
              <a:buChar char="•"/>
            </a:pPr>
            <a:r>
              <a:rPr lang="en-US" sz="1350" dirty="0">
                <a:latin typeface="Poppins" panose="00000500000000000000" pitchFamily="2" charset="0"/>
                <a:cs typeface="Poppins" panose="00000500000000000000" pitchFamily="2" charset="0"/>
              </a:rPr>
              <a:t>To accommodate the expanding demands of its vast digital population, the data center infrastructure must grow at an accelerated pace. The proliferation of data generated by smartphones, e-commerce platforms, social media, digital education, and online payment systems is a major contributor to the impressive expansion of the Indian data center market.</a:t>
            </a:r>
          </a:p>
          <a:p>
            <a:pPr marL="542925" indent="-285750" algn="just">
              <a:spcAft>
                <a:spcPts val="1200"/>
              </a:spcAft>
              <a:buFont typeface="Arial" panose="020B0604020202020204" pitchFamily="34" charset="0"/>
              <a:buChar char="•"/>
            </a:pPr>
            <a:r>
              <a:rPr lang="en-US" sz="1350" dirty="0">
                <a:latin typeface="Poppins" panose="00000500000000000000" pitchFamily="2" charset="0"/>
                <a:cs typeface="Poppins" panose="00000500000000000000" pitchFamily="2" charset="0"/>
              </a:rPr>
              <a:t>Industries such as social media, gaming, and over-the-top (OTT) streaming are also significant drivers of capacity growth. As a result, the data center market is expected to witness numerous growth-oriented projects across various sectors, including banking, insurance, telecommunications, IT, and IT-enabled services (</a:t>
            </a:r>
            <a:r>
              <a:rPr lang="en-US" sz="1350" dirty="0" err="1">
                <a:latin typeface="Poppins" panose="00000500000000000000" pitchFamily="2" charset="0"/>
                <a:cs typeface="Poppins" panose="00000500000000000000" pitchFamily="2" charset="0"/>
              </a:rPr>
              <a:t>ITeS</a:t>
            </a:r>
            <a:r>
              <a:rPr lang="en-US" sz="1350" dirty="0">
                <a:latin typeface="Poppins" panose="00000500000000000000" pitchFamily="2" charset="0"/>
                <a:cs typeface="Poppins" panose="00000500000000000000" pitchFamily="2" charset="0"/>
              </a:rPr>
              <a:t>). This dynamic environment is fostering a healthy trajectory for the Indian data center market, making it a focal point for investment and innovation in the coming years.</a:t>
            </a:r>
          </a:p>
        </p:txBody>
      </p:sp>
      <p:grpSp>
        <p:nvGrpSpPr>
          <p:cNvPr id="43" name="Group 42">
            <a:extLst>
              <a:ext uri="{FF2B5EF4-FFF2-40B4-BE49-F238E27FC236}">
                <a16:creationId xmlns:a16="http://schemas.microsoft.com/office/drawing/2014/main" id="{801DA83E-535D-E0B7-D494-91203F7180F0}"/>
              </a:ext>
            </a:extLst>
          </p:cNvPr>
          <p:cNvGrpSpPr/>
          <p:nvPr/>
        </p:nvGrpSpPr>
        <p:grpSpPr>
          <a:xfrm>
            <a:off x="7774337" y="2267499"/>
            <a:ext cx="4035371" cy="2609301"/>
            <a:chOff x="7888637" y="2267499"/>
            <a:chExt cx="3921071" cy="2609301"/>
          </a:xfrm>
        </p:grpSpPr>
        <p:sp>
          <p:nvSpPr>
            <p:cNvPr id="44" name="Rectangle: Rounded Corners 43">
              <a:extLst>
                <a:ext uri="{FF2B5EF4-FFF2-40B4-BE49-F238E27FC236}">
                  <a16:creationId xmlns:a16="http://schemas.microsoft.com/office/drawing/2014/main" id="{A0B52F43-77B0-47F4-D7D1-9E8D22AE85C4}"/>
                </a:ext>
              </a:extLst>
            </p:cNvPr>
            <p:cNvSpPr/>
            <p:nvPr/>
          </p:nvSpPr>
          <p:spPr>
            <a:xfrm>
              <a:off x="7888637" y="2267499"/>
              <a:ext cx="3921071" cy="2609301"/>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5" name="Group 44">
              <a:extLst>
                <a:ext uri="{FF2B5EF4-FFF2-40B4-BE49-F238E27FC236}">
                  <a16:creationId xmlns:a16="http://schemas.microsoft.com/office/drawing/2014/main" id="{DB215C55-1EE1-9505-50ED-37A831A4EE35}"/>
                </a:ext>
              </a:extLst>
            </p:cNvPr>
            <p:cNvGrpSpPr/>
            <p:nvPr/>
          </p:nvGrpSpPr>
          <p:grpSpPr>
            <a:xfrm>
              <a:off x="10832904" y="2772485"/>
              <a:ext cx="719809" cy="854475"/>
              <a:chOff x="10832904" y="2772485"/>
              <a:chExt cx="719809" cy="854475"/>
            </a:xfrm>
          </p:grpSpPr>
          <p:pic>
            <p:nvPicPr>
              <p:cNvPr id="7173" name="Picture 4">
                <a:extLst>
                  <a:ext uri="{FF2B5EF4-FFF2-40B4-BE49-F238E27FC236}">
                    <a16:creationId xmlns:a16="http://schemas.microsoft.com/office/drawing/2014/main" id="{9359F1CA-3E0C-EEAD-452A-9969F8CFEB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03920" y="2772485"/>
                <a:ext cx="577779" cy="475701"/>
              </a:xfrm>
              <a:prstGeom prst="rect">
                <a:avLst/>
              </a:prstGeom>
              <a:noFill/>
              <a:extLst>
                <a:ext uri="{909E8E84-426E-40DD-AFC4-6F175D3DCCD1}">
                  <a14:hiddenFill xmlns:a14="http://schemas.microsoft.com/office/drawing/2010/main">
                    <a:solidFill>
                      <a:srgbClr val="FFFFFF"/>
                    </a:solidFill>
                  </a14:hiddenFill>
                </a:ext>
              </a:extLst>
            </p:spPr>
          </p:pic>
          <p:sp>
            <p:nvSpPr>
              <p:cNvPr id="7175" name="TextBox 7174">
                <a:extLst>
                  <a:ext uri="{FF2B5EF4-FFF2-40B4-BE49-F238E27FC236}">
                    <a16:creationId xmlns:a16="http://schemas.microsoft.com/office/drawing/2014/main" id="{AB504270-39A5-9586-248A-733CB16DC358}"/>
                  </a:ext>
                </a:extLst>
              </p:cNvPr>
              <p:cNvSpPr txBox="1"/>
              <p:nvPr/>
            </p:nvSpPr>
            <p:spPr>
              <a:xfrm>
                <a:off x="10832904" y="3373044"/>
                <a:ext cx="719809" cy="253916"/>
              </a:xfrm>
              <a:prstGeom prst="rect">
                <a:avLst/>
              </a:prstGeom>
              <a:noFill/>
            </p:spPr>
            <p:txBody>
              <a:bodyPr wrap="square" rtlCol="0">
                <a:spAutoFit/>
              </a:bodyPr>
              <a:lstStyle/>
              <a:p>
                <a:r>
                  <a:rPr lang="en-US" sz="1000" b="1" dirty="0">
                    <a:latin typeface="Poppins" panose="00000500000000000000" pitchFamily="2" charset="0"/>
                    <a:cs typeface="Poppins" panose="00000500000000000000" pitchFamily="2" charset="0"/>
                  </a:rPr>
                  <a:t>27.3 Mn</a:t>
                </a:r>
                <a:endParaRPr lang="en-IN" sz="1000" b="1" dirty="0">
                  <a:latin typeface="Poppins" panose="00000500000000000000" pitchFamily="2" charset="0"/>
                  <a:cs typeface="Poppins" panose="00000500000000000000" pitchFamily="2" charset="0"/>
                </a:endParaRPr>
              </a:p>
            </p:txBody>
          </p:sp>
        </p:grpSp>
        <p:grpSp>
          <p:nvGrpSpPr>
            <p:cNvPr id="46" name="Group 45">
              <a:extLst>
                <a:ext uri="{FF2B5EF4-FFF2-40B4-BE49-F238E27FC236}">
                  <a16:creationId xmlns:a16="http://schemas.microsoft.com/office/drawing/2014/main" id="{5FE7A096-F155-D5AD-C721-82AFBAFAF550}"/>
                </a:ext>
              </a:extLst>
            </p:cNvPr>
            <p:cNvGrpSpPr/>
            <p:nvPr/>
          </p:nvGrpSpPr>
          <p:grpSpPr>
            <a:xfrm>
              <a:off x="9942171" y="2772485"/>
              <a:ext cx="777057" cy="847610"/>
              <a:chOff x="9942171" y="2772485"/>
              <a:chExt cx="777057" cy="847610"/>
            </a:xfrm>
          </p:grpSpPr>
          <p:pic>
            <p:nvPicPr>
              <p:cNvPr id="7170" name="Picture 6" descr="Download Instagram (IG) Logo in SVG Vector or PNG File Format - Logo.wine">
                <a:extLst>
                  <a:ext uri="{FF2B5EF4-FFF2-40B4-BE49-F238E27FC236}">
                    <a16:creationId xmlns:a16="http://schemas.microsoft.com/office/drawing/2014/main" id="{4DBEF8D2-0986-49AA-0E87-4C36187003F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5995" t="12882" r="25493" b="13672"/>
              <a:stretch/>
            </p:blipFill>
            <p:spPr bwMode="auto">
              <a:xfrm>
                <a:off x="9980036" y="2772485"/>
                <a:ext cx="614211" cy="524359"/>
              </a:xfrm>
              <a:prstGeom prst="rect">
                <a:avLst/>
              </a:prstGeom>
              <a:noFill/>
              <a:extLst>
                <a:ext uri="{909E8E84-426E-40DD-AFC4-6F175D3DCCD1}">
                  <a14:hiddenFill xmlns:a14="http://schemas.microsoft.com/office/drawing/2010/main">
                    <a:solidFill>
                      <a:srgbClr val="FFFFFF"/>
                    </a:solidFill>
                  </a14:hiddenFill>
                </a:ext>
              </a:extLst>
            </p:spPr>
          </p:pic>
          <p:sp>
            <p:nvSpPr>
              <p:cNvPr id="7171" name="TextBox 7170">
                <a:extLst>
                  <a:ext uri="{FF2B5EF4-FFF2-40B4-BE49-F238E27FC236}">
                    <a16:creationId xmlns:a16="http://schemas.microsoft.com/office/drawing/2014/main" id="{2A0D17A1-9C21-924C-E1A3-7C558FCAF5D8}"/>
                  </a:ext>
                </a:extLst>
              </p:cNvPr>
              <p:cNvSpPr txBox="1"/>
              <p:nvPr/>
            </p:nvSpPr>
            <p:spPr>
              <a:xfrm>
                <a:off x="9942171" y="3366179"/>
                <a:ext cx="777057" cy="253916"/>
              </a:xfrm>
              <a:prstGeom prst="rect">
                <a:avLst/>
              </a:prstGeom>
              <a:noFill/>
            </p:spPr>
            <p:txBody>
              <a:bodyPr wrap="square" rtlCol="0">
                <a:spAutoFit/>
              </a:bodyPr>
              <a:lstStyle/>
              <a:p>
                <a:r>
                  <a:rPr lang="en-US" sz="1000" b="1" dirty="0">
                    <a:latin typeface="Poppins" panose="00000500000000000000" pitchFamily="2" charset="0"/>
                    <a:cs typeface="Poppins" panose="00000500000000000000" pitchFamily="2" charset="0"/>
                  </a:rPr>
                  <a:t>392.3 Mn</a:t>
                </a:r>
                <a:endParaRPr lang="en-IN" sz="1000" b="1" dirty="0">
                  <a:latin typeface="Poppins" panose="00000500000000000000" pitchFamily="2" charset="0"/>
                  <a:cs typeface="Poppins" panose="00000500000000000000" pitchFamily="2" charset="0"/>
                </a:endParaRPr>
              </a:p>
            </p:txBody>
          </p:sp>
        </p:grpSp>
        <p:grpSp>
          <p:nvGrpSpPr>
            <p:cNvPr id="47" name="Group 46">
              <a:extLst>
                <a:ext uri="{FF2B5EF4-FFF2-40B4-BE49-F238E27FC236}">
                  <a16:creationId xmlns:a16="http://schemas.microsoft.com/office/drawing/2014/main" id="{BF071C66-E562-4A2A-442F-0687C3F94E01}"/>
                </a:ext>
              </a:extLst>
            </p:cNvPr>
            <p:cNvGrpSpPr/>
            <p:nvPr/>
          </p:nvGrpSpPr>
          <p:grpSpPr>
            <a:xfrm>
              <a:off x="9051439" y="2772485"/>
              <a:ext cx="777057" cy="839915"/>
              <a:chOff x="9051439" y="2772485"/>
              <a:chExt cx="777057" cy="839915"/>
            </a:xfrm>
          </p:grpSpPr>
          <p:pic>
            <p:nvPicPr>
              <p:cNvPr id="7168" name="Picture 8">
                <a:extLst>
                  <a:ext uri="{FF2B5EF4-FFF2-40B4-BE49-F238E27FC236}">
                    <a16:creationId xmlns:a16="http://schemas.microsoft.com/office/drawing/2014/main" id="{00C6FB77-98D0-DE01-8A62-7A23E8EE202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17013" y="2772485"/>
                <a:ext cx="521833" cy="522802"/>
              </a:xfrm>
              <a:prstGeom prst="rect">
                <a:avLst/>
              </a:prstGeom>
              <a:noFill/>
              <a:extLst>
                <a:ext uri="{909E8E84-426E-40DD-AFC4-6F175D3DCCD1}">
                  <a14:hiddenFill xmlns:a14="http://schemas.microsoft.com/office/drawing/2010/main">
                    <a:solidFill>
                      <a:srgbClr val="FFFFFF"/>
                    </a:solidFill>
                  </a14:hiddenFill>
                </a:ext>
              </a:extLst>
            </p:spPr>
          </p:pic>
          <p:sp>
            <p:nvSpPr>
              <p:cNvPr id="7169" name="TextBox 7168">
                <a:extLst>
                  <a:ext uri="{FF2B5EF4-FFF2-40B4-BE49-F238E27FC236}">
                    <a16:creationId xmlns:a16="http://schemas.microsoft.com/office/drawing/2014/main" id="{0262AFB0-B01B-9B5F-E6BD-9B621ED7CBF7}"/>
                  </a:ext>
                </a:extLst>
              </p:cNvPr>
              <p:cNvSpPr txBox="1"/>
              <p:nvPr/>
            </p:nvSpPr>
            <p:spPr>
              <a:xfrm>
                <a:off x="9051439" y="3366179"/>
                <a:ext cx="777057" cy="246221"/>
              </a:xfrm>
              <a:prstGeom prst="rect">
                <a:avLst/>
              </a:prstGeom>
              <a:noFill/>
            </p:spPr>
            <p:txBody>
              <a:bodyPr wrap="square" rtlCol="0">
                <a:spAutoFit/>
              </a:bodyPr>
              <a:lstStyle/>
              <a:p>
                <a:r>
                  <a:rPr lang="en-US" sz="1000" b="1" dirty="0">
                    <a:latin typeface="Poppins" panose="00000500000000000000" pitchFamily="2" charset="0"/>
                    <a:cs typeface="Poppins" panose="00000500000000000000" pitchFamily="2" charset="0"/>
                  </a:rPr>
                  <a:t>596.6 Mn</a:t>
                </a:r>
                <a:endParaRPr lang="en-IN" sz="1000" b="1" dirty="0">
                  <a:latin typeface="Poppins" panose="00000500000000000000" pitchFamily="2" charset="0"/>
                  <a:cs typeface="Poppins" panose="00000500000000000000" pitchFamily="2" charset="0"/>
                </a:endParaRPr>
              </a:p>
            </p:txBody>
          </p:sp>
        </p:grpSp>
        <p:grpSp>
          <p:nvGrpSpPr>
            <p:cNvPr id="48" name="Group 47">
              <a:extLst>
                <a:ext uri="{FF2B5EF4-FFF2-40B4-BE49-F238E27FC236}">
                  <a16:creationId xmlns:a16="http://schemas.microsoft.com/office/drawing/2014/main" id="{4F35BFC4-2469-FE8D-3AAA-CD275A420C51}"/>
                </a:ext>
              </a:extLst>
            </p:cNvPr>
            <p:cNvGrpSpPr/>
            <p:nvPr/>
          </p:nvGrpSpPr>
          <p:grpSpPr>
            <a:xfrm>
              <a:off x="8119703" y="2810655"/>
              <a:ext cx="777057" cy="816305"/>
              <a:chOff x="8119703" y="2810655"/>
              <a:chExt cx="777057" cy="816305"/>
            </a:xfrm>
          </p:grpSpPr>
          <p:pic>
            <p:nvPicPr>
              <p:cNvPr id="62" name="Picture 10">
                <a:extLst>
                  <a:ext uri="{FF2B5EF4-FFF2-40B4-BE49-F238E27FC236}">
                    <a16:creationId xmlns:a16="http://schemas.microsoft.com/office/drawing/2014/main" id="{46F0AC1B-D103-6446-569B-236EB61049A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68571" y="2810655"/>
                <a:ext cx="479323" cy="479323"/>
              </a:xfrm>
              <a:prstGeom prst="rect">
                <a:avLst/>
              </a:prstGeom>
              <a:noFill/>
              <a:extLst>
                <a:ext uri="{909E8E84-426E-40DD-AFC4-6F175D3DCCD1}">
                  <a14:hiddenFill xmlns:a14="http://schemas.microsoft.com/office/drawing/2010/main">
                    <a:solidFill>
                      <a:srgbClr val="FFFFFF"/>
                    </a:solidFill>
                  </a14:hiddenFill>
                </a:ext>
              </a:extLst>
            </p:spPr>
          </p:pic>
          <p:sp>
            <p:nvSpPr>
              <p:cNvPr id="63" name="TextBox 62">
                <a:extLst>
                  <a:ext uri="{FF2B5EF4-FFF2-40B4-BE49-F238E27FC236}">
                    <a16:creationId xmlns:a16="http://schemas.microsoft.com/office/drawing/2014/main" id="{9B979B77-D14F-4315-8B91-94E3E7941200}"/>
                  </a:ext>
                </a:extLst>
              </p:cNvPr>
              <p:cNvSpPr txBox="1"/>
              <p:nvPr/>
            </p:nvSpPr>
            <p:spPr>
              <a:xfrm>
                <a:off x="8119703" y="3373044"/>
                <a:ext cx="777057" cy="253916"/>
              </a:xfrm>
              <a:prstGeom prst="rect">
                <a:avLst/>
              </a:prstGeom>
              <a:noFill/>
            </p:spPr>
            <p:txBody>
              <a:bodyPr wrap="square" rtlCol="0">
                <a:spAutoFit/>
              </a:bodyPr>
              <a:lstStyle/>
              <a:p>
                <a:r>
                  <a:rPr lang="en-US" sz="1000" b="1" dirty="0">
                    <a:latin typeface="Poppins" panose="00000500000000000000" pitchFamily="2" charset="0"/>
                    <a:cs typeface="Poppins" panose="00000500000000000000" pitchFamily="2" charset="0"/>
                  </a:rPr>
                  <a:t>135.4 Mn</a:t>
                </a:r>
                <a:endParaRPr lang="en-IN" sz="1000" b="1" dirty="0">
                  <a:latin typeface="Poppins" panose="00000500000000000000" pitchFamily="2" charset="0"/>
                  <a:cs typeface="Poppins" panose="00000500000000000000" pitchFamily="2" charset="0"/>
                </a:endParaRPr>
              </a:p>
            </p:txBody>
          </p:sp>
        </p:grpSp>
        <p:grpSp>
          <p:nvGrpSpPr>
            <p:cNvPr id="49" name="Group 48">
              <a:extLst>
                <a:ext uri="{FF2B5EF4-FFF2-40B4-BE49-F238E27FC236}">
                  <a16:creationId xmlns:a16="http://schemas.microsoft.com/office/drawing/2014/main" id="{F71FCE1C-0EA6-E79A-783F-B5FD27C41D59}"/>
                </a:ext>
              </a:extLst>
            </p:cNvPr>
            <p:cNvGrpSpPr/>
            <p:nvPr/>
          </p:nvGrpSpPr>
          <p:grpSpPr>
            <a:xfrm>
              <a:off x="8119703" y="3755649"/>
              <a:ext cx="777057" cy="942448"/>
              <a:chOff x="8119703" y="3755649"/>
              <a:chExt cx="777057" cy="942448"/>
            </a:xfrm>
          </p:grpSpPr>
          <p:pic>
            <p:nvPicPr>
              <p:cNvPr id="60" name="Picture 12" descr="Website icon">
                <a:extLst>
                  <a:ext uri="{FF2B5EF4-FFF2-40B4-BE49-F238E27FC236}">
                    <a16:creationId xmlns:a16="http://schemas.microsoft.com/office/drawing/2014/main" id="{E2E5B660-54E8-1CFC-B9F5-00D66A2B68D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80028" y="3755649"/>
                <a:ext cx="639874" cy="639874"/>
              </a:xfrm>
              <a:prstGeom prst="rect">
                <a:avLst/>
              </a:prstGeom>
              <a:noFill/>
              <a:extLst>
                <a:ext uri="{909E8E84-426E-40DD-AFC4-6F175D3DCCD1}">
                  <a14:hiddenFill xmlns:a14="http://schemas.microsoft.com/office/drawing/2010/main">
                    <a:solidFill>
                      <a:srgbClr val="FFFFFF"/>
                    </a:solidFill>
                  </a14:hiddenFill>
                </a:ext>
              </a:extLst>
            </p:spPr>
          </p:pic>
          <p:sp>
            <p:nvSpPr>
              <p:cNvPr id="61" name="TextBox 60">
                <a:extLst>
                  <a:ext uri="{FF2B5EF4-FFF2-40B4-BE49-F238E27FC236}">
                    <a16:creationId xmlns:a16="http://schemas.microsoft.com/office/drawing/2014/main" id="{EE6445E6-6107-6EB8-C965-179104EC1DD8}"/>
                  </a:ext>
                </a:extLst>
              </p:cNvPr>
              <p:cNvSpPr txBox="1"/>
              <p:nvPr/>
            </p:nvSpPr>
            <p:spPr>
              <a:xfrm>
                <a:off x="8119703" y="4444181"/>
                <a:ext cx="777057" cy="253916"/>
              </a:xfrm>
              <a:prstGeom prst="rect">
                <a:avLst/>
              </a:prstGeom>
              <a:noFill/>
            </p:spPr>
            <p:txBody>
              <a:bodyPr wrap="square" rtlCol="0">
                <a:spAutoFit/>
              </a:bodyPr>
              <a:lstStyle/>
              <a:p>
                <a:r>
                  <a:rPr lang="en-US" sz="1000" b="1" dirty="0">
                    <a:latin typeface="Poppins" panose="00000500000000000000" pitchFamily="2" charset="0"/>
                    <a:cs typeface="Poppins" panose="00000500000000000000" pitchFamily="2" charset="0"/>
                  </a:rPr>
                  <a:t>751.5 Mn</a:t>
                </a:r>
                <a:endParaRPr lang="en-IN" sz="1000" b="1" dirty="0">
                  <a:latin typeface="Poppins" panose="00000500000000000000" pitchFamily="2" charset="0"/>
                  <a:cs typeface="Poppins" panose="00000500000000000000" pitchFamily="2" charset="0"/>
                </a:endParaRPr>
              </a:p>
            </p:txBody>
          </p:sp>
        </p:grpSp>
        <p:sp>
          <p:nvSpPr>
            <p:cNvPr id="50" name="TextBox 49">
              <a:extLst>
                <a:ext uri="{FF2B5EF4-FFF2-40B4-BE49-F238E27FC236}">
                  <a16:creationId xmlns:a16="http://schemas.microsoft.com/office/drawing/2014/main" id="{E63A5412-CE32-0282-CD74-149901F8DE82}"/>
                </a:ext>
              </a:extLst>
            </p:cNvPr>
            <p:cNvSpPr txBox="1"/>
            <p:nvPr/>
          </p:nvSpPr>
          <p:spPr>
            <a:xfrm>
              <a:off x="8760543" y="2324891"/>
              <a:ext cx="2475717" cy="307777"/>
            </a:xfrm>
            <a:prstGeom prst="rect">
              <a:avLst/>
            </a:prstGeom>
            <a:noFill/>
          </p:spPr>
          <p:txBody>
            <a:bodyPr wrap="square" rtlCol="0">
              <a:spAutoFit/>
            </a:bodyPr>
            <a:lstStyle/>
            <a:p>
              <a:r>
                <a:rPr lang="en-US" sz="1400" b="1" dirty="0">
                  <a:latin typeface="Poppins" panose="00000500000000000000" pitchFamily="2" charset="0"/>
                  <a:cs typeface="Poppins" panose="00000500000000000000" pitchFamily="2" charset="0"/>
                </a:rPr>
                <a:t>Number of Users in India</a:t>
              </a:r>
              <a:endParaRPr lang="en-IN" sz="1400" b="1" dirty="0">
                <a:latin typeface="Poppins" panose="00000500000000000000" pitchFamily="2" charset="0"/>
                <a:cs typeface="Poppins" panose="00000500000000000000" pitchFamily="2" charset="0"/>
              </a:endParaRPr>
            </a:p>
          </p:txBody>
        </p:sp>
        <p:grpSp>
          <p:nvGrpSpPr>
            <p:cNvPr id="51" name="Group 50">
              <a:extLst>
                <a:ext uri="{FF2B5EF4-FFF2-40B4-BE49-F238E27FC236}">
                  <a16:creationId xmlns:a16="http://schemas.microsoft.com/office/drawing/2014/main" id="{E1D9C945-CD06-4C90-C4A0-83BA634A06D2}"/>
                </a:ext>
              </a:extLst>
            </p:cNvPr>
            <p:cNvGrpSpPr/>
            <p:nvPr/>
          </p:nvGrpSpPr>
          <p:grpSpPr>
            <a:xfrm>
              <a:off x="9128780" y="3766271"/>
              <a:ext cx="618471" cy="924131"/>
              <a:chOff x="9128780" y="3766271"/>
              <a:chExt cx="618471" cy="924131"/>
            </a:xfrm>
          </p:grpSpPr>
          <p:pic>
            <p:nvPicPr>
              <p:cNvPr id="58" name="Picture 14">
                <a:extLst>
                  <a:ext uri="{FF2B5EF4-FFF2-40B4-BE49-F238E27FC236}">
                    <a16:creationId xmlns:a16="http://schemas.microsoft.com/office/drawing/2014/main" id="{49BA806A-80EF-DFC0-AE3A-4FA9B3145F6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128780" y="3766271"/>
                <a:ext cx="552899" cy="610456"/>
              </a:xfrm>
              <a:prstGeom prst="rect">
                <a:avLst/>
              </a:prstGeom>
              <a:noFill/>
              <a:extLst>
                <a:ext uri="{909E8E84-426E-40DD-AFC4-6F175D3DCCD1}">
                  <a14:hiddenFill xmlns:a14="http://schemas.microsoft.com/office/drawing/2010/main">
                    <a:solidFill>
                      <a:srgbClr val="FFFFFF"/>
                    </a:solidFill>
                  </a14:hiddenFill>
                </a:ext>
              </a:extLst>
            </p:spPr>
          </p:pic>
          <p:sp>
            <p:nvSpPr>
              <p:cNvPr id="59" name="TextBox 58">
                <a:extLst>
                  <a:ext uri="{FF2B5EF4-FFF2-40B4-BE49-F238E27FC236}">
                    <a16:creationId xmlns:a16="http://schemas.microsoft.com/office/drawing/2014/main" id="{85E06D59-6038-04B1-F634-13BC9C972015}"/>
                  </a:ext>
                </a:extLst>
              </p:cNvPr>
              <p:cNvSpPr txBox="1"/>
              <p:nvPr/>
            </p:nvSpPr>
            <p:spPr>
              <a:xfrm>
                <a:off x="9140073" y="4444181"/>
                <a:ext cx="607178" cy="246221"/>
              </a:xfrm>
              <a:prstGeom prst="rect">
                <a:avLst/>
              </a:prstGeom>
              <a:noFill/>
            </p:spPr>
            <p:txBody>
              <a:bodyPr wrap="square" rtlCol="0">
                <a:spAutoFit/>
              </a:bodyPr>
              <a:lstStyle/>
              <a:p>
                <a:r>
                  <a:rPr lang="en-US" sz="1000" b="1" dirty="0">
                    <a:latin typeface="Poppins" panose="00000500000000000000" pitchFamily="2" charset="0"/>
                    <a:cs typeface="Poppins" panose="00000500000000000000" pitchFamily="2" charset="0"/>
                  </a:rPr>
                  <a:t>5.5 Mn</a:t>
                </a:r>
                <a:endParaRPr lang="en-IN" sz="1000" b="1" dirty="0">
                  <a:latin typeface="Poppins" panose="00000500000000000000" pitchFamily="2" charset="0"/>
                  <a:cs typeface="Poppins" panose="00000500000000000000" pitchFamily="2" charset="0"/>
                </a:endParaRPr>
              </a:p>
            </p:txBody>
          </p:sp>
        </p:grpSp>
        <p:grpSp>
          <p:nvGrpSpPr>
            <p:cNvPr id="52" name="Group 51">
              <a:extLst>
                <a:ext uri="{FF2B5EF4-FFF2-40B4-BE49-F238E27FC236}">
                  <a16:creationId xmlns:a16="http://schemas.microsoft.com/office/drawing/2014/main" id="{B21039CD-DC5C-CE7C-C8E3-91A0DF019678}"/>
                </a:ext>
              </a:extLst>
            </p:cNvPr>
            <p:cNvGrpSpPr/>
            <p:nvPr/>
          </p:nvGrpSpPr>
          <p:grpSpPr>
            <a:xfrm>
              <a:off x="10001422" y="3772525"/>
              <a:ext cx="777057" cy="913030"/>
              <a:chOff x="10001422" y="3772525"/>
              <a:chExt cx="777057" cy="913030"/>
            </a:xfrm>
          </p:grpSpPr>
          <p:pic>
            <p:nvPicPr>
              <p:cNvPr id="56" name="Picture 18" descr="Snapchat logo png, Snapchat logo transparent png, Snapchat icon transparent  free png 23986738 PNG">
                <a:extLst>
                  <a:ext uri="{FF2B5EF4-FFF2-40B4-BE49-F238E27FC236}">
                    <a16:creationId xmlns:a16="http://schemas.microsoft.com/office/drawing/2014/main" id="{8AF4908D-175C-6048-2DCF-998C1C5B547D}"/>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8229" t="13937" r="56250" b="15000"/>
              <a:stretch/>
            </p:blipFill>
            <p:spPr bwMode="auto">
              <a:xfrm>
                <a:off x="10015271" y="3772525"/>
                <a:ext cx="610272" cy="610456"/>
              </a:xfrm>
              <a:prstGeom prst="rect">
                <a:avLst/>
              </a:prstGeom>
              <a:noFill/>
              <a:extLst>
                <a:ext uri="{909E8E84-426E-40DD-AFC4-6F175D3DCCD1}">
                  <a14:hiddenFill xmlns:a14="http://schemas.microsoft.com/office/drawing/2010/main">
                    <a:solidFill>
                      <a:srgbClr val="FFFFFF"/>
                    </a:solidFill>
                  </a14:hiddenFill>
                </a:ext>
              </a:extLst>
            </p:spPr>
          </p:pic>
          <p:sp>
            <p:nvSpPr>
              <p:cNvPr id="57" name="TextBox 56">
                <a:extLst>
                  <a:ext uri="{FF2B5EF4-FFF2-40B4-BE49-F238E27FC236}">
                    <a16:creationId xmlns:a16="http://schemas.microsoft.com/office/drawing/2014/main" id="{3B5D8E40-8E9F-63BE-BAF7-AB7868500178}"/>
                  </a:ext>
                </a:extLst>
              </p:cNvPr>
              <p:cNvSpPr txBox="1"/>
              <p:nvPr/>
            </p:nvSpPr>
            <p:spPr>
              <a:xfrm>
                <a:off x="10001422" y="4431639"/>
                <a:ext cx="777057" cy="253916"/>
              </a:xfrm>
              <a:prstGeom prst="rect">
                <a:avLst/>
              </a:prstGeom>
              <a:noFill/>
            </p:spPr>
            <p:txBody>
              <a:bodyPr wrap="square" rtlCol="0">
                <a:spAutoFit/>
              </a:bodyPr>
              <a:lstStyle/>
              <a:p>
                <a:r>
                  <a:rPr lang="en-US" sz="1000" b="1" dirty="0">
                    <a:latin typeface="Poppins" panose="00000500000000000000" pitchFamily="2" charset="0"/>
                    <a:cs typeface="Poppins" panose="00000500000000000000" pitchFamily="2" charset="0"/>
                  </a:rPr>
                  <a:t>214.6 Mn</a:t>
                </a:r>
                <a:endParaRPr lang="en-IN" sz="1000" b="1" dirty="0">
                  <a:latin typeface="Poppins" panose="00000500000000000000" pitchFamily="2" charset="0"/>
                  <a:cs typeface="Poppins" panose="00000500000000000000" pitchFamily="2" charset="0"/>
                </a:endParaRPr>
              </a:p>
            </p:txBody>
          </p:sp>
        </p:grpSp>
        <p:grpSp>
          <p:nvGrpSpPr>
            <p:cNvPr id="53" name="Group 52">
              <a:extLst>
                <a:ext uri="{FF2B5EF4-FFF2-40B4-BE49-F238E27FC236}">
                  <a16:creationId xmlns:a16="http://schemas.microsoft.com/office/drawing/2014/main" id="{86A5AFF8-37BF-C643-3E69-6A72361CC428}"/>
                </a:ext>
              </a:extLst>
            </p:cNvPr>
            <p:cNvGrpSpPr/>
            <p:nvPr/>
          </p:nvGrpSpPr>
          <p:grpSpPr>
            <a:xfrm>
              <a:off x="10832904" y="4103249"/>
              <a:ext cx="777057" cy="582281"/>
              <a:chOff x="10832904" y="4103249"/>
              <a:chExt cx="777057" cy="582281"/>
            </a:xfrm>
          </p:grpSpPr>
          <p:pic>
            <p:nvPicPr>
              <p:cNvPr id="54" name="Picture 20" descr="The YouTube logo: a history | Creative Bloq">
                <a:extLst>
                  <a:ext uri="{FF2B5EF4-FFF2-40B4-BE49-F238E27FC236}">
                    <a16:creationId xmlns:a16="http://schemas.microsoft.com/office/drawing/2014/main" id="{3AC083B7-C9B1-8CCE-6457-DEC3D67FC0E5}"/>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4666" t="30796" r="4762" b="29908"/>
              <a:stretch/>
            </p:blipFill>
            <p:spPr bwMode="auto">
              <a:xfrm>
                <a:off x="10832904" y="4103249"/>
                <a:ext cx="719809" cy="236771"/>
              </a:xfrm>
              <a:prstGeom prst="rect">
                <a:avLst/>
              </a:prstGeom>
              <a:noFill/>
              <a:extLst>
                <a:ext uri="{909E8E84-426E-40DD-AFC4-6F175D3DCCD1}">
                  <a14:hiddenFill xmlns:a14="http://schemas.microsoft.com/office/drawing/2010/main">
                    <a:solidFill>
                      <a:srgbClr val="FFFFFF"/>
                    </a:solidFill>
                  </a14:hiddenFill>
                </a:ext>
              </a:extLst>
            </p:spPr>
          </p:pic>
          <p:sp>
            <p:nvSpPr>
              <p:cNvPr id="55" name="TextBox 54">
                <a:extLst>
                  <a:ext uri="{FF2B5EF4-FFF2-40B4-BE49-F238E27FC236}">
                    <a16:creationId xmlns:a16="http://schemas.microsoft.com/office/drawing/2014/main" id="{F0EB5E29-1CFF-4606-5939-6EA7B00D6066}"/>
                  </a:ext>
                </a:extLst>
              </p:cNvPr>
              <p:cNvSpPr txBox="1"/>
              <p:nvPr/>
            </p:nvSpPr>
            <p:spPr>
              <a:xfrm>
                <a:off x="10832904" y="4431614"/>
                <a:ext cx="777057" cy="253916"/>
              </a:xfrm>
              <a:prstGeom prst="rect">
                <a:avLst/>
              </a:prstGeom>
              <a:noFill/>
            </p:spPr>
            <p:txBody>
              <a:bodyPr wrap="square" rtlCol="0">
                <a:spAutoFit/>
              </a:bodyPr>
              <a:lstStyle/>
              <a:p>
                <a:r>
                  <a:rPr lang="en-US" sz="1000" b="1" dirty="0">
                    <a:latin typeface="Poppins" panose="00000500000000000000" pitchFamily="2" charset="0"/>
                    <a:cs typeface="Poppins" panose="00000500000000000000" pitchFamily="2" charset="0"/>
                  </a:rPr>
                  <a:t>476.1 Mn</a:t>
                </a:r>
                <a:endParaRPr lang="en-IN" sz="1000" b="1" dirty="0">
                  <a:latin typeface="Poppins" panose="00000500000000000000" pitchFamily="2" charset="0"/>
                  <a:cs typeface="Poppins" panose="00000500000000000000" pitchFamily="2" charset="0"/>
                </a:endParaRPr>
              </a:p>
            </p:txBody>
          </p:sp>
        </p:grpSp>
      </p:grpSp>
      <p:sp>
        <p:nvSpPr>
          <p:cNvPr id="7177" name="TextBox 7176">
            <a:extLst>
              <a:ext uri="{FF2B5EF4-FFF2-40B4-BE49-F238E27FC236}">
                <a16:creationId xmlns:a16="http://schemas.microsoft.com/office/drawing/2014/main" id="{CF928AE0-E47C-A1F7-2B2A-82F2B62E0C38}"/>
              </a:ext>
            </a:extLst>
          </p:cNvPr>
          <p:cNvSpPr txBox="1"/>
          <p:nvPr/>
        </p:nvSpPr>
        <p:spPr>
          <a:xfrm>
            <a:off x="340964" y="4998962"/>
            <a:ext cx="11468744" cy="1700466"/>
          </a:xfrm>
          <a:prstGeom prst="rect">
            <a:avLst/>
          </a:prstGeom>
          <a:noFill/>
        </p:spPr>
        <p:txBody>
          <a:bodyPr wrap="square" rtlCol="0" anchor="t">
            <a:spAutoFit/>
          </a:bodyPr>
          <a:lstStyle/>
          <a:p>
            <a:pPr marL="542925" indent="-285750" algn="just">
              <a:spcAft>
                <a:spcPts val="1200"/>
              </a:spcAft>
              <a:buFont typeface="Arial" panose="020B0604020202020204" pitchFamily="34" charset="0"/>
              <a:buChar char="•"/>
            </a:pPr>
            <a:r>
              <a:rPr lang="en-US" sz="1350" dirty="0">
                <a:latin typeface="Poppins" panose="00000500000000000000" pitchFamily="2" charset="0"/>
                <a:cs typeface="Poppins" panose="00000500000000000000" pitchFamily="2" charset="0"/>
              </a:rPr>
              <a:t>The emergence of data-intensive technologies such as Big Data and the Internet of Things (IoT) is creating an exponential demand for data collection and storage solutions, further propelling the market's growth. A central theme driving this expansion is the immense digital requirements of India’s emerging economy, which boasts a large and diverse population.</a:t>
            </a:r>
          </a:p>
          <a:p>
            <a:pPr marL="542925" indent="-285750" algn="just">
              <a:spcAft>
                <a:spcPts val="1200"/>
              </a:spcAft>
              <a:buFont typeface="Arial" panose="020B0604020202020204" pitchFamily="34" charset="0"/>
              <a:buChar char="•"/>
            </a:pPr>
            <a:r>
              <a:rPr lang="en-US" sz="1350" dirty="0">
                <a:latin typeface="Poppins" panose="00000500000000000000" pitchFamily="2" charset="0"/>
                <a:cs typeface="Poppins" panose="00000500000000000000" pitchFamily="2" charset="0"/>
              </a:rPr>
              <a:t>The growing presence of hyperscale data center providers, coupled with increased internet connectivity and a heightened focus on data privacy, is shaping the landscape. Additionally, the complexities of IT infrastructure—stemming from virtualization and consolidation—alongside various cost pressures, are pushing enterprises to consider third-party data center services.</a:t>
            </a:r>
          </a:p>
        </p:txBody>
      </p:sp>
    </p:spTree>
    <p:extLst>
      <p:ext uri="{BB962C8B-B14F-4D97-AF65-F5344CB8AC3E}">
        <p14:creationId xmlns:p14="http://schemas.microsoft.com/office/powerpoint/2010/main" val="8315878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FA44CA3F-B9DF-45E7-F416-8CF552FDFE85}"/>
              </a:ext>
            </a:extLst>
          </p:cNvPr>
          <p:cNvSpPr/>
          <p:nvPr/>
        </p:nvSpPr>
        <p:spPr>
          <a:xfrm>
            <a:off x="0" y="0"/>
            <a:ext cx="12191998" cy="6858000"/>
          </a:xfrm>
          <a:prstGeom prst="rect">
            <a:avLst/>
          </a:prstGeom>
          <a:solidFill>
            <a:srgbClr val="091B2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050" name="Picture 2" descr="Data search icon">
            <a:extLst>
              <a:ext uri="{FF2B5EF4-FFF2-40B4-BE49-F238E27FC236}">
                <a16:creationId xmlns:a16="http://schemas.microsoft.com/office/drawing/2014/main" id="{7513C34B-9AB5-1665-24C6-F45E46B19521}"/>
              </a:ext>
            </a:extLst>
          </p:cNvPr>
          <p:cNvPicPr>
            <a:picLocks noChangeAspect="1" noChangeArrowheads="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444149" y="5177573"/>
            <a:ext cx="1015999" cy="1015999"/>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1">
            <a:extLst>
              <a:ext uri="{FF2B5EF4-FFF2-40B4-BE49-F238E27FC236}">
                <a16:creationId xmlns:a16="http://schemas.microsoft.com/office/drawing/2014/main" id="{58255FFA-9F76-3600-5DAB-59F338CEAF19}"/>
              </a:ext>
            </a:extLst>
          </p:cNvPr>
          <p:cNvSpPr>
            <a:spLocks noGrp="1"/>
          </p:cNvSpPr>
          <p:nvPr>
            <p:ph type="ctrTitle"/>
          </p:nvPr>
        </p:nvSpPr>
        <p:spPr>
          <a:xfrm>
            <a:off x="5563336" y="4513145"/>
            <a:ext cx="6628662" cy="2344855"/>
          </a:xfrm>
        </p:spPr>
        <p:txBody>
          <a:bodyPr anchor="ctr">
            <a:normAutofit/>
          </a:bodyPr>
          <a:lstStyle/>
          <a:p>
            <a:pPr algn="l">
              <a:lnSpc>
                <a:spcPct val="100000"/>
              </a:lnSpc>
            </a:pPr>
            <a:r>
              <a:rPr lang="en-US" sz="3600" b="1" dirty="0">
                <a:solidFill>
                  <a:srgbClr val="FFFFFF"/>
                </a:solidFill>
                <a:latin typeface="Poppins" panose="00000500000000000000" pitchFamily="2" charset="0"/>
                <a:cs typeface="Poppins" panose="00000500000000000000" pitchFamily="2" charset="0"/>
              </a:rPr>
              <a:t>DATA CENTER (DC) HOTSPOTS IN INDIA</a:t>
            </a:r>
            <a:endParaRPr lang="en-IN" sz="3600" b="1" dirty="0">
              <a:solidFill>
                <a:srgbClr val="FFFFFF"/>
              </a:solidFill>
              <a:latin typeface="Poppins" panose="00000500000000000000" pitchFamily="2" charset="0"/>
              <a:cs typeface="Poppins" panose="00000500000000000000" pitchFamily="2" charset="0"/>
            </a:endParaRPr>
          </a:p>
        </p:txBody>
      </p:sp>
      <p:sp>
        <p:nvSpPr>
          <p:cNvPr id="14" name="Freeform: Shape 13">
            <a:extLst>
              <a:ext uri="{FF2B5EF4-FFF2-40B4-BE49-F238E27FC236}">
                <a16:creationId xmlns:a16="http://schemas.microsoft.com/office/drawing/2014/main" id="{B8368ABA-76E4-4E72-4531-D31A10A98CA9}"/>
              </a:ext>
            </a:extLst>
          </p:cNvPr>
          <p:cNvSpPr/>
          <p:nvPr/>
        </p:nvSpPr>
        <p:spPr>
          <a:xfrm>
            <a:off x="506664" y="709702"/>
            <a:ext cx="3245002" cy="3245000"/>
          </a:xfrm>
          <a:custGeom>
            <a:avLst/>
            <a:gdLst>
              <a:gd name="connsiteX0" fmla="*/ 404224 w 2888575"/>
              <a:gd name="connsiteY0" fmla="*/ 0 h 2888573"/>
              <a:gd name="connsiteX1" fmla="*/ 2888575 w 2888575"/>
              <a:gd name="connsiteY1" fmla="*/ 2484351 h 2888573"/>
              <a:gd name="connsiteX2" fmla="*/ 2564523 w 2888575"/>
              <a:gd name="connsiteY2" fmla="*/ 2808403 h 2888573"/>
              <a:gd name="connsiteX3" fmla="*/ 2177485 w 2888575"/>
              <a:gd name="connsiteY3" fmla="*/ 2808403 h 2888573"/>
              <a:gd name="connsiteX4" fmla="*/ 80171 w 2888575"/>
              <a:gd name="connsiteY4" fmla="*/ 711089 h 2888573"/>
              <a:gd name="connsiteX5" fmla="*/ 80171 w 2888575"/>
              <a:gd name="connsiteY5" fmla="*/ 324052 h 2888573"/>
              <a:gd name="connsiteX6" fmla="*/ 404224 w 2888575"/>
              <a:gd name="connsiteY6" fmla="*/ 0 h 2888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88575" h="2888573">
                <a:moveTo>
                  <a:pt x="404224" y="0"/>
                </a:moveTo>
                <a:lnTo>
                  <a:pt x="2888575" y="2484351"/>
                </a:lnTo>
                <a:lnTo>
                  <a:pt x="2564523" y="2808403"/>
                </a:lnTo>
                <a:cubicBezTo>
                  <a:pt x="2457627" y="2915297"/>
                  <a:pt x="2284380" y="2915297"/>
                  <a:pt x="2177485" y="2808403"/>
                </a:cubicBezTo>
                <a:lnTo>
                  <a:pt x="80171" y="711089"/>
                </a:lnTo>
                <a:cubicBezTo>
                  <a:pt x="-26724" y="604194"/>
                  <a:pt x="-26724" y="430947"/>
                  <a:pt x="80171" y="324052"/>
                </a:cubicBezTo>
                <a:lnTo>
                  <a:pt x="404224" y="0"/>
                </a:lnTo>
                <a:close/>
              </a:path>
            </a:pathLst>
          </a:custGeom>
          <a:solidFill>
            <a:srgbClr val="E2180D"/>
          </a:solidFill>
          <a:ln w="0" cap="flat">
            <a:noFill/>
            <a:prstDash val="solid"/>
            <a:miter/>
          </a:ln>
        </p:spPr>
        <p:txBody>
          <a:bodyPr rtlCol="0" anchor="ctr"/>
          <a:lstStyle/>
          <a:p>
            <a:endParaRPr lang="en-IN"/>
          </a:p>
        </p:txBody>
      </p:sp>
      <p:sp>
        <p:nvSpPr>
          <p:cNvPr id="15" name="Freeform: Shape 14">
            <a:extLst>
              <a:ext uri="{FF2B5EF4-FFF2-40B4-BE49-F238E27FC236}">
                <a16:creationId xmlns:a16="http://schemas.microsoft.com/office/drawing/2014/main" id="{FC7D1A56-E97C-FC37-E2C7-7AC2D8FCDE80}"/>
              </a:ext>
            </a:extLst>
          </p:cNvPr>
          <p:cNvSpPr/>
          <p:nvPr/>
        </p:nvSpPr>
        <p:spPr>
          <a:xfrm>
            <a:off x="506664" y="0"/>
            <a:ext cx="4365205" cy="3789566"/>
          </a:xfrm>
          <a:custGeom>
            <a:avLst/>
            <a:gdLst>
              <a:gd name="connsiteX0" fmla="*/ 49228 w 4365205"/>
              <a:gd name="connsiteY0" fmla="*/ 0 h 3789566"/>
              <a:gd name="connsiteX1" fmla="*/ 1164939 w 4365205"/>
              <a:gd name="connsiteY1" fmla="*/ 0 h 3789566"/>
              <a:gd name="connsiteX2" fmla="*/ 4365205 w 4365205"/>
              <a:gd name="connsiteY2" fmla="*/ 3200266 h 3789566"/>
              <a:gd name="connsiteX3" fmla="*/ 3908047 w 4365205"/>
              <a:gd name="connsiteY3" fmla="*/ 3657423 h 3789566"/>
              <a:gd name="connsiteX4" fmla="*/ 3269997 w 4365205"/>
              <a:gd name="connsiteY4" fmla="*/ 3657423 h 3789566"/>
              <a:gd name="connsiteX5" fmla="*/ 132145 w 4365205"/>
              <a:gd name="connsiteY5" fmla="*/ 519571 h 3789566"/>
              <a:gd name="connsiteX6" fmla="*/ 33036 w 4365205"/>
              <a:gd name="connsiteY6" fmla="*/ 30770 h 3789566"/>
              <a:gd name="connsiteX7" fmla="*/ 49228 w 4365205"/>
              <a:gd name="connsiteY7" fmla="*/ 0 h 3789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65205" h="3789566">
                <a:moveTo>
                  <a:pt x="49228" y="0"/>
                </a:moveTo>
                <a:lnTo>
                  <a:pt x="1164939" y="0"/>
                </a:lnTo>
                <a:lnTo>
                  <a:pt x="4365205" y="3200266"/>
                </a:lnTo>
                <a:lnTo>
                  <a:pt x="3908047" y="3657423"/>
                </a:lnTo>
                <a:cubicBezTo>
                  <a:pt x="3731855" y="3833614"/>
                  <a:pt x="3446190" y="3833614"/>
                  <a:pt x="3269997" y="3657423"/>
                </a:cubicBezTo>
                <a:lnTo>
                  <a:pt x="132145" y="519571"/>
                </a:lnTo>
                <a:cubicBezTo>
                  <a:pt x="0" y="387426"/>
                  <a:pt x="-33036" y="193704"/>
                  <a:pt x="33036" y="30770"/>
                </a:cubicBezTo>
                <a:lnTo>
                  <a:pt x="49228" y="0"/>
                </a:lnTo>
                <a:close/>
              </a:path>
            </a:pathLst>
          </a:custGeom>
          <a:solidFill>
            <a:srgbClr val="FFFFFF"/>
          </a:solidFill>
          <a:ln w="0" cap="flat">
            <a:noFill/>
            <a:prstDash val="solid"/>
            <a:miter/>
          </a:ln>
        </p:spPr>
        <p:txBody>
          <a:bodyPr rtlCol="0" anchor="ctr"/>
          <a:lstStyle/>
          <a:p>
            <a:endParaRPr lang="en-IN"/>
          </a:p>
        </p:txBody>
      </p:sp>
    </p:spTree>
    <p:extLst>
      <p:ext uri="{BB962C8B-B14F-4D97-AF65-F5344CB8AC3E}">
        <p14:creationId xmlns:p14="http://schemas.microsoft.com/office/powerpoint/2010/main" val="2248631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6D25CBDC-E395-4E50-F1F5-0A22733F9AB8}"/>
              </a:ext>
            </a:extLst>
          </p:cNvPr>
          <p:cNvSpPr txBox="1"/>
          <p:nvPr/>
        </p:nvSpPr>
        <p:spPr>
          <a:xfrm>
            <a:off x="340964" y="73780"/>
            <a:ext cx="11468744" cy="369332"/>
          </a:xfrm>
          <a:prstGeom prst="rect">
            <a:avLst/>
          </a:prstGeom>
          <a:noFill/>
        </p:spPr>
        <p:txBody>
          <a:bodyPr wrap="square" rtlCol="0">
            <a:spAutoFit/>
          </a:bodyPr>
          <a:lstStyle/>
          <a:p>
            <a:r>
              <a:rPr lang="en-US" b="1" dirty="0">
                <a:latin typeface="Poppins" panose="00000500000000000000" pitchFamily="2" charset="0"/>
                <a:cs typeface="Poppins" panose="00000500000000000000" pitchFamily="2" charset="0"/>
              </a:rPr>
              <a:t>DATA CENTER (DC) HOTSPOTS IN INDIA (1/2)</a:t>
            </a:r>
            <a:endParaRPr lang="en-IN" b="1" dirty="0">
              <a:latin typeface="Poppins" panose="00000500000000000000" pitchFamily="2" charset="0"/>
              <a:cs typeface="Poppins" panose="00000500000000000000" pitchFamily="2" charset="0"/>
            </a:endParaRPr>
          </a:p>
        </p:txBody>
      </p:sp>
      <p:sp>
        <p:nvSpPr>
          <p:cNvPr id="35" name="TextBox 34">
            <a:extLst>
              <a:ext uri="{FF2B5EF4-FFF2-40B4-BE49-F238E27FC236}">
                <a16:creationId xmlns:a16="http://schemas.microsoft.com/office/drawing/2014/main" id="{C76CA861-F7AA-D1AC-0F62-EB20733906B2}"/>
              </a:ext>
            </a:extLst>
          </p:cNvPr>
          <p:cNvSpPr txBox="1"/>
          <p:nvPr/>
        </p:nvSpPr>
        <p:spPr>
          <a:xfrm>
            <a:off x="438416" y="760541"/>
            <a:ext cx="10385598" cy="461665"/>
          </a:xfrm>
          <a:prstGeom prst="rect">
            <a:avLst/>
          </a:prstGeom>
          <a:noFill/>
        </p:spPr>
        <p:txBody>
          <a:bodyPr wrap="square" rtlCol="0">
            <a:spAutoFit/>
          </a:bodyPr>
          <a:lstStyle/>
          <a:p>
            <a:r>
              <a:rPr lang="en-US" sz="2400" dirty="0">
                <a:solidFill>
                  <a:srgbClr val="091B2C"/>
                </a:solidFill>
                <a:latin typeface="Poppins" panose="00000500000000000000" pitchFamily="2" charset="0"/>
                <a:cs typeface="Poppins" panose="00000500000000000000" pitchFamily="2" charset="0"/>
              </a:rPr>
              <a:t>DATA CENTER (DC) DISTRIBUTION IN INDIA</a:t>
            </a:r>
            <a:endParaRPr lang="en-IN" sz="2400" dirty="0">
              <a:solidFill>
                <a:srgbClr val="091B2C"/>
              </a:solidFill>
              <a:latin typeface="Poppins" panose="00000500000000000000" pitchFamily="2" charset="0"/>
              <a:cs typeface="Poppins" panose="00000500000000000000" pitchFamily="2" charset="0"/>
            </a:endParaRPr>
          </a:p>
        </p:txBody>
      </p:sp>
      <p:cxnSp>
        <p:nvCxnSpPr>
          <p:cNvPr id="36" name="Straight Connector 35">
            <a:extLst>
              <a:ext uri="{FF2B5EF4-FFF2-40B4-BE49-F238E27FC236}">
                <a16:creationId xmlns:a16="http://schemas.microsoft.com/office/drawing/2014/main" id="{29625D31-FAE4-3F90-DB3A-BE1942CF1402}"/>
              </a:ext>
            </a:extLst>
          </p:cNvPr>
          <p:cNvCxnSpPr>
            <a:cxnSpLocks/>
          </p:cNvCxnSpPr>
          <p:nvPr/>
        </p:nvCxnSpPr>
        <p:spPr>
          <a:xfrm>
            <a:off x="0" y="519792"/>
            <a:ext cx="12192000" cy="0"/>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5E4F68C4-1FB5-7427-7950-2AF3D6F5E841}"/>
              </a:ext>
            </a:extLst>
          </p:cNvPr>
          <p:cNvCxnSpPr>
            <a:cxnSpLocks/>
          </p:cNvCxnSpPr>
          <p:nvPr/>
        </p:nvCxnSpPr>
        <p:spPr>
          <a:xfrm>
            <a:off x="0" y="586090"/>
            <a:ext cx="12192000" cy="0"/>
          </a:xfrm>
          <a:prstGeom prst="line">
            <a:avLst/>
          </a:prstGeom>
          <a:ln>
            <a:solidFill>
              <a:srgbClr val="E2180D"/>
            </a:solidFill>
          </a:ln>
        </p:spPr>
        <p:style>
          <a:lnRef idx="2">
            <a:schemeClr val="accent1"/>
          </a:lnRef>
          <a:fillRef idx="0">
            <a:schemeClr val="accent1"/>
          </a:fillRef>
          <a:effectRef idx="1">
            <a:schemeClr val="accent1"/>
          </a:effectRef>
          <a:fontRef idx="minor">
            <a:schemeClr val="tx1"/>
          </a:fontRef>
        </p:style>
      </p:cxnSp>
      <p:grpSp>
        <p:nvGrpSpPr>
          <p:cNvPr id="38" name="Group 37">
            <a:extLst>
              <a:ext uri="{FF2B5EF4-FFF2-40B4-BE49-F238E27FC236}">
                <a16:creationId xmlns:a16="http://schemas.microsoft.com/office/drawing/2014/main" id="{265B29E2-241B-73F2-8DC4-D619122E8B7C}"/>
              </a:ext>
            </a:extLst>
          </p:cNvPr>
          <p:cNvGrpSpPr/>
          <p:nvPr/>
        </p:nvGrpSpPr>
        <p:grpSpPr>
          <a:xfrm>
            <a:off x="284839" y="760540"/>
            <a:ext cx="97453" cy="461665"/>
            <a:chOff x="532785" y="906130"/>
            <a:chExt cx="97453" cy="461665"/>
          </a:xfrm>
        </p:grpSpPr>
        <p:sp>
          <p:nvSpPr>
            <p:cNvPr id="39" name="Rectangle 38">
              <a:extLst>
                <a:ext uri="{FF2B5EF4-FFF2-40B4-BE49-F238E27FC236}">
                  <a16:creationId xmlns:a16="http://schemas.microsoft.com/office/drawing/2014/main" id="{1999D489-F780-B4F4-DE4B-1FDF03186654}"/>
                </a:ext>
              </a:extLst>
            </p:cNvPr>
            <p:cNvSpPr/>
            <p:nvPr/>
          </p:nvSpPr>
          <p:spPr>
            <a:xfrm>
              <a:off x="532785" y="906130"/>
              <a:ext cx="53032" cy="461665"/>
            </a:xfrm>
            <a:prstGeom prst="rect">
              <a:avLst/>
            </a:prstGeom>
            <a:solidFill>
              <a:srgbClr val="E2180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40" name="Straight Connector 39">
              <a:extLst>
                <a:ext uri="{FF2B5EF4-FFF2-40B4-BE49-F238E27FC236}">
                  <a16:creationId xmlns:a16="http://schemas.microsoft.com/office/drawing/2014/main" id="{60B4E7E2-17B0-071E-E879-29841BAB18D6}"/>
                </a:ext>
              </a:extLst>
            </p:cNvPr>
            <p:cNvCxnSpPr/>
            <p:nvPr/>
          </p:nvCxnSpPr>
          <p:spPr>
            <a:xfrm>
              <a:off x="630238" y="906130"/>
              <a:ext cx="0" cy="461665"/>
            </a:xfrm>
            <a:prstGeom prst="line">
              <a:avLst/>
            </a:prstGeom>
            <a:ln>
              <a:solidFill>
                <a:srgbClr val="091B2C"/>
              </a:solidFill>
            </a:ln>
          </p:spPr>
          <p:style>
            <a:lnRef idx="2">
              <a:schemeClr val="accent1"/>
            </a:lnRef>
            <a:fillRef idx="0">
              <a:schemeClr val="accent1"/>
            </a:fillRef>
            <a:effectRef idx="1">
              <a:schemeClr val="accent1"/>
            </a:effectRef>
            <a:fontRef idx="minor">
              <a:schemeClr val="tx1"/>
            </a:fontRef>
          </p:style>
        </p:cxnSp>
      </p:grpSp>
      <p:sp>
        <p:nvSpPr>
          <p:cNvPr id="7177" name="TextBox 7176">
            <a:extLst>
              <a:ext uri="{FF2B5EF4-FFF2-40B4-BE49-F238E27FC236}">
                <a16:creationId xmlns:a16="http://schemas.microsoft.com/office/drawing/2014/main" id="{CF928AE0-E47C-A1F7-2B2A-82F2B62E0C38}"/>
              </a:ext>
            </a:extLst>
          </p:cNvPr>
          <p:cNvSpPr txBox="1"/>
          <p:nvPr/>
        </p:nvSpPr>
        <p:spPr>
          <a:xfrm>
            <a:off x="340964" y="4429576"/>
            <a:ext cx="11468744" cy="2269852"/>
          </a:xfrm>
          <a:prstGeom prst="rect">
            <a:avLst/>
          </a:prstGeom>
          <a:noFill/>
        </p:spPr>
        <p:txBody>
          <a:bodyPr wrap="square" rtlCol="0" anchor="b">
            <a:spAutoFit/>
          </a:bodyPr>
          <a:lstStyle/>
          <a:p>
            <a:pPr marL="542925" indent="-285750" algn="just">
              <a:spcAft>
                <a:spcPts val="1200"/>
              </a:spcAft>
              <a:buFont typeface="Arial" panose="020B0604020202020204" pitchFamily="34" charset="0"/>
              <a:buChar char="•"/>
            </a:pPr>
            <a:r>
              <a:rPr lang="en-US" sz="1350" dirty="0">
                <a:latin typeface="Poppins" panose="00000500000000000000" pitchFamily="2" charset="0"/>
                <a:cs typeface="Poppins" panose="00000500000000000000" pitchFamily="2" charset="0"/>
              </a:rPr>
              <a:t>India currently boasts over 240 data centers across the country, a number projected to grow as the nation aims to establish itself as a truly digital economy.</a:t>
            </a:r>
          </a:p>
          <a:p>
            <a:pPr marL="542925" indent="-285750" algn="just">
              <a:spcAft>
                <a:spcPts val="1200"/>
              </a:spcAft>
              <a:buFont typeface="Arial" panose="020B0604020202020204" pitchFamily="34" charset="0"/>
              <a:buChar char="•"/>
            </a:pPr>
            <a:r>
              <a:rPr lang="en-US" sz="1350" dirty="0">
                <a:latin typeface="Poppins" panose="00000500000000000000" pitchFamily="2" charset="0"/>
                <a:cs typeface="Poppins" panose="00000500000000000000" pitchFamily="2" charset="0"/>
              </a:rPr>
              <a:t>Leading the way is Mumbai, home to 39 data centers, which represent a 16% market share. Following closely are Bengaluru with 31 data centers (13%), Chennai with 27 (11%), Hyderabad with 25 (10%), and Pune with 18 (7%). These cities are rapidly emerging as key players in India's data center landscape.</a:t>
            </a:r>
          </a:p>
          <a:p>
            <a:pPr marL="542925" indent="-285750" algn="just">
              <a:spcAft>
                <a:spcPts val="1200"/>
              </a:spcAft>
              <a:buFont typeface="Arial" panose="020B0604020202020204" pitchFamily="34" charset="0"/>
              <a:buChar char="•"/>
            </a:pPr>
            <a:r>
              <a:rPr lang="en-US" sz="1350" dirty="0">
                <a:latin typeface="Poppins" panose="00000500000000000000" pitchFamily="2" charset="0"/>
                <a:cs typeface="Poppins" panose="00000500000000000000" pitchFamily="2" charset="0"/>
              </a:rPr>
              <a:t>Also, Indian corporate leaders and foreign investors are focusing their investments on Tier 1 cities, where most of the country’s data centers are currently situated. This trend leaves significant market opportunities in Tier 2 and Tier 3 cities largely untapped. As a result, Tier 2 cities are expected to increasingly invest in Edge Data Center use cases to enhance the digital experience for their residents.</a:t>
            </a:r>
          </a:p>
        </p:txBody>
      </p:sp>
      <p:graphicFrame>
        <p:nvGraphicFramePr>
          <p:cNvPr id="2" name="Chart 1">
            <a:extLst>
              <a:ext uri="{FF2B5EF4-FFF2-40B4-BE49-F238E27FC236}">
                <a16:creationId xmlns:a16="http://schemas.microsoft.com/office/drawing/2014/main" id="{09A98991-57D8-2FB6-EEEF-56B46660274D}"/>
              </a:ext>
            </a:extLst>
          </p:cNvPr>
          <p:cNvGraphicFramePr/>
          <p:nvPr>
            <p:extLst>
              <p:ext uri="{D42A27DB-BD31-4B8C-83A1-F6EECF244321}">
                <p14:modId xmlns:p14="http://schemas.microsoft.com/office/powerpoint/2010/main" val="3034165126"/>
              </p:ext>
            </p:extLst>
          </p:nvPr>
        </p:nvGraphicFramePr>
        <p:xfrm>
          <a:off x="1079715" y="1249828"/>
          <a:ext cx="3864240" cy="2510355"/>
        </p:xfrm>
        <a:graphic>
          <a:graphicData uri="http://schemas.openxmlformats.org/drawingml/2006/chart">
            <c:chart xmlns:c="http://schemas.openxmlformats.org/drawingml/2006/chart" xmlns:r="http://schemas.openxmlformats.org/officeDocument/2006/relationships" r:id="rId2"/>
          </a:graphicData>
        </a:graphic>
      </p:graphicFrame>
      <p:cxnSp>
        <p:nvCxnSpPr>
          <p:cNvPr id="3" name="Straight Connector 2">
            <a:extLst>
              <a:ext uri="{FF2B5EF4-FFF2-40B4-BE49-F238E27FC236}">
                <a16:creationId xmlns:a16="http://schemas.microsoft.com/office/drawing/2014/main" id="{F41A7221-D051-A2AF-DA9D-2FB91DAF7D04}"/>
              </a:ext>
            </a:extLst>
          </p:cNvPr>
          <p:cNvCxnSpPr>
            <a:cxnSpLocks/>
          </p:cNvCxnSpPr>
          <p:nvPr/>
        </p:nvCxnSpPr>
        <p:spPr>
          <a:xfrm>
            <a:off x="6096000" y="1237022"/>
            <a:ext cx="0" cy="2600652"/>
          </a:xfrm>
          <a:prstGeom prst="line">
            <a:avLst/>
          </a:prstGeom>
        </p:spPr>
        <p:style>
          <a:lnRef idx="2">
            <a:schemeClr val="accent1"/>
          </a:lnRef>
          <a:fillRef idx="0">
            <a:schemeClr val="accent1"/>
          </a:fillRef>
          <a:effectRef idx="1">
            <a:schemeClr val="accent1"/>
          </a:effectRef>
          <a:fontRef idx="minor">
            <a:schemeClr val="tx1"/>
          </a:fontRef>
        </p:style>
      </p:cxnSp>
      <p:graphicFrame>
        <p:nvGraphicFramePr>
          <p:cNvPr id="4" name="Table 3">
            <a:extLst>
              <a:ext uri="{FF2B5EF4-FFF2-40B4-BE49-F238E27FC236}">
                <a16:creationId xmlns:a16="http://schemas.microsoft.com/office/drawing/2014/main" id="{8E7FAE92-D555-7BBC-30B8-675B7427AB31}"/>
              </a:ext>
            </a:extLst>
          </p:cNvPr>
          <p:cNvGraphicFramePr>
            <a:graphicFrameLocks noGrp="1"/>
          </p:cNvGraphicFramePr>
          <p:nvPr>
            <p:extLst>
              <p:ext uri="{D42A27DB-BD31-4B8C-83A1-F6EECF244321}">
                <p14:modId xmlns:p14="http://schemas.microsoft.com/office/powerpoint/2010/main" val="985844731"/>
              </p:ext>
            </p:extLst>
          </p:nvPr>
        </p:nvGraphicFramePr>
        <p:xfrm>
          <a:off x="6464299" y="1238991"/>
          <a:ext cx="5176153" cy="2521192"/>
        </p:xfrm>
        <a:graphic>
          <a:graphicData uri="http://schemas.openxmlformats.org/drawingml/2006/table">
            <a:tbl>
              <a:tblPr firstRow="1" bandRow="1">
                <a:tableStyleId>{00A15C55-8517-42AA-B614-E9B94910E393}</a:tableStyleId>
              </a:tblPr>
              <a:tblGrid>
                <a:gridCol w="1163698">
                  <a:extLst>
                    <a:ext uri="{9D8B030D-6E8A-4147-A177-3AD203B41FA5}">
                      <a16:colId xmlns:a16="http://schemas.microsoft.com/office/drawing/2014/main" val="1105300990"/>
                    </a:ext>
                  </a:extLst>
                </a:gridCol>
                <a:gridCol w="2029243">
                  <a:extLst>
                    <a:ext uri="{9D8B030D-6E8A-4147-A177-3AD203B41FA5}">
                      <a16:colId xmlns:a16="http://schemas.microsoft.com/office/drawing/2014/main" val="2365382675"/>
                    </a:ext>
                  </a:extLst>
                </a:gridCol>
                <a:gridCol w="1983212">
                  <a:extLst>
                    <a:ext uri="{9D8B030D-6E8A-4147-A177-3AD203B41FA5}">
                      <a16:colId xmlns:a16="http://schemas.microsoft.com/office/drawing/2014/main" val="2370368319"/>
                    </a:ext>
                  </a:extLst>
                </a:gridCol>
              </a:tblGrid>
              <a:tr h="315149">
                <a:tc>
                  <a:txBody>
                    <a:bodyPr/>
                    <a:lstStyle/>
                    <a:p>
                      <a:pPr algn="ctr"/>
                      <a:r>
                        <a:rPr lang="en-US" sz="1300" b="1" dirty="0">
                          <a:solidFill>
                            <a:schemeClr val="tx1"/>
                          </a:solidFill>
                          <a:latin typeface="Poppins" panose="00000500000000000000" pitchFamily="2" charset="0"/>
                          <a:cs typeface="Poppins" panose="00000500000000000000" pitchFamily="2" charset="0"/>
                        </a:rPr>
                        <a:t>SR NO</a:t>
                      </a:r>
                      <a:endParaRPr lang="en-IN" sz="1300" b="1" dirty="0">
                        <a:solidFill>
                          <a:schemeClr val="tx1"/>
                        </a:solidFill>
                        <a:latin typeface="Poppins" panose="00000500000000000000" pitchFamily="2" charset="0"/>
                        <a:cs typeface="Poppins" panose="00000500000000000000" pitchFamily="2" charset="0"/>
                      </a:endParaRPr>
                    </a:p>
                  </a:txBody>
                  <a:tcPr anchor="ctr"/>
                </a:tc>
                <a:tc>
                  <a:txBody>
                    <a:bodyPr/>
                    <a:lstStyle/>
                    <a:p>
                      <a:pPr algn="ctr"/>
                      <a:r>
                        <a:rPr lang="en-US" sz="1300" b="1" dirty="0">
                          <a:solidFill>
                            <a:schemeClr val="tx1"/>
                          </a:solidFill>
                          <a:latin typeface="Poppins" panose="00000500000000000000" pitchFamily="2" charset="0"/>
                          <a:cs typeface="Poppins" panose="00000500000000000000" pitchFamily="2" charset="0"/>
                        </a:rPr>
                        <a:t>MARKET</a:t>
                      </a:r>
                      <a:endParaRPr lang="en-IN" sz="1300" b="1" dirty="0">
                        <a:solidFill>
                          <a:schemeClr val="tx1"/>
                        </a:solidFill>
                        <a:latin typeface="Poppins" panose="00000500000000000000" pitchFamily="2" charset="0"/>
                        <a:cs typeface="Poppins" panose="00000500000000000000" pitchFamily="2" charset="0"/>
                      </a:endParaRPr>
                    </a:p>
                  </a:txBody>
                  <a:tcPr anchor="ctr"/>
                </a:tc>
                <a:tc>
                  <a:txBody>
                    <a:bodyPr/>
                    <a:lstStyle/>
                    <a:p>
                      <a:pPr algn="ctr"/>
                      <a:r>
                        <a:rPr lang="en-US" sz="1300" b="1" dirty="0">
                          <a:solidFill>
                            <a:schemeClr val="tx1"/>
                          </a:solidFill>
                          <a:latin typeface="Poppins" panose="00000500000000000000" pitchFamily="2" charset="0"/>
                          <a:cs typeface="Poppins" panose="00000500000000000000" pitchFamily="2" charset="0"/>
                        </a:rPr>
                        <a:t>DATA CENTERS</a:t>
                      </a:r>
                      <a:endParaRPr lang="en-IN" sz="1300" b="1" dirty="0">
                        <a:solidFill>
                          <a:schemeClr val="tx1"/>
                        </a:solidFill>
                        <a:latin typeface="Poppins" panose="00000500000000000000" pitchFamily="2" charset="0"/>
                        <a:cs typeface="Poppins" panose="00000500000000000000" pitchFamily="2" charset="0"/>
                      </a:endParaRPr>
                    </a:p>
                  </a:txBody>
                  <a:tcPr anchor="ctr"/>
                </a:tc>
                <a:extLst>
                  <a:ext uri="{0D108BD9-81ED-4DB2-BD59-A6C34878D82A}">
                    <a16:rowId xmlns:a16="http://schemas.microsoft.com/office/drawing/2014/main" val="2872444369"/>
                  </a:ext>
                </a:extLst>
              </a:tr>
              <a:tr h="315149">
                <a:tc>
                  <a:txBody>
                    <a:bodyPr/>
                    <a:lstStyle/>
                    <a:p>
                      <a:pPr algn="ctr"/>
                      <a:r>
                        <a:rPr lang="en-US" sz="1300" dirty="0">
                          <a:solidFill>
                            <a:schemeClr val="tx1"/>
                          </a:solidFill>
                          <a:latin typeface="Poppins" panose="00000500000000000000" pitchFamily="2" charset="0"/>
                          <a:cs typeface="Poppins" panose="00000500000000000000" pitchFamily="2" charset="0"/>
                        </a:rPr>
                        <a:t>1</a:t>
                      </a:r>
                      <a:endParaRPr lang="en-IN" sz="1300" dirty="0">
                        <a:solidFill>
                          <a:schemeClr val="tx1"/>
                        </a:solidFill>
                        <a:latin typeface="Poppins" panose="00000500000000000000" pitchFamily="2" charset="0"/>
                        <a:cs typeface="Poppins" panose="00000500000000000000" pitchFamily="2" charset="0"/>
                      </a:endParaRPr>
                    </a:p>
                  </a:txBody>
                  <a:tcPr anchor="ctr"/>
                </a:tc>
                <a:tc>
                  <a:txBody>
                    <a:bodyPr/>
                    <a:lstStyle/>
                    <a:p>
                      <a:pPr algn="ctr"/>
                      <a:r>
                        <a:rPr lang="en-US" sz="1300" dirty="0">
                          <a:solidFill>
                            <a:schemeClr val="tx1"/>
                          </a:solidFill>
                          <a:latin typeface="Poppins" panose="00000500000000000000" pitchFamily="2" charset="0"/>
                          <a:cs typeface="Poppins" panose="00000500000000000000" pitchFamily="2" charset="0"/>
                        </a:rPr>
                        <a:t>Mumbai</a:t>
                      </a:r>
                      <a:endParaRPr lang="en-IN" sz="1300" dirty="0">
                        <a:solidFill>
                          <a:schemeClr val="tx1"/>
                        </a:solidFill>
                        <a:latin typeface="Poppins" panose="00000500000000000000" pitchFamily="2" charset="0"/>
                        <a:cs typeface="Poppins" panose="00000500000000000000" pitchFamily="2" charset="0"/>
                      </a:endParaRPr>
                    </a:p>
                  </a:txBody>
                  <a:tcPr anchor="ctr"/>
                </a:tc>
                <a:tc>
                  <a:txBody>
                    <a:bodyPr/>
                    <a:lstStyle/>
                    <a:p>
                      <a:pPr algn="ctr"/>
                      <a:r>
                        <a:rPr lang="en-US" sz="1300" dirty="0">
                          <a:solidFill>
                            <a:schemeClr val="tx1"/>
                          </a:solidFill>
                          <a:latin typeface="Poppins" panose="00000500000000000000" pitchFamily="2" charset="0"/>
                          <a:cs typeface="Poppins" panose="00000500000000000000" pitchFamily="2" charset="0"/>
                        </a:rPr>
                        <a:t>39</a:t>
                      </a:r>
                      <a:endParaRPr lang="en-IN" sz="1300" dirty="0">
                        <a:solidFill>
                          <a:schemeClr val="tx1"/>
                        </a:solidFill>
                        <a:latin typeface="Poppins" panose="00000500000000000000" pitchFamily="2" charset="0"/>
                        <a:cs typeface="Poppins" panose="00000500000000000000" pitchFamily="2" charset="0"/>
                      </a:endParaRPr>
                    </a:p>
                  </a:txBody>
                  <a:tcPr anchor="ctr"/>
                </a:tc>
                <a:extLst>
                  <a:ext uri="{0D108BD9-81ED-4DB2-BD59-A6C34878D82A}">
                    <a16:rowId xmlns:a16="http://schemas.microsoft.com/office/drawing/2014/main" val="2146564878"/>
                  </a:ext>
                </a:extLst>
              </a:tr>
              <a:tr h="315149">
                <a:tc>
                  <a:txBody>
                    <a:bodyPr/>
                    <a:lstStyle/>
                    <a:p>
                      <a:pPr algn="ctr"/>
                      <a:r>
                        <a:rPr lang="en-US" sz="1300" dirty="0">
                          <a:solidFill>
                            <a:schemeClr val="tx1"/>
                          </a:solidFill>
                          <a:latin typeface="Poppins" panose="00000500000000000000" pitchFamily="2" charset="0"/>
                          <a:cs typeface="Poppins" panose="00000500000000000000" pitchFamily="2" charset="0"/>
                        </a:rPr>
                        <a:t>2</a:t>
                      </a:r>
                      <a:endParaRPr lang="en-IN" sz="1300" dirty="0">
                        <a:solidFill>
                          <a:schemeClr val="tx1"/>
                        </a:solidFill>
                        <a:latin typeface="Poppins" panose="00000500000000000000" pitchFamily="2" charset="0"/>
                        <a:cs typeface="Poppins" panose="00000500000000000000" pitchFamily="2" charset="0"/>
                      </a:endParaRPr>
                    </a:p>
                  </a:txBody>
                  <a:tcPr anchor="ctr"/>
                </a:tc>
                <a:tc>
                  <a:txBody>
                    <a:bodyPr/>
                    <a:lstStyle/>
                    <a:p>
                      <a:pPr algn="ctr"/>
                      <a:r>
                        <a:rPr lang="en-US" sz="1300" dirty="0">
                          <a:solidFill>
                            <a:schemeClr val="tx1"/>
                          </a:solidFill>
                          <a:latin typeface="Poppins" panose="00000500000000000000" pitchFamily="2" charset="0"/>
                          <a:cs typeface="Poppins" panose="00000500000000000000" pitchFamily="2" charset="0"/>
                        </a:rPr>
                        <a:t>Bengaluru</a:t>
                      </a:r>
                      <a:endParaRPr lang="en-IN" sz="1300" dirty="0">
                        <a:solidFill>
                          <a:schemeClr val="tx1"/>
                        </a:solidFill>
                        <a:latin typeface="Poppins" panose="00000500000000000000" pitchFamily="2" charset="0"/>
                        <a:cs typeface="Poppins" panose="00000500000000000000" pitchFamily="2" charset="0"/>
                      </a:endParaRPr>
                    </a:p>
                  </a:txBody>
                  <a:tcPr anchor="ctr"/>
                </a:tc>
                <a:tc>
                  <a:txBody>
                    <a:bodyPr/>
                    <a:lstStyle/>
                    <a:p>
                      <a:pPr algn="ctr"/>
                      <a:r>
                        <a:rPr lang="en-US" sz="1300" dirty="0">
                          <a:solidFill>
                            <a:schemeClr val="tx1"/>
                          </a:solidFill>
                          <a:latin typeface="Poppins" panose="00000500000000000000" pitchFamily="2" charset="0"/>
                          <a:cs typeface="Poppins" panose="00000500000000000000" pitchFamily="2" charset="0"/>
                        </a:rPr>
                        <a:t>31</a:t>
                      </a:r>
                      <a:endParaRPr lang="en-IN" sz="1300" dirty="0">
                        <a:solidFill>
                          <a:schemeClr val="tx1"/>
                        </a:solidFill>
                        <a:latin typeface="Poppins" panose="00000500000000000000" pitchFamily="2" charset="0"/>
                        <a:cs typeface="Poppins" panose="00000500000000000000" pitchFamily="2" charset="0"/>
                      </a:endParaRPr>
                    </a:p>
                  </a:txBody>
                  <a:tcPr anchor="ctr"/>
                </a:tc>
                <a:extLst>
                  <a:ext uri="{0D108BD9-81ED-4DB2-BD59-A6C34878D82A}">
                    <a16:rowId xmlns:a16="http://schemas.microsoft.com/office/drawing/2014/main" val="4043976924"/>
                  </a:ext>
                </a:extLst>
              </a:tr>
              <a:tr h="315149">
                <a:tc>
                  <a:txBody>
                    <a:bodyPr/>
                    <a:lstStyle/>
                    <a:p>
                      <a:pPr algn="ctr"/>
                      <a:r>
                        <a:rPr lang="en-US" sz="1300" dirty="0">
                          <a:solidFill>
                            <a:schemeClr val="tx1"/>
                          </a:solidFill>
                          <a:latin typeface="Poppins" panose="00000500000000000000" pitchFamily="2" charset="0"/>
                          <a:cs typeface="Poppins" panose="00000500000000000000" pitchFamily="2" charset="0"/>
                        </a:rPr>
                        <a:t>3</a:t>
                      </a:r>
                      <a:endParaRPr lang="en-IN" sz="1300" dirty="0">
                        <a:solidFill>
                          <a:schemeClr val="tx1"/>
                        </a:solidFill>
                        <a:latin typeface="Poppins" panose="00000500000000000000" pitchFamily="2" charset="0"/>
                        <a:cs typeface="Poppins" panose="00000500000000000000" pitchFamily="2" charset="0"/>
                      </a:endParaRPr>
                    </a:p>
                  </a:txBody>
                  <a:tcPr anchor="ctr"/>
                </a:tc>
                <a:tc>
                  <a:txBody>
                    <a:bodyPr/>
                    <a:lstStyle/>
                    <a:p>
                      <a:pPr algn="ctr"/>
                      <a:r>
                        <a:rPr lang="en-US" sz="1300" dirty="0">
                          <a:solidFill>
                            <a:schemeClr val="tx1"/>
                          </a:solidFill>
                          <a:latin typeface="Poppins" panose="00000500000000000000" pitchFamily="2" charset="0"/>
                          <a:cs typeface="Poppins" panose="00000500000000000000" pitchFamily="2" charset="0"/>
                        </a:rPr>
                        <a:t>Chennai</a:t>
                      </a:r>
                      <a:endParaRPr lang="en-IN" sz="1300" dirty="0">
                        <a:solidFill>
                          <a:schemeClr val="tx1"/>
                        </a:solidFill>
                        <a:latin typeface="Poppins" panose="00000500000000000000" pitchFamily="2" charset="0"/>
                        <a:cs typeface="Poppins" panose="00000500000000000000" pitchFamily="2" charset="0"/>
                      </a:endParaRPr>
                    </a:p>
                  </a:txBody>
                  <a:tcPr anchor="ctr"/>
                </a:tc>
                <a:tc>
                  <a:txBody>
                    <a:bodyPr/>
                    <a:lstStyle/>
                    <a:p>
                      <a:pPr algn="ctr"/>
                      <a:r>
                        <a:rPr lang="en-US" sz="1300" dirty="0">
                          <a:solidFill>
                            <a:schemeClr val="tx1"/>
                          </a:solidFill>
                          <a:latin typeface="Poppins" panose="00000500000000000000" pitchFamily="2" charset="0"/>
                          <a:cs typeface="Poppins" panose="00000500000000000000" pitchFamily="2" charset="0"/>
                        </a:rPr>
                        <a:t>27</a:t>
                      </a:r>
                      <a:endParaRPr lang="en-IN" sz="1300" dirty="0">
                        <a:solidFill>
                          <a:schemeClr val="tx1"/>
                        </a:solidFill>
                        <a:latin typeface="Poppins" panose="00000500000000000000" pitchFamily="2" charset="0"/>
                        <a:cs typeface="Poppins" panose="00000500000000000000" pitchFamily="2" charset="0"/>
                      </a:endParaRPr>
                    </a:p>
                  </a:txBody>
                  <a:tcPr anchor="ctr"/>
                </a:tc>
                <a:extLst>
                  <a:ext uri="{0D108BD9-81ED-4DB2-BD59-A6C34878D82A}">
                    <a16:rowId xmlns:a16="http://schemas.microsoft.com/office/drawing/2014/main" val="2724217516"/>
                  </a:ext>
                </a:extLst>
              </a:tr>
              <a:tr h="315149">
                <a:tc>
                  <a:txBody>
                    <a:bodyPr/>
                    <a:lstStyle/>
                    <a:p>
                      <a:pPr algn="ctr"/>
                      <a:r>
                        <a:rPr lang="en-US" sz="1300" dirty="0">
                          <a:solidFill>
                            <a:schemeClr val="tx1"/>
                          </a:solidFill>
                          <a:latin typeface="Poppins" panose="00000500000000000000" pitchFamily="2" charset="0"/>
                          <a:cs typeface="Poppins" panose="00000500000000000000" pitchFamily="2" charset="0"/>
                        </a:rPr>
                        <a:t>4</a:t>
                      </a:r>
                      <a:endParaRPr lang="en-IN" sz="1300" dirty="0">
                        <a:solidFill>
                          <a:schemeClr val="tx1"/>
                        </a:solidFill>
                        <a:latin typeface="Poppins" panose="00000500000000000000" pitchFamily="2" charset="0"/>
                        <a:cs typeface="Poppins" panose="00000500000000000000" pitchFamily="2" charset="0"/>
                      </a:endParaRPr>
                    </a:p>
                  </a:txBody>
                  <a:tcPr anchor="ctr"/>
                </a:tc>
                <a:tc>
                  <a:txBody>
                    <a:bodyPr/>
                    <a:lstStyle/>
                    <a:p>
                      <a:pPr algn="ctr"/>
                      <a:r>
                        <a:rPr lang="en-US" sz="1300" dirty="0">
                          <a:solidFill>
                            <a:schemeClr val="tx1"/>
                          </a:solidFill>
                          <a:latin typeface="Poppins" panose="00000500000000000000" pitchFamily="2" charset="0"/>
                          <a:cs typeface="Poppins" panose="00000500000000000000" pitchFamily="2" charset="0"/>
                        </a:rPr>
                        <a:t>Hyderabad</a:t>
                      </a:r>
                      <a:endParaRPr lang="en-IN" sz="1300" dirty="0">
                        <a:solidFill>
                          <a:schemeClr val="tx1"/>
                        </a:solidFill>
                        <a:latin typeface="Poppins" panose="00000500000000000000" pitchFamily="2" charset="0"/>
                        <a:cs typeface="Poppins" panose="00000500000000000000" pitchFamily="2" charset="0"/>
                      </a:endParaRPr>
                    </a:p>
                  </a:txBody>
                  <a:tcPr anchor="ctr"/>
                </a:tc>
                <a:tc>
                  <a:txBody>
                    <a:bodyPr/>
                    <a:lstStyle/>
                    <a:p>
                      <a:pPr algn="ctr"/>
                      <a:r>
                        <a:rPr lang="en-US" sz="1300" dirty="0">
                          <a:solidFill>
                            <a:schemeClr val="tx1"/>
                          </a:solidFill>
                          <a:latin typeface="Poppins" panose="00000500000000000000" pitchFamily="2" charset="0"/>
                          <a:cs typeface="Poppins" panose="00000500000000000000" pitchFamily="2" charset="0"/>
                        </a:rPr>
                        <a:t>25</a:t>
                      </a:r>
                      <a:endParaRPr lang="en-IN" sz="1300" dirty="0">
                        <a:solidFill>
                          <a:schemeClr val="tx1"/>
                        </a:solidFill>
                        <a:latin typeface="Poppins" panose="00000500000000000000" pitchFamily="2" charset="0"/>
                        <a:cs typeface="Poppins" panose="00000500000000000000" pitchFamily="2" charset="0"/>
                      </a:endParaRPr>
                    </a:p>
                  </a:txBody>
                  <a:tcPr anchor="ctr"/>
                </a:tc>
                <a:extLst>
                  <a:ext uri="{0D108BD9-81ED-4DB2-BD59-A6C34878D82A}">
                    <a16:rowId xmlns:a16="http://schemas.microsoft.com/office/drawing/2014/main" val="292540505"/>
                  </a:ext>
                </a:extLst>
              </a:tr>
              <a:tr h="315149">
                <a:tc>
                  <a:txBody>
                    <a:bodyPr/>
                    <a:lstStyle/>
                    <a:p>
                      <a:pPr algn="ctr"/>
                      <a:r>
                        <a:rPr lang="en-US" sz="1300" dirty="0">
                          <a:solidFill>
                            <a:schemeClr val="tx1"/>
                          </a:solidFill>
                          <a:latin typeface="Poppins" panose="00000500000000000000" pitchFamily="2" charset="0"/>
                          <a:cs typeface="Poppins" panose="00000500000000000000" pitchFamily="2" charset="0"/>
                        </a:rPr>
                        <a:t>5</a:t>
                      </a:r>
                      <a:endParaRPr lang="en-IN" sz="1300" dirty="0">
                        <a:solidFill>
                          <a:schemeClr val="tx1"/>
                        </a:solidFill>
                        <a:latin typeface="Poppins" panose="00000500000000000000" pitchFamily="2" charset="0"/>
                        <a:cs typeface="Poppins" panose="00000500000000000000" pitchFamily="2" charset="0"/>
                      </a:endParaRPr>
                    </a:p>
                  </a:txBody>
                  <a:tcPr anchor="ctr"/>
                </a:tc>
                <a:tc>
                  <a:txBody>
                    <a:bodyPr/>
                    <a:lstStyle/>
                    <a:p>
                      <a:pPr algn="ctr"/>
                      <a:r>
                        <a:rPr lang="en-US" sz="1300" dirty="0">
                          <a:solidFill>
                            <a:schemeClr val="tx1"/>
                          </a:solidFill>
                          <a:latin typeface="Poppins" panose="00000500000000000000" pitchFamily="2" charset="0"/>
                          <a:cs typeface="Poppins" panose="00000500000000000000" pitchFamily="2" charset="0"/>
                        </a:rPr>
                        <a:t>Pune</a:t>
                      </a:r>
                      <a:endParaRPr lang="en-IN" sz="1300" dirty="0">
                        <a:solidFill>
                          <a:schemeClr val="tx1"/>
                        </a:solidFill>
                        <a:latin typeface="Poppins" panose="00000500000000000000" pitchFamily="2" charset="0"/>
                        <a:cs typeface="Poppins" panose="00000500000000000000" pitchFamily="2" charset="0"/>
                      </a:endParaRPr>
                    </a:p>
                  </a:txBody>
                  <a:tcPr anchor="ctr"/>
                </a:tc>
                <a:tc>
                  <a:txBody>
                    <a:bodyPr/>
                    <a:lstStyle/>
                    <a:p>
                      <a:pPr algn="ctr"/>
                      <a:r>
                        <a:rPr lang="en-US" sz="1300" dirty="0">
                          <a:solidFill>
                            <a:schemeClr val="tx1"/>
                          </a:solidFill>
                          <a:latin typeface="Poppins" panose="00000500000000000000" pitchFamily="2" charset="0"/>
                          <a:cs typeface="Poppins" panose="00000500000000000000" pitchFamily="2" charset="0"/>
                        </a:rPr>
                        <a:t>18</a:t>
                      </a:r>
                      <a:endParaRPr lang="en-IN" sz="1300" dirty="0">
                        <a:solidFill>
                          <a:schemeClr val="tx1"/>
                        </a:solidFill>
                        <a:latin typeface="Poppins" panose="00000500000000000000" pitchFamily="2" charset="0"/>
                        <a:cs typeface="Poppins" panose="00000500000000000000" pitchFamily="2" charset="0"/>
                      </a:endParaRPr>
                    </a:p>
                  </a:txBody>
                  <a:tcPr anchor="ctr"/>
                </a:tc>
                <a:extLst>
                  <a:ext uri="{0D108BD9-81ED-4DB2-BD59-A6C34878D82A}">
                    <a16:rowId xmlns:a16="http://schemas.microsoft.com/office/drawing/2014/main" val="4275330826"/>
                  </a:ext>
                </a:extLst>
              </a:tr>
              <a:tr h="315149">
                <a:tc>
                  <a:txBody>
                    <a:bodyPr/>
                    <a:lstStyle/>
                    <a:p>
                      <a:pPr algn="ctr"/>
                      <a:r>
                        <a:rPr lang="en-US" sz="1300" dirty="0">
                          <a:solidFill>
                            <a:schemeClr val="tx1"/>
                          </a:solidFill>
                          <a:latin typeface="Poppins" panose="00000500000000000000" pitchFamily="2" charset="0"/>
                          <a:cs typeface="Poppins" panose="00000500000000000000" pitchFamily="2" charset="0"/>
                        </a:rPr>
                        <a:t>6</a:t>
                      </a:r>
                      <a:endParaRPr lang="en-IN" sz="1300" dirty="0">
                        <a:solidFill>
                          <a:schemeClr val="tx1"/>
                        </a:solidFill>
                        <a:latin typeface="Poppins" panose="00000500000000000000" pitchFamily="2" charset="0"/>
                        <a:cs typeface="Poppins" panose="00000500000000000000" pitchFamily="2" charset="0"/>
                      </a:endParaRPr>
                    </a:p>
                  </a:txBody>
                  <a:tcPr anchor="ctr"/>
                </a:tc>
                <a:tc>
                  <a:txBody>
                    <a:bodyPr/>
                    <a:lstStyle/>
                    <a:p>
                      <a:pPr algn="ctr"/>
                      <a:r>
                        <a:rPr lang="en-US" sz="1300" dirty="0">
                          <a:solidFill>
                            <a:schemeClr val="tx1"/>
                          </a:solidFill>
                          <a:latin typeface="Poppins" panose="00000500000000000000" pitchFamily="2" charset="0"/>
                          <a:cs typeface="Poppins" panose="00000500000000000000" pitchFamily="2" charset="0"/>
                        </a:rPr>
                        <a:t>Others</a:t>
                      </a:r>
                      <a:endParaRPr lang="en-IN" sz="1300" dirty="0">
                        <a:solidFill>
                          <a:schemeClr val="tx1"/>
                        </a:solidFill>
                        <a:latin typeface="Poppins" panose="00000500000000000000" pitchFamily="2" charset="0"/>
                        <a:cs typeface="Poppins" panose="00000500000000000000" pitchFamily="2" charset="0"/>
                      </a:endParaRPr>
                    </a:p>
                  </a:txBody>
                  <a:tcPr anchor="ctr"/>
                </a:tc>
                <a:tc>
                  <a:txBody>
                    <a:bodyPr/>
                    <a:lstStyle/>
                    <a:p>
                      <a:pPr algn="ctr"/>
                      <a:r>
                        <a:rPr lang="en-US" sz="1300" dirty="0">
                          <a:solidFill>
                            <a:schemeClr val="tx1"/>
                          </a:solidFill>
                          <a:latin typeface="Poppins" panose="00000500000000000000" pitchFamily="2" charset="0"/>
                          <a:cs typeface="Poppins" panose="00000500000000000000" pitchFamily="2" charset="0"/>
                        </a:rPr>
                        <a:t>104</a:t>
                      </a:r>
                      <a:endParaRPr lang="en-IN" sz="1300" dirty="0">
                        <a:solidFill>
                          <a:schemeClr val="tx1"/>
                        </a:solidFill>
                        <a:latin typeface="Poppins" panose="00000500000000000000" pitchFamily="2" charset="0"/>
                        <a:cs typeface="Poppins" panose="00000500000000000000" pitchFamily="2" charset="0"/>
                      </a:endParaRPr>
                    </a:p>
                  </a:txBody>
                  <a:tcPr anchor="ctr"/>
                </a:tc>
                <a:extLst>
                  <a:ext uri="{0D108BD9-81ED-4DB2-BD59-A6C34878D82A}">
                    <a16:rowId xmlns:a16="http://schemas.microsoft.com/office/drawing/2014/main" val="2632681720"/>
                  </a:ext>
                </a:extLst>
              </a:tr>
              <a:tr h="315149">
                <a:tc>
                  <a:txBody>
                    <a:bodyPr/>
                    <a:lstStyle/>
                    <a:p>
                      <a:pPr algn="ctr"/>
                      <a:endParaRPr lang="en-IN" sz="1300" dirty="0">
                        <a:solidFill>
                          <a:schemeClr val="tx1"/>
                        </a:solidFill>
                        <a:latin typeface="Poppins" panose="00000500000000000000" pitchFamily="2" charset="0"/>
                        <a:cs typeface="Poppins" panose="00000500000000000000" pitchFamily="2" charset="0"/>
                      </a:endParaRPr>
                    </a:p>
                  </a:txBody>
                  <a:tcPr anchor="ctr">
                    <a:solidFill>
                      <a:schemeClr val="bg1">
                        <a:lumMod val="95000"/>
                      </a:schemeClr>
                    </a:solidFill>
                  </a:tcPr>
                </a:tc>
                <a:tc>
                  <a:txBody>
                    <a:bodyPr/>
                    <a:lstStyle/>
                    <a:p>
                      <a:pPr algn="ctr"/>
                      <a:r>
                        <a:rPr lang="en-US" sz="1300" b="1" dirty="0">
                          <a:solidFill>
                            <a:schemeClr val="tx1"/>
                          </a:solidFill>
                          <a:latin typeface="Poppins" panose="00000500000000000000" pitchFamily="2" charset="0"/>
                          <a:cs typeface="Poppins" panose="00000500000000000000" pitchFamily="2" charset="0"/>
                        </a:rPr>
                        <a:t>Total</a:t>
                      </a:r>
                      <a:endParaRPr lang="en-IN" sz="1300" b="1" dirty="0">
                        <a:solidFill>
                          <a:schemeClr val="tx1"/>
                        </a:solidFill>
                        <a:latin typeface="Poppins" panose="00000500000000000000" pitchFamily="2" charset="0"/>
                        <a:cs typeface="Poppins" panose="00000500000000000000" pitchFamily="2" charset="0"/>
                      </a:endParaRPr>
                    </a:p>
                  </a:txBody>
                  <a:tcPr anchor="ctr">
                    <a:solidFill>
                      <a:schemeClr val="bg1">
                        <a:lumMod val="95000"/>
                      </a:schemeClr>
                    </a:solidFill>
                  </a:tcPr>
                </a:tc>
                <a:tc>
                  <a:txBody>
                    <a:bodyPr/>
                    <a:lstStyle/>
                    <a:p>
                      <a:pPr algn="ctr"/>
                      <a:r>
                        <a:rPr lang="en-US" sz="1300" dirty="0">
                          <a:solidFill>
                            <a:schemeClr val="tx1"/>
                          </a:solidFill>
                          <a:latin typeface="Poppins" panose="00000500000000000000" pitchFamily="2" charset="0"/>
                          <a:cs typeface="Poppins" panose="00000500000000000000" pitchFamily="2" charset="0"/>
                        </a:rPr>
                        <a:t>244</a:t>
                      </a:r>
                      <a:endParaRPr lang="en-IN" sz="1300" dirty="0">
                        <a:solidFill>
                          <a:schemeClr val="tx1"/>
                        </a:solidFill>
                        <a:latin typeface="Poppins" panose="00000500000000000000" pitchFamily="2" charset="0"/>
                        <a:cs typeface="Poppins" panose="00000500000000000000" pitchFamily="2" charset="0"/>
                      </a:endParaRPr>
                    </a:p>
                  </a:txBody>
                  <a:tcPr anchor="ctr">
                    <a:solidFill>
                      <a:schemeClr val="bg1">
                        <a:lumMod val="95000"/>
                      </a:schemeClr>
                    </a:solidFill>
                  </a:tcPr>
                </a:tc>
                <a:extLst>
                  <a:ext uri="{0D108BD9-81ED-4DB2-BD59-A6C34878D82A}">
                    <a16:rowId xmlns:a16="http://schemas.microsoft.com/office/drawing/2014/main" val="1407661673"/>
                  </a:ext>
                </a:extLst>
              </a:tr>
            </a:tbl>
          </a:graphicData>
        </a:graphic>
      </p:graphicFrame>
      <p:sp>
        <p:nvSpPr>
          <p:cNvPr id="5" name="TextBox 4">
            <a:extLst>
              <a:ext uri="{FF2B5EF4-FFF2-40B4-BE49-F238E27FC236}">
                <a16:creationId xmlns:a16="http://schemas.microsoft.com/office/drawing/2014/main" id="{D3593566-7976-28FB-17F9-A0BF5B7EF249}"/>
              </a:ext>
            </a:extLst>
          </p:cNvPr>
          <p:cNvSpPr txBox="1"/>
          <p:nvPr/>
        </p:nvSpPr>
        <p:spPr>
          <a:xfrm>
            <a:off x="1079715" y="3889173"/>
            <a:ext cx="5077246" cy="223138"/>
          </a:xfrm>
          <a:prstGeom prst="rect">
            <a:avLst/>
          </a:prstGeom>
          <a:noFill/>
        </p:spPr>
        <p:txBody>
          <a:bodyPr wrap="square" rtlCol="0">
            <a:spAutoFit/>
          </a:bodyPr>
          <a:lstStyle/>
          <a:p>
            <a:pPr algn="just">
              <a:spcAft>
                <a:spcPts val="1200"/>
              </a:spcAft>
            </a:pPr>
            <a:r>
              <a:rPr lang="en-US" sz="850" i="1" dirty="0">
                <a:latin typeface="Poppins" panose="00000500000000000000" pitchFamily="2" charset="0"/>
                <a:cs typeface="Poppins" panose="00000500000000000000" pitchFamily="2" charset="0"/>
              </a:rPr>
              <a:t>Source: DataCenterMap.com, India Brand Equity Foundation (IBEF), Company Websites</a:t>
            </a:r>
          </a:p>
        </p:txBody>
      </p:sp>
    </p:spTree>
    <p:extLst>
      <p:ext uri="{BB962C8B-B14F-4D97-AF65-F5344CB8AC3E}">
        <p14:creationId xmlns:p14="http://schemas.microsoft.com/office/powerpoint/2010/main" val="410206073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1699</TotalTime>
  <Words>3239</Words>
  <Application>Microsoft Office PowerPoint</Application>
  <PresentationFormat>Widescreen</PresentationFormat>
  <Paragraphs>371</Paragraphs>
  <Slides>25</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25</vt:i4>
      </vt:variant>
    </vt:vector>
  </HeadingPairs>
  <TitlesOfParts>
    <vt:vector size="32" baseType="lpstr">
      <vt:lpstr>Aptos</vt:lpstr>
      <vt:lpstr>Aptos Display</vt:lpstr>
      <vt:lpstr>Arial</vt:lpstr>
      <vt:lpstr>Courier New</vt:lpstr>
      <vt:lpstr>Poppins</vt:lpstr>
      <vt:lpstr>Wingdings</vt:lpstr>
      <vt:lpstr>Office Theme</vt:lpstr>
      <vt:lpstr>India Data Center  (DC) Landscape:  A Comprehensive Overview</vt:lpstr>
      <vt:lpstr>PowerPoint Presentation</vt:lpstr>
      <vt:lpstr>OVERVIEW OF INDIA DATA CENTER (DC) MARKET</vt:lpstr>
      <vt:lpstr>PowerPoint Presentation</vt:lpstr>
      <vt:lpstr>PowerPoint Presentation</vt:lpstr>
      <vt:lpstr>PowerPoint Presentation</vt:lpstr>
      <vt:lpstr>PowerPoint Presentation</vt:lpstr>
      <vt:lpstr>DATA CENTER (DC) HOTSPOTS IN INDIA</vt:lpstr>
      <vt:lpstr>PowerPoint Presentation</vt:lpstr>
      <vt:lpstr>PowerPoint Presentation</vt:lpstr>
      <vt:lpstr>DATA CENTER (DC) OPERATORS</vt:lpstr>
      <vt:lpstr>PowerPoint Presentation</vt:lpstr>
      <vt:lpstr>PowerPoint Presentation</vt:lpstr>
      <vt:lpstr>Data Localization Laws and Regulations in India</vt:lpstr>
      <vt:lpstr>PowerPoint Presentation</vt:lpstr>
      <vt:lpstr>VALUE CHAIN FOR THE DATA CENTER MARKET IN INDIA</vt:lpstr>
      <vt:lpstr>PowerPoint Presentation</vt:lpstr>
      <vt:lpstr>PLANNED AND UPCOMING DATA CENTER OPERATIONS IN INDIA</vt:lpstr>
      <vt:lpstr>PowerPoint Presentation</vt:lpstr>
      <vt:lpstr>FUTURE OUTLOOK OF INDIA DC LANDSCAPE</vt:lpstr>
      <vt:lpstr>PowerPoint Presentation</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Aniket Hade</dc:creator>
  <cp:lastModifiedBy>Aniket Hade</cp:lastModifiedBy>
  <cp:revision>34</cp:revision>
  <dcterms:created xsi:type="dcterms:W3CDTF">2024-09-28T05:24:27Z</dcterms:created>
  <dcterms:modified xsi:type="dcterms:W3CDTF">2024-09-30T09:34:34Z</dcterms:modified>
</cp:coreProperties>
</file>